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4" r:id="rId2"/>
  </p:sldMasterIdLst>
  <p:notesMasterIdLst>
    <p:notesMasterId r:id="rId57"/>
  </p:notesMasterIdLst>
  <p:handoutMasterIdLst>
    <p:handoutMasterId r:id="rId58"/>
  </p:handoutMasterIdLst>
  <p:sldIdLst>
    <p:sldId id="335" r:id="rId3"/>
    <p:sldId id="261" r:id="rId4"/>
    <p:sldId id="336" r:id="rId5"/>
    <p:sldId id="337" r:id="rId6"/>
    <p:sldId id="323" r:id="rId7"/>
    <p:sldId id="324" r:id="rId8"/>
    <p:sldId id="369" r:id="rId9"/>
    <p:sldId id="368" r:id="rId10"/>
    <p:sldId id="370" r:id="rId11"/>
    <p:sldId id="377" r:id="rId12"/>
    <p:sldId id="378" r:id="rId13"/>
    <p:sldId id="384" r:id="rId14"/>
    <p:sldId id="385" r:id="rId15"/>
    <p:sldId id="386" r:id="rId16"/>
    <p:sldId id="387" r:id="rId17"/>
    <p:sldId id="388" r:id="rId18"/>
    <p:sldId id="375" r:id="rId19"/>
    <p:sldId id="374" r:id="rId20"/>
    <p:sldId id="382" r:id="rId21"/>
    <p:sldId id="381" r:id="rId22"/>
    <p:sldId id="383" r:id="rId23"/>
    <p:sldId id="390" r:id="rId24"/>
    <p:sldId id="391" r:id="rId25"/>
    <p:sldId id="392" r:id="rId26"/>
    <p:sldId id="394" r:id="rId27"/>
    <p:sldId id="395" r:id="rId28"/>
    <p:sldId id="396" r:id="rId29"/>
    <p:sldId id="389" r:id="rId30"/>
    <p:sldId id="397" r:id="rId31"/>
    <p:sldId id="398" r:id="rId32"/>
    <p:sldId id="399" r:id="rId33"/>
    <p:sldId id="400" r:id="rId34"/>
    <p:sldId id="401" r:id="rId35"/>
    <p:sldId id="402" r:id="rId36"/>
    <p:sldId id="403" r:id="rId37"/>
    <p:sldId id="404" r:id="rId38"/>
    <p:sldId id="405" r:id="rId39"/>
    <p:sldId id="406" r:id="rId40"/>
    <p:sldId id="407" r:id="rId41"/>
    <p:sldId id="408" r:id="rId42"/>
    <p:sldId id="412" r:id="rId43"/>
    <p:sldId id="409" r:id="rId44"/>
    <p:sldId id="410" r:id="rId45"/>
    <p:sldId id="411" r:id="rId46"/>
    <p:sldId id="413" r:id="rId47"/>
    <p:sldId id="414" r:id="rId48"/>
    <p:sldId id="415" r:id="rId49"/>
    <p:sldId id="416" r:id="rId50"/>
    <p:sldId id="420" r:id="rId51"/>
    <p:sldId id="417" r:id="rId52"/>
    <p:sldId id="418" r:id="rId53"/>
    <p:sldId id="419" r:id="rId54"/>
    <p:sldId id="380" r:id="rId55"/>
    <p:sldId id="322" r:id="rId56"/>
  </p:sldIdLst>
  <p:sldSz cx="8893175" cy="504031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34932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69865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04798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39731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1746646" algn="l" defTabSz="698658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095975" algn="l" defTabSz="698658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2445304" algn="l" defTabSz="698658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2794633" algn="l" defTabSz="698658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  <a:srgbClr val="0000CC"/>
    <a:srgbClr val="3BFB31"/>
    <a:srgbClr val="15FB09"/>
    <a:srgbClr val="C7DAF1"/>
    <a:srgbClr val="FFB3B3"/>
    <a:srgbClr val="FF3300"/>
    <a:srgbClr val="FF9900"/>
    <a:srgbClr val="FF82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241" autoAdjust="0"/>
    <p:restoredTop sz="94348" autoAdjust="0"/>
  </p:normalViewPr>
  <p:slideViewPr>
    <p:cSldViewPr>
      <p:cViewPr>
        <p:scale>
          <a:sx n="160" d="100"/>
          <a:sy n="160" d="100"/>
        </p:scale>
        <p:origin x="-348" y="-24"/>
      </p:cViewPr>
      <p:guideLst>
        <p:guide orient="horz" pos="1589"/>
        <p:guide pos="28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F1D9CA-13F9-4C31-AE5A-2ABB9CCF1D62}" type="datetimeFigureOut">
              <a:rPr lang="en-US" smtClean="0"/>
              <a:pPr/>
              <a:t>12/16/2012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A2A4E4-3D55-4E40-8356-9BD6056673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9363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5252BEC-BFCC-4C57-9C68-E0B08D3A6B5F}" type="datetimeFigureOut">
              <a:rPr lang="en-US"/>
              <a:pPr>
                <a:defRPr/>
              </a:pPr>
              <a:t>12/16/2012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85800"/>
            <a:ext cx="60483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IN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IN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68A04A8-207B-4F46-83B8-72F14DAAC076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160335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9329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98658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47987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97317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46646" algn="l" defTabSz="69865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95975" algn="l" defTabSz="69865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45304" algn="l" defTabSz="69865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94633" algn="l" defTabSz="69865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4813" y="685800"/>
            <a:ext cx="6048375" cy="3429000"/>
          </a:xfrm>
          <a:ln>
            <a:solidFill>
              <a:srgbClr val="000000"/>
            </a:solidFill>
            <a:miter lim="800000"/>
            <a:headEnd/>
            <a:tailEnd/>
          </a:ln>
          <a:extLst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dirty="0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D2AD44-9997-4061-AD45-B101B9682349}" type="slidenum">
              <a:rPr lang="en-I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IN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4813" y="685800"/>
            <a:ext cx="6048375" cy="3429000"/>
          </a:xfrm>
          <a:ln>
            <a:solidFill>
              <a:srgbClr val="000000"/>
            </a:solidFill>
            <a:miter lim="800000"/>
            <a:headEnd/>
            <a:tailEnd/>
          </a:ln>
          <a:extLst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22474E-434D-4428-8FA3-D565D5E1CB51}" type="slidenum">
              <a:rPr lang="en-I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IN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4813" y="685800"/>
            <a:ext cx="6048375" cy="3429000"/>
          </a:xfrm>
          <a:ln>
            <a:solidFill>
              <a:srgbClr val="000000"/>
            </a:solidFill>
            <a:miter lim="800000"/>
            <a:headEnd/>
            <a:tailEnd/>
          </a:ln>
          <a:extLst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22474E-434D-4428-8FA3-D565D5E1CB51}" type="slidenum">
              <a:rPr lang="en-I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IN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4813" y="685800"/>
            <a:ext cx="6048375" cy="3429000"/>
          </a:xfrm>
          <a:ln>
            <a:solidFill>
              <a:srgbClr val="000000"/>
            </a:solidFill>
            <a:miter lim="800000"/>
            <a:headEnd/>
            <a:tailEnd/>
          </a:ln>
          <a:extLst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22474E-434D-4428-8FA3-D565D5E1CB51}" type="slidenum">
              <a:rPr lang="en-I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IN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4813" y="685800"/>
            <a:ext cx="6048375" cy="3429000"/>
          </a:xfrm>
          <a:ln>
            <a:solidFill>
              <a:srgbClr val="000000"/>
            </a:solidFill>
            <a:miter lim="800000"/>
            <a:headEnd/>
            <a:tailEnd/>
          </a:ln>
          <a:extLst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22474E-434D-4428-8FA3-D565D5E1CB51}" type="slidenum">
              <a:rPr lang="en-I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IN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4813" y="685800"/>
            <a:ext cx="6048375" cy="3429000"/>
          </a:xfrm>
          <a:ln>
            <a:solidFill>
              <a:srgbClr val="000000"/>
            </a:solidFill>
            <a:miter lim="800000"/>
            <a:headEnd/>
            <a:tailEnd/>
          </a:ln>
          <a:extLst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22474E-434D-4428-8FA3-D565D5E1CB51}" type="slidenum">
              <a:rPr lang="en-I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en-I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3" y="3492058"/>
            <a:ext cx="8893175" cy="155292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lIns="69866" tIns="34932" rIns="69866" bIns="34932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5938054" y="6"/>
            <a:ext cx="2955127" cy="5040313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lIns="69866" tIns="34932" rIns="69866" bIns="34932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17297" y="2452954"/>
            <a:ext cx="6302296" cy="1691304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21174" y="1135367"/>
            <a:ext cx="6302296" cy="1288080"/>
          </a:xfrm>
        </p:spPr>
        <p:txBody>
          <a:bodyPr tIns="0" rIns="34932" bIns="0" anchor="b">
            <a:normAutofit/>
          </a:bodyPr>
          <a:lstStyle>
            <a:lvl1pPr marL="0" indent="0" algn="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349329" indent="0" algn="ctr">
              <a:buNone/>
            </a:lvl2pPr>
            <a:lvl3pPr marL="698658" indent="0" algn="ctr">
              <a:buNone/>
            </a:lvl3pPr>
            <a:lvl4pPr marL="1047987" indent="0" algn="ctr">
              <a:buNone/>
            </a:lvl4pPr>
            <a:lvl5pPr marL="1397317" indent="0" algn="ctr">
              <a:buNone/>
            </a:lvl5pPr>
            <a:lvl6pPr marL="1746646" indent="0" algn="ctr">
              <a:buNone/>
            </a:lvl6pPr>
            <a:lvl7pPr marL="2095975" indent="0" algn="ctr">
              <a:buNone/>
            </a:lvl7pPr>
            <a:lvl8pPr marL="2445304" indent="0" algn="ctr">
              <a:buNone/>
            </a:lvl8pPr>
            <a:lvl9pPr marL="2794633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7E59ECA-FA90-4BBE-9DB6-59DAB8380209}" type="datetime1">
              <a:rPr lang="en-US" smtClean="0"/>
              <a:pPr>
                <a:defRPr/>
              </a:pPr>
              <a:t>12/16/2012</a:t>
            </a:fld>
            <a:endParaRPr lang="en-IN"/>
          </a:p>
        </p:txBody>
      </p:sp>
      <p:sp>
        <p:nvSpPr>
          <p:cNvPr id="7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8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CE4FB-B005-4AB9-97A3-DA8860E780D6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0471E-06E9-45CB-9104-05B28292E602}" type="datetime1">
              <a:rPr lang="en-US" smtClean="0"/>
              <a:pPr>
                <a:defRPr/>
              </a:pPr>
              <a:t>12/16/2012</a:t>
            </a:fld>
            <a:endParaRPr lang="en-IN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F7556-1938-4E96-9E82-5C32A0B9BE8E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47555" y="201848"/>
            <a:ext cx="2000963" cy="43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4661" y="201848"/>
            <a:ext cx="5854673" cy="4300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B9504-1D04-4A24-8897-E41A4BCA698F}" type="datetime1">
              <a:rPr lang="en-US" smtClean="0"/>
              <a:pPr>
                <a:defRPr/>
              </a:pPr>
              <a:t>12/16/2012</a:t>
            </a:fld>
            <a:endParaRPr lang="en-IN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7D809-4E83-46CC-8C44-782D37AB2E82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88F571-B00F-4B5A-9282-3164690D9A1C}" type="datetime1">
              <a:rPr lang="en-US" smtClean="0"/>
              <a:pPr>
                <a:defRPr/>
              </a:pPr>
              <a:t>12/16/2012</a:t>
            </a:fld>
            <a:endParaRPr lang="en-IN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0FA3F-EDB7-4937-B70E-AE92E46D05C6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3" y="3492058"/>
            <a:ext cx="8893175" cy="155292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lIns="69866" tIns="34932" rIns="69866" bIns="34932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5938054" y="6"/>
            <a:ext cx="2955127" cy="5040313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lIns="69866" tIns="34932" rIns="69866" bIns="34932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991" y="2633957"/>
            <a:ext cx="6447551" cy="1342292"/>
          </a:xfrm>
        </p:spPr>
        <p:txBody>
          <a:bodyPr tIns="0" bIns="0" anchor="t"/>
          <a:lstStyle>
            <a:lvl1pPr algn="l">
              <a:buNone/>
              <a:defRPr sz="3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6991" y="1826954"/>
            <a:ext cx="6447551" cy="783967"/>
          </a:xfrm>
        </p:spPr>
        <p:txBody>
          <a:bodyPr lIns="34932" tIns="0" rIns="34932" bIns="0" anchor="b"/>
          <a:lstStyle>
            <a:lvl1pPr marL="0" indent="0" algn="l">
              <a:buNone/>
              <a:defRPr sz="1600">
                <a:solidFill>
                  <a:schemeClr val="tx1"/>
                </a:solidFill>
                <a:effectLst/>
              </a:defRPr>
            </a:lvl1pPr>
            <a:lvl2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75D4812-25B0-4532-88A5-4CB6A1E9C5C2}" type="datetime1">
              <a:rPr lang="en-US" smtClean="0"/>
              <a:pPr>
                <a:defRPr/>
              </a:pPr>
              <a:t>12/16/2012</a:t>
            </a:fld>
            <a:endParaRPr lang="en-IN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48D1D-E6E8-4159-8FD7-0F021F32EDB9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658" y="201848"/>
            <a:ext cx="7262761" cy="840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4660" y="1176076"/>
            <a:ext cx="3557270" cy="3326374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50152" y="1176076"/>
            <a:ext cx="3557270" cy="3326374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F5070-975F-4C7D-86CA-09E2E628F602}" type="datetime1">
              <a:rPr lang="en-US" smtClean="0"/>
              <a:pPr>
                <a:defRPr/>
              </a:pPr>
              <a:t>12/16/2012</a:t>
            </a:fld>
            <a:endParaRPr lang="en-IN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2EE76-B72B-449A-B191-D6745CF0C470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662" y="200680"/>
            <a:ext cx="8003858" cy="84005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4662" y="4032251"/>
            <a:ext cx="3929365" cy="616038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>
              <a:buNone/>
              <a:defRPr sz="1600" b="1"/>
            </a:lvl2pPr>
            <a:lvl3pPr>
              <a:buNone/>
              <a:defRPr sz="1400" b="1"/>
            </a:lvl3pPr>
            <a:lvl4pPr>
              <a:buNone/>
              <a:defRPr sz="1100" b="1"/>
            </a:lvl4pPr>
            <a:lvl5pPr>
              <a:buNone/>
              <a:defRPr sz="11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517614" y="4032251"/>
            <a:ext cx="3930906" cy="616038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>
              <a:buNone/>
              <a:defRPr sz="1600" b="1"/>
            </a:lvl2pPr>
            <a:lvl3pPr>
              <a:buNone/>
              <a:defRPr sz="1400" b="1"/>
            </a:lvl3pPr>
            <a:lvl4pPr>
              <a:buNone/>
              <a:defRPr sz="1100" b="1"/>
            </a:lvl4pPr>
            <a:lvl5pPr>
              <a:buNone/>
              <a:defRPr sz="11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44662" y="1114866"/>
            <a:ext cx="3929365" cy="28970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17614" y="1114866"/>
            <a:ext cx="3930906" cy="28970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B8897-F234-4477-ABD6-DAE266783B6D}" type="datetime1">
              <a:rPr lang="en-US" smtClean="0"/>
              <a:pPr>
                <a:defRPr/>
              </a:pPr>
              <a:t>12/16/2012</a:t>
            </a:fld>
            <a:endParaRPr lang="en-IN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D13AE-F100-4719-A1D4-D4ED0CC8ACD9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662" y="201613"/>
            <a:ext cx="7265724" cy="840054"/>
          </a:xfrm>
        </p:spPr>
        <p:txBody>
          <a:bodyPr/>
          <a:lstStyle>
            <a:lvl1pPr algn="l">
              <a:defRPr sz="3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7001A-4C38-4D92-9DB6-55121C2C776C}" type="datetime1">
              <a:rPr lang="en-US" smtClean="0"/>
              <a:pPr>
                <a:defRPr/>
              </a:pPr>
              <a:t>12/16/2012</a:t>
            </a:fld>
            <a:endParaRPr lang="en-IN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86003-8CB8-4CC3-BC46-AE68B2FDD0A7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F856B-4760-4436-A8FE-0AE7AF6C31A8}" type="datetime1">
              <a:rPr lang="en-US" smtClean="0"/>
              <a:pPr>
                <a:defRPr/>
              </a:pPr>
              <a:t>12/16/2012</a:t>
            </a:fld>
            <a:endParaRPr lang="en-IN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E7F1E-3FE7-46D1-8585-D1F13B32AED2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662" y="871308"/>
            <a:ext cx="3112610" cy="536700"/>
          </a:xfrm>
        </p:spPr>
        <p:txBody>
          <a:bodyPr tIns="0" bIns="0" anchor="t"/>
          <a:lstStyle>
            <a:lvl1pPr algn="l"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4661" y="157596"/>
            <a:ext cx="2667953" cy="672041"/>
          </a:xfrm>
        </p:spPr>
        <p:txBody>
          <a:bodyPr lIns="34932" tIns="0" rIns="34932" bIns="0" anchor="b"/>
          <a:lstStyle>
            <a:lvl1pPr marL="0" indent="0" algn="l">
              <a:buNone/>
              <a:defRPr sz="1100"/>
            </a:lvl1pPr>
            <a:lvl2pPr>
              <a:buNone/>
              <a:defRPr sz="900"/>
            </a:lvl2pPr>
            <a:lvl3pPr>
              <a:buNone/>
              <a:defRPr sz="8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44660" y="1456091"/>
            <a:ext cx="6892212" cy="280017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DDD6E02-F6C4-4287-A3FA-16B5B580B748}" type="datetime1">
              <a:rPr lang="en-US" smtClean="0"/>
              <a:pPr>
                <a:defRPr/>
              </a:pPr>
              <a:t>12/16/2012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32837" y="4719460"/>
            <a:ext cx="741096" cy="268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A232E-1608-49C2-B460-1CD79D9F40A2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4309" y="1253623"/>
            <a:ext cx="2970099" cy="921491"/>
          </a:xfrm>
        </p:spPr>
        <p:txBody>
          <a:bodyPr anchor="b"/>
          <a:lstStyle>
            <a:lvl1pPr algn="l">
              <a:buNone/>
              <a:defRPr sz="17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402" y="749584"/>
            <a:ext cx="4001930" cy="3024188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04313" y="2203961"/>
            <a:ext cx="2970096" cy="1957537"/>
          </a:xfrm>
        </p:spPr>
        <p:txBody>
          <a:bodyPr lIns="34932" rIns="34932"/>
          <a:lstStyle>
            <a:lvl1pPr marL="0" indent="0">
              <a:buFontTx/>
              <a:buNone/>
              <a:defRPr sz="900"/>
            </a:lvl1pPr>
            <a:lvl2pPr>
              <a:buFontTx/>
              <a:buNone/>
              <a:defRPr sz="900"/>
            </a:lvl2pPr>
            <a:lvl3pPr>
              <a:buFontTx/>
              <a:buNone/>
              <a:defRPr sz="800"/>
            </a:lvl3pPr>
            <a:lvl4pPr>
              <a:buFontTx/>
              <a:buNone/>
              <a:defRPr sz="700"/>
            </a:lvl4pPr>
            <a:lvl5pPr>
              <a:buFontTx/>
              <a:buNone/>
              <a:defRPr sz="7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B80F7-1E40-4BB7-9D31-194D3FDC875A}" type="datetime1">
              <a:rPr lang="en-US" smtClean="0"/>
              <a:pPr>
                <a:defRPr/>
              </a:pPr>
              <a:t>12/16/2012</a:t>
            </a:fld>
            <a:endParaRPr lang="en-IN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BFC5C-1C83-4254-8AAF-4E6EF8930431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FB09"/>
            </a:gs>
            <a:gs pos="50000">
              <a:srgbClr val="9CB86E"/>
            </a:gs>
            <a:gs pos="100000">
              <a:srgbClr val="156B13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3" y="3492058"/>
            <a:ext cx="8893175" cy="155292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lIns="69866" tIns="34932" rIns="69866" bIns="34932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114542" y="6"/>
            <a:ext cx="1778636" cy="5040313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lIns="69866" tIns="34932" rIns="69866" bIns="34932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44658" y="201848"/>
            <a:ext cx="7262761" cy="840054"/>
          </a:xfrm>
          <a:prstGeom prst="rect">
            <a:avLst/>
          </a:prstGeom>
          <a:extLst/>
        </p:spPr>
        <p:txBody>
          <a:bodyPr vert="horz" wrap="square" lIns="34932" tIns="34932" rIns="34932" bIns="349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44658" y="1176076"/>
            <a:ext cx="7262761" cy="3326374"/>
          </a:xfrm>
          <a:prstGeom prst="rect">
            <a:avLst/>
          </a:prstGeom>
          <a:extLst/>
        </p:spPr>
        <p:txBody>
          <a:bodyPr vert="horz" wrap="square" lIns="69866" tIns="34932" rIns="69866" bIns="349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44662" y="4719460"/>
            <a:ext cx="2075074" cy="268350"/>
          </a:xfrm>
          <a:prstGeom prst="rect">
            <a:avLst/>
          </a:prstGeom>
        </p:spPr>
        <p:txBody>
          <a:bodyPr vert="horz" lIns="69866" tIns="34932" rIns="69866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CD30F9D-387A-4EDD-8EEE-1F062D1FF293}" type="datetime1">
              <a:rPr lang="en-US" smtClean="0"/>
              <a:pPr>
                <a:defRPr/>
              </a:pPr>
              <a:t>12/16/2012</a:t>
            </a:fld>
            <a:endParaRPr lang="en-IN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038504" y="4719460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9749" y="4719460"/>
            <a:ext cx="741096" cy="26835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9EC26DD-FF3B-4A7C-ACD8-4E655ACB1E87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73" r:id="rId2"/>
    <p:sldLayoutId id="2147484082" r:id="rId3"/>
    <p:sldLayoutId id="2147484074" r:id="rId4"/>
    <p:sldLayoutId id="2147484075" r:id="rId5"/>
    <p:sldLayoutId id="2147484076" r:id="rId6"/>
    <p:sldLayoutId id="2147484077" r:id="rId7"/>
    <p:sldLayoutId id="2147484083" r:id="rId8"/>
    <p:sldLayoutId id="2147484078" r:id="rId9"/>
    <p:sldLayoutId id="2147484079" r:id="rId10"/>
    <p:sldLayoutId id="2147484080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" pitchFamily="34" charset="0"/>
        </a:defRPr>
      </a:lvl5pPr>
      <a:lvl6pPr marL="349329" algn="l" rtl="0" fontAlgn="base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" pitchFamily="34" charset="0"/>
        </a:defRPr>
      </a:lvl6pPr>
      <a:lvl7pPr marL="698658" algn="l" rtl="0" fontAlgn="base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" pitchFamily="34" charset="0"/>
        </a:defRPr>
      </a:lvl7pPr>
      <a:lvl8pPr marL="1047987" algn="l" rtl="0" fontAlgn="base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" pitchFamily="34" charset="0"/>
        </a:defRPr>
      </a:lvl8pPr>
      <a:lvl9pPr marL="1397317" algn="l" rtl="0" fontAlgn="base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" pitchFamily="34" charset="0"/>
        </a:defRPr>
      </a:lvl9pPr>
    </p:titleStyle>
    <p:bodyStyle>
      <a:lvl1pPr marL="320218" indent="-29232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51892" indent="-20862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67796" indent="-1952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charset="0"/>
        <a:buChar char="○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77636" indent="-180730" algn="l" rtl="0" eaLnBrk="0" fontAlgn="base" hangingPunct="0">
        <a:spcBef>
          <a:spcPct val="20000"/>
        </a:spcBef>
        <a:spcAft>
          <a:spcPct val="0"/>
        </a:spcAft>
        <a:buClr>
          <a:srgbClr val="9BBB59"/>
        </a:buClr>
        <a:buSzPct val="90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7745" indent="-139489" algn="l" rtl="0" eaLnBrk="0" fontAlgn="base" hangingPunct="0">
        <a:spcBef>
          <a:spcPct val="20000"/>
        </a:spcBef>
        <a:spcAft>
          <a:spcPct val="0"/>
        </a:spcAft>
        <a:buClr>
          <a:srgbClr val="8064A2"/>
        </a:buClr>
        <a:buSzPct val="100000"/>
        <a:buFont typeface="Arial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99505" indent="-139732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67181" indent="-139732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634861" indent="-139732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1781578" indent="-139732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93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9865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4798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9731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4664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959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4530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9463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curityxploded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gmer.net/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securityxploded.com/spydllremover.php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securityxploded.com/virus-total-scanner.php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securityxploded.com/bhoremover.php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securityxploded.com/security-training.php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securityxploded.com/malware-analysis-training-reference.php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5" Type="http://schemas.openxmlformats.org/officeDocument/2006/relationships/hyperlink" Target="http://securityxploded.com/spydllremover.php" TargetMode="External"/><Relationship Id="rId4" Type="http://schemas.openxmlformats.org/officeDocument/2006/relationships/hyperlink" Target="http://technet.microsoft.com/en-us/library/cc768129.aspx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1.png"/><Relationship Id="rId4" Type="http://schemas.openxmlformats.org/officeDocument/2006/relationships/hyperlink" Target="http://www.securityxploded.com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8406" y="784046"/>
            <a:ext cx="8684771" cy="840058"/>
          </a:xfrm>
          <a:noFill/>
          <a:ln>
            <a:noFill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dk1"/>
          </a:lnRef>
          <a:fillRef idx="1003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IN" sz="2800" b="0" cap="none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/>
                <a:cs typeface="Calibri" pitchFamily="34" charset="0"/>
              </a:rPr>
              <a:t>Detection </a:t>
            </a:r>
            <a:r>
              <a:rPr lang="en-IN" sz="2800" b="0" cap="none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/>
                <a:cs typeface="Calibri" pitchFamily="34" charset="0"/>
              </a:rPr>
              <a:t>and Removal of </a:t>
            </a:r>
            <a:r>
              <a:rPr lang="en-IN" sz="2800" b="0" cap="none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/>
                <a:cs typeface="Calibri" pitchFamily="34" charset="0"/>
              </a:rPr>
              <a:t>Malwares</a:t>
            </a:r>
            <a:endParaRPr lang="en-IN" sz="2800" b="0" cap="none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2">
                  <a:lumMod val="50000"/>
                </a:schemeClr>
              </a:solidFill>
              <a:effectLst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52747" y="1680104"/>
            <a:ext cx="5419317" cy="716877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lIns="69866" tIns="34932" rIns="69866" bIns="34932">
            <a:spAutoFit/>
            <a:scene3d>
              <a:camera prst="perspectiveBelow"/>
              <a:lightRig rig="threePt" dir="t"/>
            </a:scene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 smtClean="0">
                <a:ln w="1905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Monnappa/</a:t>
            </a:r>
            <a:r>
              <a:rPr lang="en-US" sz="2100" b="1" dirty="0" err="1" smtClean="0">
                <a:ln w="1905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Nagareshwar</a:t>
            </a:r>
            <a:endParaRPr lang="en-US" sz="2100" b="1" dirty="0" smtClean="0">
              <a:ln w="1905"/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00" b="1" dirty="0">
              <a:ln w="1905"/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00965" y="3738312"/>
            <a:ext cx="5419294" cy="76304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9866" tIns="34932" rIns="69866" bIns="34932">
            <a:spAutoFit/>
          </a:bodyPr>
          <a:lstStyle/>
          <a:p>
            <a:pPr algn="ctr"/>
            <a:r>
              <a:rPr lang="en-US" sz="2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www.SecurityXploded.com</a:t>
            </a:r>
            <a:endParaRPr lang="en-US" sz="21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0640" y="0"/>
            <a:ext cx="8893175" cy="38655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9050" cap="flat" cmpd="sng" algn="ctr">
            <a:noFill/>
            <a:prstDash val="solid"/>
            <a:headEnd/>
            <a:tailEnd/>
          </a:ln>
          <a:extLst/>
        </p:spPr>
        <p:style>
          <a:lnRef idx="2">
            <a:schemeClr val="dk1"/>
          </a:lnRef>
          <a:fillRef idx="1003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34932" tIns="34932" rIns="34932" bIns="34932" numCol="1" anchor="t" anchorCtr="0" compatLnSpc="1">
            <a:prstTxWarp prst="textNoShape">
              <a:avLst/>
            </a:prstTxWarp>
            <a:noAutofit/>
          </a:bodyPr>
          <a:lstStyle/>
          <a:p>
            <a:pPr algn="ctr" defTabSz="698658" fontAlgn="auto">
              <a:spcAft>
                <a:spcPts val="0"/>
              </a:spcAft>
              <a:defRPr/>
            </a:pPr>
            <a:r>
              <a:rPr lang="en-IN" b="1" dirty="0" smtClean="0">
                <a:ln w="10541" cmpd="sng">
                  <a:noFill/>
                  <a:prstDash val="solid"/>
                </a:ln>
                <a:solidFill>
                  <a:schemeClr val="bg2"/>
                </a:solidFill>
                <a:effectLst>
                  <a:glow>
                    <a:schemeClr val="bg1"/>
                  </a:glow>
                </a:effectLst>
              </a:rPr>
              <a:t>Advanced Malware Analysis Training Series</a:t>
            </a:r>
          </a:p>
        </p:txBody>
      </p:sp>
      <p:pic>
        <p:nvPicPr>
          <p:cNvPr id="7" name="Picture 6" descr="securityxplodedbigiconnorma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6987" y="2520157"/>
            <a:ext cx="1424810" cy="1008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FB09"/>
            </a:gs>
            <a:gs pos="50000">
              <a:srgbClr val="9CB86E"/>
            </a:gs>
            <a:gs pos="100000">
              <a:srgbClr val="156B13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658" y="5556"/>
            <a:ext cx="7262761" cy="840054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Agent in 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Action</a:t>
            </a:r>
            <a:endParaRPr lang="en-IN" sz="32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658" y="996156"/>
            <a:ext cx="7262761" cy="350629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Tx/>
              <a:buFont typeface="Wingdings" pitchFamily="2" charset="2"/>
              <a:buChar char="§"/>
            </a:pPr>
            <a:r>
              <a:rPr lang="en-IN" sz="1400" b="1" dirty="0" smtClean="0">
                <a:latin typeface="Times New Roman" pitchFamily="18" charset="0"/>
                <a:cs typeface="Times New Roman" pitchFamily="18" charset="0"/>
              </a:rPr>
              <a:t>Full </a:t>
            </a:r>
            <a:r>
              <a:rPr lang="en-IN" sz="1400" b="1" dirty="0">
                <a:latin typeface="Times New Roman" pitchFamily="18" charset="0"/>
                <a:cs typeface="Times New Roman" pitchFamily="18" charset="0"/>
              </a:rPr>
              <a:t>Anti-virus </a:t>
            </a:r>
            <a:r>
              <a:rPr lang="en-IN" sz="1400" b="1" dirty="0" smtClean="0">
                <a:latin typeface="Times New Roman" pitchFamily="18" charset="0"/>
                <a:cs typeface="Times New Roman" pitchFamily="18" charset="0"/>
              </a:rPr>
              <a:t>Scan </a:t>
            </a:r>
            <a:r>
              <a:rPr lang="en-IN" sz="1400" b="1" dirty="0" smtClean="0">
                <a:latin typeface="Times New Roman" pitchFamily="18" charset="0"/>
                <a:cs typeface="Times New Roman" pitchFamily="18" charset="0"/>
              </a:rPr>
              <a:t>(manual)</a:t>
            </a:r>
            <a:endParaRPr lang="en-IN" sz="1400" b="1" dirty="0">
              <a:latin typeface="Times New Roman" pitchFamily="18" charset="0"/>
              <a:cs typeface="Times New Roman" pitchFamily="18" charset="0"/>
            </a:endParaRPr>
          </a:p>
          <a:p>
            <a:pPr marL="27898" indent="0">
              <a:lnSpc>
                <a:spcPct val="150000"/>
              </a:lnSpc>
              <a:buClrTx/>
              <a:buNone/>
            </a:pPr>
            <a:r>
              <a:rPr lang="en-IN" sz="1400" dirty="0" smtClean="0">
                <a:latin typeface="Times New Roman" pitchFamily="18" charset="0"/>
                <a:cs typeface="Times New Roman" pitchFamily="18" charset="0"/>
              </a:rPr>
              <a:t>           - </a:t>
            </a:r>
            <a:r>
              <a:rPr lang="en-IN" sz="1400" dirty="0" smtClean="0">
                <a:latin typeface="Times New Roman" pitchFamily="18" charset="0"/>
                <a:cs typeface="Times New Roman" pitchFamily="18" charset="0"/>
              </a:rPr>
              <a:t>detect </a:t>
            </a:r>
            <a:r>
              <a:rPr lang="en-IN" sz="1400" dirty="0" smtClean="0">
                <a:latin typeface="Times New Roman" pitchFamily="18" charset="0"/>
                <a:cs typeface="Times New Roman" pitchFamily="18" charset="0"/>
              </a:rPr>
              <a:t>known </a:t>
            </a:r>
            <a:r>
              <a:rPr lang="en-IN" sz="1400" dirty="0" smtClean="0">
                <a:latin typeface="Times New Roman" pitchFamily="18" charset="0"/>
                <a:cs typeface="Times New Roman" pitchFamily="18" charset="0"/>
              </a:rPr>
              <a:t>malwares if any</a:t>
            </a:r>
            <a:endParaRPr lang="en-IN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ClrTx/>
              <a:buFont typeface="Wingdings" pitchFamily="2" charset="2"/>
              <a:buChar char="§"/>
            </a:pPr>
            <a:r>
              <a:rPr lang="en-IN" sz="1400" b="1" dirty="0">
                <a:latin typeface="Times New Roman" pitchFamily="18" charset="0"/>
                <a:cs typeface="Times New Roman" pitchFamily="18" charset="0"/>
              </a:rPr>
              <a:t>Rootkit Scan </a:t>
            </a:r>
          </a:p>
          <a:p>
            <a:pPr marL="27898" indent="0">
              <a:lnSpc>
                <a:spcPct val="150000"/>
              </a:lnSpc>
              <a:buClrTx/>
              <a:buNone/>
            </a:pPr>
            <a:r>
              <a:rPr lang="en-IN" sz="1400" dirty="0">
                <a:latin typeface="Times New Roman" pitchFamily="18" charset="0"/>
                <a:cs typeface="Times New Roman" pitchFamily="18" charset="0"/>
              </a:rPr>
              <a:t>        - GMER, </a:t>
            </a:r>
            <a:r>
              <a:rPr lang="en-IN" sz="1400" dirty="0" err="1">
                <a:latin typeface="Times New Roman" pitchFamily="18" charset="0"/>
                <a:cs typeface="Times New Roman" pitchFamily="18" charset="0"/>
              </a:rPr>
              <a:t>SpyDLLRemover</a:t>
            </a:r>
            <a:r>
              <a:rPr lang="en-IN" sz="1400" dirty="0">
                <a:latin typeface="Times New Roman" pitchFamily="18" charset="0"/>
                <a:cs typeface="Times New Roman" pitchFamily="18" charset="0"/>
              </a:rPr>
              <a:t> (helps in removal of malware DLLs)</a:t>
            </a:r>
            <a:endParaRPr lang="en-IN" sz="17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ClrTx/>
              <a:buFont typeface="Wingdings" pitchFamily="2" charset="2"/>
              <a:buChar char="§"/>
            </a:pPr>
            <a:r>
              <a:rPr lang="en-IN" sz="1400" b="1" dirty="0" smtClean="0">
                <a:latin typeface="Times New Roman" pitchFamily="18" charset="0"/>
                <a:cs typeface="Times New Roman" pitchFamily="18" charset="0"/>
              </a:rPr>
              <a:t>Scan </a:t>
            </a:r>
            <a:r>
              <a:rPr lang="en-IN" sz="1400" b="1" dirty="0">
                <a:latin typeface="Times New Roman" pitchFamily="18" charset="0"/>
                <a:cs typeface="Times New Roman" pitchFamily="18" charset="0"/>
              </a:rPr>
              <a:t>the I</a:t>
            </a:r>
            <a:r>
              <a:rPr lang="en-IN" sz="1400" b="1" dirty="0" smtClean="0">
                <a:latin typeface="Times New Roman" pitchFamily="18" charset="0"/>
                <a:cs typeface="Times New Roman" pitchFamily="18" charset="0"/>
              </a:rPr>
              <a:t>nfected or Suspicious file </a:t>
            </a:r>
            <a:r>
              <a:rPr lang="en-IN" sz="1400" b="1" dirty="0">
                <a:latin typeface="Times New Roman" pitchFamily="18" charset="0"/>
                <a:cs typeface="Times New Roman" pitchFamily="18" charset="0"/>
              </a:rPr>
              <a:t>with </a:t>
            </a:r>
            <a:r>
              <a:rPr lang="en-IN" sz="1400" b="1" dirty="0" err="1" smtClean="0">
                <a:latin typeface="Times New Roman" pitchFamily="18" charset="0"/>
                <a:cs typeface="Times New Roman" pitchFamily="18" charset="0"/>
              </a:rPr>
              <a:t>VirusTotal</a:t>
            </a:r>
            <a:endParaRPr lang="en-IN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27898" indent="0">
              <a:lnSpc>
                <a:spcPct val="150000"/>
              </a:lnSpc>
              <a:buClrTx/>
              <a:buNone/>
            </a:pPr>
            <a:r>
              <a:rPr lang="en-IN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400" dirty="0" smtClean="0">
                <a:latin typeface="Times New Roman" pitchFamily="18" charset="0"/>
                <a:cs typeface="Times New Roman" pitchFamily="18" charset="0"/>
              </a:rPr>
              <a:t>        - Get the name of virus/malware family</a:t>
            </a:r>
          </a:p>
          <a:p>
            <a:pPr marL="27898" indent="0">
              <a:lnSpc>
                <a:spcPct val="150000"/>
              </a:lnSpc>
              <a:buClrTx/>
              <a:buNone/>
            </a:pPr>
            <a:r>
              <a:rPr lang="en-IN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400" dirty="0" smtClean="0">
                <a:latin typeface="Times New Roman" pitchFamily="18" charset="0"/>
                <a:cs typeface="Times New Roman" pitchFamily="18" charset="0"/>
              </a:rPr>
              <a:t>        - Use </a:t>
            </a:r>
            <a:r>
              <a:rPr lang="en-IN" sz="1400" dirty="0" err="1" smtClean="0">
                <a:latin typeface="Times New Roman" pitchFamily="18" charset="0"/>
                <a:cs typeface="Times New Roman" pitchFamily="18" charset="0"/>
              </a:rPr>
              <a:t>VirusTotal</a:t>
            </a:r>
            <a:r>
              <a:rPr lang="en-IN" sz="1400" dirty="0" smtClean="0">
                <a:latin typeface="Times New Roman" pitchFamily="18" charset="0"/>
                <a:cs typeface="Times New Roman" pitchFamily="18" charset="0"/>
              </a:rPr>
              <a:t> Scanner Tool for quick scan</a:t>
            </a:r>
          </a:p>
          <a:p>
            <a:pPr>
              <a:lnSpc>
                <a:spcPct val="150000"/>
              </a:lnSpc>
              <a:buClrTx/>
              <a:buFont typeface="Wingdings" pitchFamily="2" charset="2"/>
              <a:buChar char="§"/>
            </a:pPr>
            <a:r>
              <a:rPr lang="en-IN" sz="1400" b="1" dirty="0" smtClean="0">
                <a:latin typeface="Times New Roman" pitchFamily="18" charset="0"/>
                <a:cs typeface="Times New Roman" pitchFamily="18" charset="0"/>
              </a:rPr>
              <a:t>Check with AV sites like McAfee, Symantec for the detected Malware</a:t>
            </a:r>
          </a:p>
          <a:p>
            <a:pPr marL="27898" indent="0">
              <a:lnSpc>
                <a:spcPct val="150000"/>
              </a:lnSpc>
              <a:buClrTx/>
              <a:buNone/>
            </a:pPr>
            <a:r>
              <a:rPr lang="en-IN" sz="1400" dirty="0" smtClean="0">
                <a:latin typeface="Times New Roman" pitchFamily="18" charset="0"/>
                <a:cs typeface="Times New Roman" pitchFamily="18" charset="0"/>
              </a:rPr>
              <a:t>         - </a:t>
            </a:r>
            <a:r>
              <a:rPr lang="en-IN" sz="1400" dirty="0">
                <a:latin typeface="Times New Roman" pitchFamily="18" charset="0"/>
                <a:cs typeface="Times New Roman" pitchFamily="18" charset="0"/>
              </a:rPr>
              <a:t>to understand </a:t>
            </a:r>
            <a:r>
              <a:rPr lang="en-IN" sz="1400" dirty="0" smtClean="0">
                <a:latin typeface="Times New Roman" pitchFamily="18" charset="0"/>
                <a:cs typeface="Times New Roman" pitchFamily="18" charset="0"/>
              </a:rPr>
              <a:t>infection details or for </a:t>
            </a:r>
            <a:r>
              <a:rPr lang="en-IN" sz="1400" dirty="0">
                <a:latin typeface="Times New Roman" pitchFamily="18" charset="0"/>
                <a:cs typeface="Times New Roman" pitchFamily="18" charset="0"/>
              </a:rPr>
              <a:t>any removal </a:t>
            </a:r>
            <a:r>
              <a:rPr lang="en-IN" sz="1400" dirty="0" smtClean="0">
                <a:latin typeface="Times New Roman" pitchFamily="18" charset="0"/>
                <a:cs typeface="Times New Roman" pitchFamily="18" charset="0"/>
              </a:rPr>
              <a:t>steps</a:t>
            </a:r>
            <a:endParaRPr lang="en-IN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42748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FB09"/>
            </a:gs>
            <a:gs pos="50000">
              <a:srgbClr val="9CB86E"/>
            </a:gs>
            <a:gs pos="100000">
              <a:srgbClr val="156B13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658" y="5556"/>
            <a:ext cx="7262761" cy="840054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Agent in 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Action </a:t>
            </a: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lang="en-US" sz="1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contd</a:t>
            </a: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lang="en-IN" sz="1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658" y="996156"/>
            <a:ext cx="7262761" cy="350629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Tx/>
              <a:buFont typeface="Wingdings" pitchFamily="2" charset="2"/>
              <a:buChar char="§"/>
            </a:pPr>
            <a:r>
              <a:rPr lang="en-IN" sz="1400" b="1" dirty="0" smtClean="0">
                <a:latin typeface="Times New Roman" pitchFamily="18" charset="0"/>
                <a:cs typeface="Times New Roman" pitchFamily="18" charset="0"/>
              </a:rPr>
              <a:t>BHO </a:t>
            </a:r>
            <a:r>
              <a:rPr lang="en-IN" sz="1400" b="1" dirty="0">
                <a:latin typeface="Times New Roman" pitchFamily="18" charset="0"/>
                <a:cs typeface="Times New Roman" pitchFamily="18" charset="0"/>
              </a:rPr>
              <a:t>Scan (System Slowdown) </a:t>
            </a:r>
            <a:endParaRPr lang="en-IN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7898" indent="0">
              <a:lnSpc>
                <a:spcPct val="150000"/>
              </a:lnSpc>
              <a:buClrTx/>
              <a:buNone/>
            </a:pPr>
            <a:r>
              <a:rPr lang="en-IN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200" dirty="0" smtClean="0">
                <a:latin typeface="Times New Roman" pitchFamily="18" charset="0"/>
                <a:cs typeface="Times New Roman" pitchFamily="18" charset="0"/>
              </a:rPr>
              <a:t>      -  Run </a:t>
            </a:r>
            <a:r>
              <a:rPr lang="en-IN" sz="1200" dirty="0" err="1">
                <a:latin typeface="Times New Roman" pitchFamily="18" charset="0"/>
                <a:cs typeface="Times New Roman" pitchFamily="18" charset="0"/>
              </a:rPr>
              <a:t>SpyBHORemover</a:t>
            </a:r>
            <a:r>
              <a:rPr lang="en-IN" sz="1200" dirty="0">
                <a:latin typeface="Times New Roman" pitchFamily="18" charset="0"/>
                <a:cs typeface="Times New Roman" pitchFamily="18" charset="0"/>
              </a:rPr>
              <a:t> and disable unusable </a:t>
            </a:r>
            <a:r>
              <a:rPr lang="en-IN" sz="1200" dirty="0" smtClean="0">
                <a:latin typeface="Times New Roman" pitchFamily="18" charset="0"/>
                <a:cs typeface="Times New Roman" pitchFamily="18" charset="0"/>
              </a:rPr>
              <a:t>BHOs</a:t>
            </a:r>
          </a:p>
          <a:p>
            <a:pPr marL="27898" indent="0">
              <a:lnSpc>
                <a:spcPct val="150000"/>
              </a:lnSpc>
              <a:buClrTx/>
              <a:buNone/>
            </a:pPr>
            <a:endParaRPr lang="en-IN" sz="1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ClrTx/>
              <a:buFont typeface="Wingdings" pitchFamily="2" charset="2"/>
              <a:buChar char="§"/>
            </a:pPr>
            <a:r>
              <a:rPr lang="en-IN" sz="1400" b="1" dirty="0" smtClean="0">
                <a:latin typeface="Times New Roman" pitchFamily="18" charset="0"/>
                <a:cs typeface="Times New Roman" pitchFamily="18" charset="0"/>
              </a:rPr>
              <a:t>Delete Locked/Hidden/Protected Malware Files </a:t>
            </a:r>
          </a:p>
          <a:p>
            <a:pPr marL="27898" indent="0">
              <a:lnSpc>
                <a:spcPct val="150000"/>
              </a:lnSpc>
              <a:buClrTx/>
              <a:buNone/>
            </a:pPr>
            <a:r>
              <a:rPr lang="en-IN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IN" sz="1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IN" sz="1200" dirty="0" smtClean="0">
                <a:latin typeface="Times New Roman" pitchFamily="18" charset="0"/>
                <a:cs typeface="Times New Roman" pitchFamily="18" charset="0"/>
              </a:rPr>
              <a:t>Use GMER to delete Hidden Files/Registry Keys</a:t>
            </a:r>
            <a:r>
              <a:rPr lang="en-I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27898" indent="0">
              <a:lnSpc>
                <a:spcPct val="150000"/>
              </a:lnSpc>
              <a:buClrTx/>
              <a:buNone/>
            </a:pPr>
            <a:r>
              <a:rPr lang="en-IN" sz="1100" dirty="0" smtClean="0">
                <a:latin typeface="Times New Roman" pitchFamily="18" charset="0"/>
                <a:cs typeface="Times New Roman" pitchFamily="18" charset="0"/>
              </a:rPr>
              <a:t>       -  </a:t>
            </a:r>
            <a:r>
              <a:rPr lang="en-IN" sz="1200" dirty="0" smtClean="0">
                <a:latin typeface="Times New Roman" pitchFamily="18" charset="0"/>
                <a:cs typeface="Times New Roman" pitchFamily="18" charset="0"/>
              </a:rPr>
              <a:t>Boot with </a:t>
            </a:r>
            <a:r>
              <a:rPr lang="en-IN" sz="1200" dirty="0" err="1" smtClean="0">
                <a:latin typeface="Times New Roman" pitchFamily="18" charset="0"/>
                <a:cs typeface="Times New Roman" pitchFamily="18" charset="0"/>
              </a:rPr>
              <a:t>BackTrack</a:t>
            </a:r>
            <a:r>
              <a:rPr lang="en-IN" sz="1200" dirty="0" smtClean="0">
                <a:latin typeface="Times New Roman" pitchFamily="18" charset="0"/>
                <a:cs typeface="Times New Roman" pitchFamily="18" charset="0"/>
              </a:rPr>
              <a:t>, mount your drives and delete the files/registry keys</a:t>
            </a:r>
          </a:p>
          <a:p>
            <a:pPr marL="27898" indent="0">
              <a:lnSpc>
                <a:spcPct val="150000"/>
              </a:lnSpc>
              <a:buClrTx/>
              <a:buNone/>
            </a:pPr>
            <a:endParaRPr lang="en-IN" sz="1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ClrTx/>
              <a:buFont typeface="Wingdings" pitchFamily="2" charset="2"/>
              <a:buChar char="§"/>
            </a:pPr>
            <a:r>
              <a:rPr lang="en-IN" sz="1400" b="1" dirty="0" smtClean="0">
                <a:latin typeface="Times New Roman" pitchFamily="18" charset="0"/>
                <a:cs typeface="Times New Roman" pitchFamily="18" charset="0"/>
              </a:rPr>
              <a:t>Change </a:t>
            </a:r>
            <a:r>
              <a:rPr lang="en-IN" sz="1400" b="1" dirty="0">
                <a:latin typeface="Times New Roman" pitchFamily="18" charset="0"/>
                <a:cs typeface="Times New Roman" pitchFamily="18" charset="0"/>
              </a:rPr>
              <a:t>Passwords of Bank &amp; other important </a:t>
            </a:r>
            <a:r>
              <a:rPr lang="en-IN" sz="1400" b="1" dirty="0" smtClean="0">
                <a:latin typeface="Times New Roman" pitchFamily="18" charset="0"/>
                <a:cs typeface="Times New Roman" pitchFamily="18" charset="0"/>
              </a:rPr>
              <a:t>accounts</a:t>
            </a:r>
          </a:p>
          <a:p>
            <a:pPr marL="27898" indent="0">
              <a:lnSpc>
                <a:spcPct val="150000"/>
              </a:lnSpc>
              <a:buClrTx/>
              <a:buNone/>
            </a:pPr>
            <a:r>
              <a:rPr lang="en-IN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200" b="1" dirty="0" smtClean="0"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IN" sz="1200" dirty="0" smtClean="0">
                <a:latin typeface="Times New Roman" pitchFamily="18" charset="0"/>
                <a:cs typeface="Times New Roman" pitchFamily="18" charset="0"/>
              </a:rPr>
              <a:t>Facebook</a:t>
            </a:r>
            <a:r>
              <a:rPr lang="en-IN" sz="1200" dirty="0">
                <a:latin typeface="Times New Roman" pitchFamily="18" charset="0"/>
                <a:cs typeface="Times New Roman" pitchFamily="18" charset="0"/>
              </a:rPr>
              <a:t>, Google, Twitter, PayPal </a:t>
            </a:r>
            <a:r>
              <a:rPr lang="en-IN" sz="1200" dirty="0" smtClean="0">
                <a:latin typeface="Times New Roman" pitchFamily="18" charset="0"/>
                <a:cs typeface="Times New Roman" pitchFamily="18" charset="0"/>
              </a:rPr>
              <a:t>etc.</a:t>
            </a:r>
          </a:p>
          <a:p>
            <a:pPr>
              <a:lnSpc>
                <a:spcPct val="150000"/>
              </a:lnSpc>
            </a:pPr>
            <a:endParaRPr lang="en-IN" sz="17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IN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92024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FB09"/>
            </a:gs>
            <a:gs pos="50000">
              <a:srgbClr val="9CB86E"/>
            </a:gs>
            <a:gs pos="100000">
              <a:srgbClr val="156B13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658" y="-148698"/>
            <a:ext cx="7262761" cy="840054"/>
          </a:xfrm>
        </p:spPr>
        <p:txBody>
          <a:bodyPr/>
          <a:lstStyle/>
          <a:p>
            <a:pPr algn="ctr"/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Rootkit Scan using GMER</a:t>
            </a:r>
            <a:endParaRPr lang="en-IN" sz="16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pic>
        <p:nvPicPr>
          <p:cNvPr id="1026" name="Picture 2" descr="C:\Users\Administrator\Desktop\gmer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7" y="843756"/>
            <a:ext cx="72390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5142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7" y="-148698"/>
            <a:ext cx="7262761" cy="840054"/>
          </a:xfrm>
        </p:spPr>
        <p:txBody>
          <a:bodyPr/>
          <a:lstStyle/>
          <a:p>
            <a:pPr algn="ctr"/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Remove Malware DLLs using </a:t>
            </a:r>
            <a:r>
              <a:rPr lang="en-US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SpyDLLRemover</a:t>
            </a:r>
            <a:endParaRPr lang="en-IN" sz="14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pic>
        <p:nvPicPr>
          <p:cNvPr id="2050" name="Picture 2" descr="C:\Users\Administrator\Desktop\spydllremover_screenshot2_vanquish_big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" y="614362"/>
            <a:ext cx="76200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65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658" y="-223044"/>
            <a:ext cx="7262761" cy="840054"/>
          </a:xfrm>
        </p:spPr>
        <p:txBody>
          <a:bodyPr/>
          <a:lstStyle/>
          <a:p>
            <a:pPr algn="ctr"/>
            <a:r>
              <a:rPr lang="en-US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VirusTotal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Scanner Tool</a:t>
            </a:r>
            <a:endParaRPr lang="en-IN" sz="14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pic>
        <p:nvPicPr>
          <p:cNvPr id="3074" name="Picture 2" descr="C:\Users\Administrator\Desktop\virustotalscanner_screenshot_mainscreen_big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7" y="538957"/>
            <a:ext cx="49530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65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658" y="-223044"/>
            <a:ext cx="7262761" cy="840054"/>
          </a:xfrm>
        </p:spPr>
        <p:txBody>
          <a:bodyPr/>
          <a:lstStyle/>
          <a:p>
            <a:pPr algn="ctr"/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Remove BHOs using </a:t>
            </a:r>
            <a:r>
              <a:rPr lang="en-US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SpyBHORemover</a:t>
            </a:r>
            <a:endParaRPr lang="en-IN" sz="24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pic>
        <p:nvPicPr>
          <p:cNvPr id="4098" name="Picture 2" descr="C:\Users\Administrator\Desktop\spybhoremover_screenshot_main_big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7" y="538956"/>
            <a:ext cx="6781800" cy="446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65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658" y="-148698"/>
            <a:ext cx="7262761" cy="840054"/>
          </a:xfrm>
        </p:spPr>
        <p:txBody>
          <a:bodyPr/>
          <a:lstStyle/>
          <a:p>
            <a:pPr algn="ctr"/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Threat Report on Virus</a:t>
            </a:r>
            <a:endParaRPr lang="en-IN" sz="16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7" y="615156"/>
            <a:ext cx="50292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65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FB09"/>
            </a:gs>
            <a:gs pos="50000">
              <a:srgbClr val="9CB86E"/>
            </a:gs>
            <a:gs pos="100000">
              <a:srgbClr val="156B13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658" y="5556"/>
            <a:ext cx="7262761" cy="840054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Last 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Resort</a:t>
            </a:r>
            <a:endParaRPr lang="en-IN" sz="32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898" indent="0">
              <a:buClr>
                <a:schemeClr val="tx1"/>
              </a:buClr>
              <a:buNone/>
            </a:pPr>
            <a:r>
              <a:rPr lang="en-IN" sz="1500" b="1" dirty="0">
                <a:latin typeface="Times New Roman" pitchFamily="18" charset="0"/>
                <a:cs typeface="Times New Roman" pitchFamily="18" charset="0"/>
              </a:rPr>
              <a:t>In case of full system or widespread infections,</a:t>
            </a:r>
          </a:p>
          <a:p>
            <a:pPr marL="27898" indent="0">
              <a:buClr>
                <a:schemeClr val="tx1"/>
              </a:buClr>
              <a:buNone/>
            </a:pPr>
            <a:r>
              <a:rPr lang="en-IN" sz="1500" b="1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buClr>
                <a:schemeClr val="tx1"/>
              </a:buClr>
              <a:buFont typeface="Wingdings" pitchFamily="2" charset="2"/>
              <a:buChar char="§"/>
            </a:pPr>
            <a:r>
              <a:rPr lang="en-IN" sz="1500" b="1" dirty="0" smtClean="0">
                <a:latin typeface="Times New Roman" pitchFamily="18" charset="0"/>
                <a:cs typeface="Times New Roman" pitchFamily="18" charset="0"/>
              </a:rPr>
              <a:t> System </a:t>
            </a:r>
            <a:r>
              <a:rPr lang="en-IN" sz="1500" b="1" dirty="0">
                <a:latin typeface="Times New Roman" pitchFamily="18" charset="0"/>
                <a:cs typeface="Times New Roman" pitchFamily="18" charset="0"/>
              </a:rPr>
              <a:t>Restore to </a:t>
            </a:r>
            <a:r>
              <a:rPr lang="en-IN" sz="1500" b="1" dirty="0" smtClean="0">
                <a:latin typeface="Times New Roman" pitchFamily="18" charset="0"/>
                <a:cs typeface="Times New Roman" pitchFamily="18" charset="0"/>
              </a:rPr>
              <a:t>‘Right Restore Point’</a:t>
            </a:r>
            <a:endParaRPr lang="en-IN" sz="1500" b="1" dirty="0">
              <a:latin typeface="Times New Roman" pitchFamily="18" charset="0"/>
              <a:cs typeface="Times New Roman" pitchFamily="18" charset="0"/>
            </a:endParaRPr>
          </a:p>
          <a:p>
            <a:pPr marL="27898" indent="0">
              <a:buClr>
                <a:schemeClr val="tx1"/>
              </a:buClr>
              <a:buNone/>
            </a:pPr>
            <a:r>
              <a:rPr lang="en-IN" sz="1200" b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IN" sz="1200" dirty="0">
                <a:latin typeface="Times New Roman" pitchFamily="18" charset="0"/>
                <a:cs typeface="Times New Roman" pitchFamily="18" charset="0"/>
              </a:rPr>
              <a:t>- look at the dates of infected files and it should give you </a:t>
            </a:r>
            <a:r>
              <a:rPr lang="en-IN" sz="1200" dirty="0" smtClean="0">
                <a:latin typeface="Times New Roman" pitchFamily="18" charset="0"/>
                <a:cs typeface="Times New Roman" pitchFamily="18" charset="0"/>
              </a:rPr>
              <a:t>right date to restore from</a:t>
            </a:r>
            <a:endParaRPr lang="en-IN" sz="1500" b="1" dirty="0">
              <a:latin typeface="Times New Roman" pitchFamily="18" charset="0"/>
              <a:cs typeface="Times New Roman" pitchFamily="18" charset="0"/>
            </a:endParaRPr>
          </a:p>
          <a:p>
            <a:pPr marL="27898" indent="0">
              <a:buClr>
                <a:schemeClr val="tx1"/>
              </a:buClr>
              <a:buNone/>
            </a:pPr>
            <a:r>
              <a:rPr lang="en-IN" sz="1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IN" sz="15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§"/>
            </a:pPr>
            <a:r>
              <a:rPr lang="en-IN" sz="1500" b="1" dirty="0" smtClean="0">
                <a:latin typeface="Times New Roman" pitchFamily="18" charset="0"/>
                <a:cs typeface="Times New Roman" pitchFamily="18" charset="0"/>
              </a:rPr>
              <a:t>Format </a:t>
            </a:r>
            <a:r>
              <a:rPr lang="en-IN" sz="1500" b="1" dirty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IN" sz="1500" b="1" dirty="0" smtClean="0">
                <a:latin typeface="Times New Roman" pitchFamily="18" charset="0"/>
                <a:cs typeface="Times New Roman" pitchFamily="18" charset="0"/>
              </a:rPr>
              <a:t>Re-install </a:t>
            </a:r>
            <a:r>
              <a:rPr lang="en-IN" sz="1500" b="1" dirty="0">
                <a:latin typeface="Times New Roman" pitchFamily="18" charset="0"/>
                <a:cs typeface="Times New Roman" pitchFamily="18" charset="0"/>
              </a:rPr>
              <a:t>OS</a:t>
            </a:r>
          </a:p>
          <a:p>
            <a:pPr marL="27898" indent="0">
              <a:buClr>
                <a:schemeClr val="tx1"/>
              </a:buClr>
              <a:buNone/>
            </a:pPr>
            <a:r>
              <a:rPr lang="en-IN" sz="15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IN" sz="1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IN" sz="1200" dirty="0" smtClean="0">
                <a:latin typeface="Times New Roman" pitchFamily="18" charset="0"/>
                <a:cs typeface="Times New Roman" pitchFamily="18" charset="0"/>
              </a:rPr>
              <a:t>clean-up </a:t>
            </a:r>
            <a:r>
              <a:rPr lang="en-IN" sz="1200" dirty="0">
                <a:latin typeface="Times New Roman" pitchFamily="18" charset="0"/>
                <a:cs typeface="Times New Roman" pitchFamily="18" charset="0"/>
              </a:rPr>
              <a:t>other drives if </a:t>
            </a:r>
            <a:r>
              <a:rPr lang="en-IN" sz="1200" dirty="0" smtClean="0">
                <a:latin typeface="Times New Roman" pitchFamily="18" charset="0"/>
                <a:cs typeface="Times New Roman" pitchFamily="18" charset="0"/>
              </a:rPr>
              <a:t>necessary</a:t>
            </a:r>
          </a:p>
          <a:p>
            <a:pPr marL="27898" indent="0">
              <a:buClr>
                <a:schemeClr val="tx1"/>
              </a:buClr>
              <a:buNone/>
            </a:pPr>
            <a:endParaRPr lang="en-IN" sz="1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§"/>
            </a:pPr>
            <a:r>
              <a:rPr lang="en-IN" sz="1500" b="1" dirty="0" smtClean="0">
                <a:latin typeface="Times New Roman" pitchFamily="18" charset="0"/>
                <a:cs typeface="Times New Roman" pitchFamily="18" charset="0"/>
              </a:rPr>
              <a:t>Scan other systems/devices in your Network</a:t>
            </a:r>
          </a:p>
          <a:p>
            <a:pPr marL="27898" indent="0">
              <a:buClr>
                <a:schemeClr val="tx1"/>
              </a:buClr>
              <a:buNone/>
            </a:pPr>
            <a:r>
              <a:rPr lang="en-IN" sz="15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IN" sz="1200" dirty="0" smtClean="0">
                <a:latin typeface="Times New Roman" pitchFamily="18" charset="0"/>
                <a:cs typeface="Times New Roman" pitchFamily="18" charset="0"/>
              </a:rPr>
              <a:t>- Your laptops, office systems or friends system may be infected as well</a:t>
            </a:r>
          </a:p>
          <a:p>
            <a:pPr marL="27898" indent="0">
              <a:buClr>
                <a:schemeClr val="tx1"/>
              </a:buClr>
              <a:buNone/>
            </a:pPr>
            <a:endParaRPr lang="en-IN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27898" indent="0">
              <a:buClr>
                <a:schemeClr val="tx1"/>
              </a:buClr>
              <a:buNone/>
            </a:pPr>
            <a:endParaRPr lang="en-IN" sz="1200" dirty="0">
              <a:latin typeface="Times New Roman" pitchFamily="18" charset="0"/>
              <a:cs typeface="Times New Roman" pitchFamily="18" charset="0"/>
            </a:endParaRPr>
          </a:p>
          <a:p>
            <a:pPr marL="27898" indent="0">
              <a:buClr>
                <a:schemeClr val="tx1"/>
              </a:buClr>
              <a:buNone/>
            </a:pPr>
            <a:endParaRPr lang="en-IN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IN" sz="17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IN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142237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FB09"/>
            </a:gs>
            <a:gs pos="50000">
              <a:srgbClr val="9CB86E"/>
            </a:gs>
            <a:gs pos="100000">
              <a:srgbClr val="156B13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658" y="5556"/>
            <a:ext cx="7262761" cy="840054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Anti-Malware Tips </a:t>
            </a:r>
            <a:endParaRPr lang="en-IN" sz="32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§"/>
            </a:pPr>
            <a:r>
              <a:rPr lang="en-IN" sz="1500" b="1" dirty="0" smtClean="0">
                <a:latin typeface="Times New Roman" pitchFamily="18" charset="0"/>
                <a:cs typeface="Times New Roman" pitchFamily="18" charset="0"/>
              </a:rPr>
              <a:t>Never </a:t>
            </a:r>
            <a:r>
              <a:rPr lang="en-IN" sz="1500" b="1" dirty="0">
                <a:latin typeface="Times New Roman" pitchFamily="18" charset="0"/>
                <a:cs typeface="Times New Roman" pitchFamily="18" charset="0"/>
              </a:rPr>
              <a:t>Trust your </a:t>
            </a:r>
            <a:r>
              <a:rPr lang="en-IN" sz="1500" b="1" dirty="0" err="1">
                <a:latin typeface="Times New Roman" pitchFamily="18" charset="0"/>
                <a:cs typeface="Times New Roman" pitchFamily="18" charset="0"/>
              </a:rPr>
              <a:t>AntiVirus</a:t>
            </a:r>
            <a:r>
              <a:rPr lang="en-IN" sz="1500" b="1" dirty="0">
                <a:latin typeface="Times New Roman" pitchFamily="18" charset="0"/>
                <a:cs typeface="Times New Roman" pitchFamily="18" charset="0"/>
              </a:rPr>
              <a:t> for Full Protection</a:t>
            </a:r>
          </a:p>
          <a:p>
            <a:pPr marL="27898" indent="0">
              <a:buClr>
                <a:schemeClr val="tx1"/>
              </a:buClr>
              <a:buNone/>
            </a:pPr>
            <a:r>
              <a:rPr lang="en-IN" sz="1500" b="1" dirty="0" smtClean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IN" sz="12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IN" sz="1200" dirty="0" smtClean="0">
                <a:latin typeface="Times New Roman" pitchFamily="18" charset="0"/>
                <a:cs typeface="Times New Roman" pitchFamily="18" charset="0"/>
              </a:rPr>
              <a:t>t cannot </a:t>
            </a:r>
            <a:r>
              <a:rPr lang="en-IN" sz="1200" dirty="0">
                <a:latin typeface="Times New Roman" pitchFamily="18" charset="0"/>
                <a:cs typeface="Times New Roman" pitchFamily="18" charset="0"/>
              </a:rPr>
              <a:t>detect advanced virus especially rootkit oriented ones</a:t>
            </a:r>
            <a:r>
              <a:rPr lang="en-IN" sz="12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27898" indent="0">
              <a:buClr>
                <a:schemeClr val="tx1"/>
              </a:buClr>
              <a:buNone/>
            </a:pPr>
            <a:r>
              <a:rPr lang="en-IN" sz="1200" dirty="0" smtClean="0">
                <a:latin typeface="Times New Roman" pitchFamily="18" charset="0"/>
                <a:cs typeface="Times New Roman" pitchFamily="18" charset="0"/>
              </a:rPr>
              <a:t>        -  Smart </a:t>
            </a:r>
            <a:r>
              <a:rPr lang="en-IN" sz="1200" dirty="0">
                <a:latin typeface="Times New Roman" pitchFamily="18" charset="0"/>
                <a:cs typeface="Times New Roman" pitchFamily="18" charset="0"/>
              </a:rPr>
              <a:t>virus can disable AV auto protection silently giving you false sense of security</a:t>
            </a:r>
          </a:p>
          <a:p>
            <a:pPr marL="27898" indent="0">
              <a:buClr>
                <a:schemeClr val="tx1"/>
              </a:buClr>
              <a:buNone/>
            </a:pPr>
            <a:r>
              <a:rPr lang="en-IN" sz="15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IN" sz="15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§"/>
            </a:pPr>
            <a:r>
              <a:rPr lang="en-IN" sz="1500" b="1" dirty="0" smtClean="0">
                <a:latin typeface="Times New Roman" pitchFamily="18" charset="0"/>
                <a:cs typeface="Times New Roman" pitchFamily="18" charset="0"/>
              </a:rPr>
              <a:t>Always Scan any EXE with </a:t>
            </a:r>
            <a:r>
              <a:rPr lang="en-IN" sz="1500" b="1" dirty="0" err="1" smtClean="0">
                <a:latin typeface="Times New Roman" pitchFamily="18" charset="0"/>
                <a:cs typeface="Times New Roman" pitchFamily="18" charset="0"/>
              </a:rPr>
              <a:t>VirusTotal</a:t>
            </a:r>
            <a:r>
              <a:rPr lang="en-IN" sz="15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7898" indent="0">
              <a:buClr>
                <a:schemeClr val="tx1"/>
              </a:buClr>
              <a:buNone/>
            </a:pPr>
            <a:r>
              <a:rPr lang="en-IN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200" dirty="0" smtClean="0">
                <a:latin typeface="Times New Roman" pitchFamily="18" charset="0"/>
                <a:cs typeface="Times New Roman" pitchFamily="18" charset="0"/>
              </a:rPr>
              <a:t>      - scan files downloaded from </a:t>
            </a:r>
            <a:r>
              <a:rPr lang="en-IN" sz="1200" dirty="0">
                <a:latin typeface="Times New Roman" pitchFamily="18" charset="0"/>
                <a:cs typeface="Times New Roman" pitchFamily="18" charset="0"/>
              </a:rPr>
              <a:t>Internet </a:t>
            </a:r>
            <a:r>
              <a:rPr lang="en-IN" sz="1200" dirty="0" smtClean="0">
                <a:latin typeface="Times New Roman" pitchFamily="18" charset="0"/>
                <a:cs typeface="Times New Roman" pitchFamily="18" charset="0"/>
              </a:rPr>
              <a:t>and even files sent by close friends</a:t>
            </a:r>
          </a:p>
          <a:p>
            <a:pPr marL="27898" indent="0">
              <a:buClr>
                <a:schemeClr val="tx1"/>
              </a:buClr>
              <a:buNone/>
            </a:pPr>
            <a:r>
              <a:rPr lang="en-IN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200" dirty="0" smtClean="0">
                <a:latin typeface="Times New Roman" pitchFamily="18" charset="0"/>
                <a:cs typeface="Times New Roman" pitchFamily="18" charset="0"/>
              </a:rPr>
              <a:t>      - Use </a:t>
            </a:r>
            <a:r>
              <a:rPr lang="en-IN" sz="1200" b="1" dirty="0" err="1">
                <a:latin typeface="Times New Roman" pitchFamily="18" charset="0"/>
                <a:cs typeface="Times New Roman" pitchFamily="18" charset="0"/>
              </a:rPr>
              <a:t>VirusTotal</a:t>
            </a:r>
            <a:r>
              <a:rPr lang="en-IN" sz="1200" b="1" dirty="0">
                <a:latin typeface="Times New Roman" pitchFamily="18" charset="0"/>
                <a:cs typeface="Times New Roman" pitchFamily="18" charset="0"/>
              </a:rPr>
              <a:t> Scanner </a:t>
            </a:r>
            <a:r>
              <a:rPr lang="en-IN" sz="1200" dirty="0">
                <a:latin typeface="Times New Roman" pitchFamily="18" charset="0"/>
                <a:cs typeface="Times New Roman" pitchFamily="18" charset="0"/>
              </a:rPr>
              <a:t>for quick scan</a:t>
            </a:r>
          </a:p>
          <a:p>
            <a:pPr marL="27898" indent="0">
              <a:buClr>
                <a:schemeClr val="tx1"/>
              </a:buClr>
              <a:buNone/>
            </a:pPr>
            <a:endParaRPr lang="en-IN" sz="15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§"/>
            </a:pPr>
            <a:r>
              <a:rPr lang="en-IN" sz="1500" b="1" dirty="0" smtClean="0">
                <a:latin typeface="Times New Roman" pitchFamily="18" charset="0"/>
                <a:cs typeface="Times New Roman" pitchFamily="18" charset="0"/>
              </a:rPr>
              <a:t>Disable </a:t>
            </a:r>
            <a:r>
              <a:rPr lang="en-IN" sz="1500" b="1" dirty="0" err="1">
                <a:latin typeface="Times New Roman" pitchFamily="18" charset="0"/>
                <a:cs typeface="Times New Roman" pitchFamily="18" charset="0"/>
              </a:rPr>
              <a:t>AutoRun</a:t>
            </a:r>
            <a:endParaRPr lang="en-IN" sz="1500" b="1" dirty="0">
              <a:latin typeface="Times New Roman" pitchFamily="18" charset="0"/>
              <a:cs typeface="Times New Roman" pitchFamily="18" charset="0"/>
            </a:endParaRPr>
          </a:p>
          <a:p>
            <a:pPr marL="27898" indent="0">
              <a:buClr>
                <a:schemeClr val="tx1"/>
              </a:buClr>
              <a:buNone/>
            </a:pPr>
            <a:r>
              <a:rPr lang="en-IN" sz="12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IN" sz="1200" dirty="0">
                <a:latin typeface="Times New Roman" pitchFamily="18" charset="0"/>
                <a:cs typeface="Times New Roman" pitchFamily="18" charset="0"/>
              </a:rPr>
              <a:t>- most malwares </a:t>
            </a:r>
            <a:r>
              <a:rPr lang="en-IN" sz="1200" dirty="0" smtClean="0">
                <a:latin typeface="Times New Roman" pitchFamily="18" charset="0"/>
                <a:cs typeface="Times New Roman" pitchFamily="18" charset="0"/>
              </a:rPr>
              <a:t>use this mechanism spread very effectively</a:t>
            </a:r>
          </a:p>
          <a:p>
            <a:pPr marL="27898" indent="0">
              <a:buClr>
                <a:schemeClr val="tx1"/>
              </a:buClr>
              <a:buNone/>
            </a:pPr>
            <a:r>
              <a:rPr lang="en-IN" sz="1200" dirty="0" smtClean="0">
                <a:latin typeface="Times New Roman" pitchFamily="18" charset="0"/>
                <a:cs typeface="Times New Roman" pitchFamily="18" charset="0"/>
              </a:rPr>
              <a:t>       - prevent getting infected through USB stick and stop it from spreading</a:t>
            </a:r>
          </a:p>
          <a:p>
            <a:pPr marL="27898" indent="0">
              <a:buClr>
                <a:schemeClr val="tx1"/>
              </a:buClr>
              <a:buNone/>
            </a:pPr>
            <a:r>
              <a:rPr lang="en-IN" sz="1200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endParaRPr lang="en-IN" sz="1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IN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76098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658" y="5556"/>
            <a:ext cx="7262761" cy="840054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Anti-Malware Tips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contd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) </a:t>
            </a:r>
            <a:endParaRPr lang="en-IN" sz="32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§"/>
            </a:pPr>
            <a:r>
              <a:rPr lang="en-IN" sz="1500" b="1" dirty="0" smtClean="0">
                <a:latin typeface="Times New Roman" pitchFamily="18" charset="0"/>
                <a:cs typeface="Times New Roman" pitchFamily="18" charset="0"/>
              </a:rPr>
              <a:t>Keep </a:t>
            </a:r>
            <a:r>
              <a:rPr lang="en-IN" sz="1500" b="1" dirty="0">
                <a:latin typeface="Times New Roman" pitchFamily="18" charset="0"/>
                <a:cs typeface="Times New Roman" pitchFamily="18" charset="0"/>
              </a:rPr>
              <a:t>tab on your </a:t>
            </a:r>
            <a:r>
              <a:rPr lang="en-IN" sz="1500" b="1" dirty="0" err="1" smtClean="0">
                <a:latin typeface="Times New Roman" pitchFamily="18" charset="0"/>
                <a:cs typeface="Times New Roman" pitchFamily="18" charset="0"/>
              </a:rPr>
              <a:t>Startup</a:t>
            </a:r>
            <a:r>
              <a:rPr lang="en-IN" sz="1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500" b="1" dirty="0">
                <a:latin typeface="Times New Roman" pitchFamily="18" charset="0"/>
                <a:cs typeface="Times New Roman" pitchFamily="18" charset="0"/>
              </a:rPr>
              <a:t>programs</a:t>
            </a:r>
          </a:p>
          <a:p>
            <a:pPr marL="27898" indent="0">
              <a:buClr>
                <a:schemeClr val="tx1"/>
              </a:buClr>
              <a:buNone/>
            </a:pPr>
            <a:r>
              <a:rPr lang="en-IN" sz="15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IN" sz="1200" dirty="0">
                <a:latin typeface="Times New Roman" pitchFamily="18" charset="0"/>
                <a:cs typeface="Times New Roman" pitchFamily="18" charset="0"/>
              </a:rPr>
              <a:t>- Use </a:t>
            </a:r>
            <a:r>
              <a:rPr lang="en-IN" sz="1200" dirty="0" err="1">
                <a:latin typeface="Times New Roman" pitchFamily="18" charset="0"/>
                <a:cs typeface="Times New Roman" pitchFamily="18" charset="0"/>
              </a:rPr>
              <a:t>HijackThis</a:t>
            </a:r>
            <a:r>
              <a:rPr lang="en-IN" sz="1200" dirty="0">
                <a:latin typeface="Times New Roman" pitchFamily="18" charset="0"/>
                <a:cs typeface="Times New Roman" pitchFamily="18" charset="0"/>
              </a:rPr>
              <a:t> or </a:t>
            </a:r>
            <a:r>
              <a:rPr lang="en-IN" sz="1200" dirty="0" err="1">
                <a:latin typeface="Times New Roman" pitchFamily="18" charset="0"/>
                <a:cs typeface="Times New Roman" pitchFamily="18" charset="0"/>
              </a:rPr>
              <a:t>AutoRuns</a:t>
            </a:r>
            <a:r>
              <a:rPr lang="en-IN" sz="1200" dirty="0">
                <a:latin typeface="Times New Roman" pitchFamily="18" charset="0"/>
                <a:cs typeface="Times New Roman" pitchFamily="18" charset="0"/>
              </a:rPr>
              <a:t> from </a:t>
            </a:r>
            <a:r>
              <a:rPr lang="en-IN" sz="1200" dirty="0" err="1" smtClean="0">
                <a:latin typeface="Times New Roman" pitchFamily="18" charset="0"/>
                <a:cs typeface="Times New Roman" pitchFamily="18" charset="0"/>
              </a:rPr>
              <a:t>SysInternals</a:t>
            </a:r>
            <a:r>
              <a:rPr lang="en-IN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en-IN" sz="1200" dirty="0">
              <a:latin typeface="Times New Roman" pitchFamily="18" charset="0"/>
              <a:cs typeface="Times New Roman" pitchFamily="18" charset="0"/>
            </a:endParaRPr>
          </a:p>
          <a:p>
            <a:pPr marL="27898" indent="0">
              <a:buClr>
                <a:schemeClr val="tx1"/>
              </a:buClr>
              <a:buNone/>
            </a:pPr>
            <a:endParaRPr lang="en-IN" sz="15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§"/>
            </a:pPr>
            <a:r>
              <a:rPr lang="en-IN" sz="1500" b="1" dirty="0" smtClean="0">
                <a:latin typeface="Times New Roman" pitchFamily="18" charset="0"/>
                <a:cs typeface="Times New Roman" pitchFamily="18" charset="0"/>
              </a:rPr>
              <a:t>Monitor Worms coming </a:t>
            </a:r>
            <a:r>
              <a:rPr lang="en-IN" sz="1500" b="1" dirty="0">
                <a:latin typeface="Times New Roman" pitchFamily="18" charset="0"/>
                <a:cs typeface="Times New Roman" pitchFamily="18" charset="0"/>
              </a:rPr>
              <a:t>through Network </a:t>
            </a:r>
            <a:endParaRPr lang="en-IN" sz="15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7898" indent="0">
              <a:buClr>
                <a:schemeClr val="tx1"/>
              </a:buClr>
              <a:buNone/>
            </a:pPr>
            <a:r>
              <a:rPr lang="en-IN" sz="15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IN" sz="1200" dirty="0">
                <a:latin typeface="Times New Roman" pitchFamily="18" charset="0"/>
                <a:cs typeface="Times New Roman" pitchFamily="18" charset="0"/>
              </a:rPr>
              <a:t>- Use </a:t>
            </a:r>
            <a:r>
              <a:rPr lang="en-IN" sz="1200" dirty="0" err="1" smtClean="0">
                <a:latin typeface="Times New Roman" pitchFamily="18" charset="0"/>
                <a:cs typeface="Times New Roman" pitchFamily="18" charset="0"/>
              </a:rPr>
              <a:t>NetShareMonitor</a:t>
            </a:r>
            <a:r>
              <a:rPr lang="en-IN" sz="12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endParaRPr lang="en-IN" sz="1200" dirty="0">
              <a:latin typeface="Times New Roman" pitchFamily="18" charset="0"/>
              <a:cs typeface="Times New Roman" pitchFamily="18" charset="0"/>
            </a:endParaRPr>
          </a:p>
          <a:p>
            <a:pPr marL="27898" indent="0">
              <a:buClr>
                <a:schemeClr val="tx1"/>
              </a:buClr>
              <a:buNone/>
            </a:pPr>
            <a:endParaRPr lang="en-IN" sz="15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§"/>
            </a:pPr>
            <a:r>
              <a:rPr lang="en-IN" sz="1500" b="1" dirty="0" smtClean="0">
                <a:latin typeface="Times New Roman" pitchFamily="18" charset="0"/>
                <a:cs typeface="Times New Roman" pitchFamily="18" charset="0"/>
              </a:rPr>
              <a:t>Backup </a:t>
            </a:r>
            <a:r>
              <a:rPr lang="en-IN" sz="1500" b="1" dirty="0">
                <a:latin typeface="Times New Roman" pitchFamily="18" charset="0"/>
                <a:cs typeface="Times New Roman" pitchFamily="18" charset="0"/>
              </a:rPr>
              <a:t>your Critical Files P</a:t>
            </a:r>
            <a:r>
              <a:rPr lang="en-IN" sz="1500" b="1" dirty="0" smtClean="0">
                <a:latin typeface="Times New Roman" pitchFamily="18" charset="0"/>
                <a:cs typeface="Times New Roman" pitchFamily="18" charset="0"/>
              </a:rPr>
              <a:t>eriodically   </a:t>
            </a:r>
          </a:p>
          <a:p>
            <a:pPr marL="27898" indent="0">
              <a:buClr>
                <a:schemeClr val="tx1"/>
              </a:buClr>
              <a:buNone/>
            </a:pPr>
            <a:r>
              <a:rPr lang="en-IN" sz="1500" b="1" dirty="0" smtClean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IN" sz="1200" dirty="0" smtClean="0">
                <a:latin typeface="Times New Roman" pitchFamily="18" charset="0"/>
                <a:cs typeface="Times New Roman" pitchFamily="18" charset="0"/>
              </a:rPr>
              <a:t>One </a:t>
            </a:r>
            <a:r>
              <a:rPr lang="en-IN" sz="1200" dirty="0">
                <a:latin typeface="Times New Roman" pitchFamily="18" charset="0"/>
                <a:cs typeface="Times New Roman" pitchFamily="18" charset="0"/>
              </a:rPr>
              <a:t>who </a:t>
            </a:r>
            <a:r>
              <a:rPr lang="en-IN" sz="1200" dirty="0" smtClean="0">
                <a:latin typeface="Times New Roman" pitchFamily="18" charset="0"/>
                <a:cs typeface="Times New Roman" pitchFamily="18" charset="0"/>
              </a:rPr>
              <a:t>Laughs </a:t>
            </a:r>
            <a:r>
              <a:rPr lang="en-IN" sz="1200" dirty="0">
                <a:latin typeface="Times New Roman" pitchFamily="18" charset="0"/>
                <a:cs typeface="Times New Roman" pitchFamily="18" charset="0"/>
              </a:rPr>
              <a:t>last is the one who had the backup :)</a:t>
            </a:r>
            <a:endParaRPr lang="en-IN" sz="1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IN" sz="1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IN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6183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77886" y="262502"/>
            <a:ext cx="8198454" cy="593766"/>
          </a:xfrm>
          <a:prstGeom prst="rect">
            <a:avLst/>
          </a:prstGeom>
          <a:noFill/>
        </p:spPr>
        <p:txBody>
          <a:bodyPr lIns="69866" tIns="34932" rIns="69866" bIns="34932">
            <a:spAutoFit/>
          </a:bodyPr>
          <a:lstStyle/>
          <a:p>
            <a:pPr lvl="0" algn="ctr"/>
            <a:r>
              <a:rPr lang="en-US" sz="3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Disclaimer</a:t>
            </a:r>
          </a:p>
        </p:txBody>
      </p:sp>
      <p:sp>
        <p:nvSpPr>
          <p:cNvPr id="6147" name="TextBox 16"/>
          <p:cNvSpPr txBox="1">
            <a:spLocks noChangeArrowheads="1"/>
          </p:cNvSpPr>
          <p:nvPr/>
        </p:nvSpPr>
        <p:spPr bwMode="auto">
          <a:xfrm>
            <a:off x="3" y="1008065"/>
            <a:ext cx="8893175" cy="1178542"/>
          </a:xfrm>
          <a:prstGeom prst="rect">
            <a:avLst/>
          </a:prstGeom>
          <a:extLst/>
        </p:spPr>
        <p:txBody>
          <a:bodyPr wrap="square" lIns="69866" tIns="34932" rIns="69866" bIns="349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18331" indent="-218331" eaLnBrk="1" hangingPunct="1">
              <a:buFont typeface="Wingdings" pitchFamily="2" charset="2"/>
              <a:buChar char="§"/>
            </a:pPr>
            <a:endParaRPr lang="en-IN" dirty="0">
              <a:latin typeface="Cambria" pitchFamily="18" charset="0"/>
            </a:endParaRPr>
          </a:p>
          <a:p>
            <a:pPr marL="218331" indent="-218331" eaLnBrk="1" hangingPunct="1"/>
            <a:endParaRPr lang="en-IN" dirty="0" smtClean="0">
              <a:latin typeface="Cambria" pitchFamily="18" charset="0"/>
            </a:endParaRPr>
          </a:p>
          <a:p>
            <a:pPr eaLnBrk="1" hangingPunct="1"/>
            <a:endParaRPr lang="en-IN" dirty="0">
              <a:latin typeface="Cambria" pitchFamily="18" charset="0"/>
            </a:endParaRPr>
          </a:p>
          <a:p>
            <a:pPr eaLnBrk="1" hangingPunct="1"/>
            <a:r>
              <a:rPr lang="en-IN" dirty="0" smtClean="0">
                <a:latin typeface="Cambria" pitchFamily="18" charset="0"/>
              </a:rPr>
              <a:t>    </a:t>
            </a:r>
            <a:endParaRPr lang="en-IN" dirty="0">
              <a:latin typeface="Cambria" pitchFamily="18" charset="0"/>
            </a:endParaRPr>
          </a:p>
        </p:txBody>
      </p:sp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5" y="1008070"/>
            <a:ext cx="8522625" cy="2686647"/>
          </a:xfrm>
          <a:prstGeom prst="rect">
            <a:avLst/>
          </a:prstGeom>
          <a:extLst/>
        </p:spPr>
        <p:txBody>
          <a:bodyPr wrap="square" lIns="69866" tIns="34932" rIns="69866" bIns="349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18331" indent="-218331" eaLnBrk="1" hangingPunct="1">
              <a:buFont typeface="Wingdings" pitchFamily="2" charset="2"/>
              <a:buChar char="§"/>
            </a:pPr>
            <a:endParaRPr lang="en-IN" sz="1700" dirty="0">
              <a:latin typeface="Times New Roman" pitchFamily="18" charset="0"/>
              <a:cs typeface="Times New Roman" pitchFamily="18" charset="0"/>
            </a:endParaRPr>
          </a:p>
          <a:p>
            <a:pPr marL="218331" indent="-218331" algn="just" eaLnBrk="1" hangingPunct="1"/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	The Content, Demonstration, Source Code and Programs presented here is "AS IS" without any warranty or conditions of any kind. Also the views/ideas/knowledge expressed here are solely of the trainer’s only and nothing to do with the company or the organization in which the trainer is currently working. </a:t>
            </a:r>
          </a:p>
          <a:p>
            <a:pPr marL="218331" indent="-218331" algn="just" eaLnBrk="1" hangingPunct="1"/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218331" indent="-218331" algn="just" eaLnBrk="1" hangingPunct="1"/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	However in no circumstances neither the Trainer nor SecurityXploded is responsible for any damage or loss caused due to use or misuse of the information presented here.</a:t>
            </a:r>
          </a:p>
          <a:p>
            <a:pPr marL="218331" indent="-218331" eaLnBrk="1" hangingPunct="1"/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IN" sz="17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IN" sz="1700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en-IN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387" y="1986756"/>
            <a:ext cx="7262761" cy="840054"/>
          </a:xfrm>
        </p:spPr>
        <p:txBody>
          <a:bodyPr/>
          <a:lstStyle/>
          <a:p>
            <a:pPr algn="ctr"/>
            <a:r>
              <a:rPr lang="en-US" sz="4000" b="1" dirty="0" smtClean="0"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Part II</a:t>
            </a:r>
            <a:r>
              <a:rPr lang="en-US" sz="3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US" sz="3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3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US" sz="3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3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The 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Real 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Show</a:t>
            </a:r>
            <a:b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(by Monnappa)</a:t>
            </a:r>
            <a:r>
              <a:rPr lang="en-US" sz="3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US" sz="3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en-IN" sz="3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 dirty="0" smtClean="0"/>
              <a:t>www.SecurityXploded.com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5394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658" y="201848"/>
            <a:ext cx="7126129" cy="718108"/>
          </a:xfrm>
        </p:spPr>
        <p:txBody>
          <a:bodyPr/>
          <a:lstStyle/>
          <a:p>
            <a:pPr algn="ctr"/>
            <a:r>
              <a:rPr lang="en-US" sz="3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Contents of Part 2</a:t>
            </a:r>
            <a:endParaRPr lang="en-IN" sz="3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IN" sz="1800" dirty="0" smtClean="0">
                <a:latin typeface="Times New Roman" pitchFamily="18" charset="0"/>
                <a:cs typeface="Times New Roman" pitchFamily="18" charset="0"/>
              </a:rPr>
              <a:t>Detection and Removal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IN" sz="1800" dirty="0" smtClean="0">
                <a:latin typeface="Times New Roman" pitchFamily="18" charset="0"/>
                <a:cs typeface="Times New Roman" pitchFamily="18" charset="0"/>
              </a:rPr>
              <a:t>Persistent Mechanism</a:t>
            </a:r>
            <a:endParaRPr lang="en-IN" sz="1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IN" sz="1800" dirty="0" smtClean="0">
                <a:latin typeface="Times New Roman" pitchFamily="18" charset="0"/>
                <a:cs typeface="Times New Roman" pitchFamily="18" charset="0"/>
              </a:rPr>
              <a:t>Demo 1</a:t>
            </a:r>
            <a:endParaRPr lang="en-IN" sz="1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IN" sz="1800" dirty="0" smtClean="0">
                <a:latin typeface="Times New Roman" pitchFamily="18" charset="0"/>
                <a:cs typeface="Times New Roman" pitchFamily="18" charset="0"/>
              </a:rPr>
              <a:t>Demo 2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IN" sz="1800" dirty="0" smtClean="0">
                <a:latin typeface="Times New Roman" pitchFamily="18" charset="0"/>
                <a:cs typeface="Times New Roman" pitchFamily="18" charset="0"/>
              </a:rPr>
              <a:t>Demo 3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IN" sz="1800" dirty="0" smtClean="0">
                <a:latin typeface="Times New Roman" pitchFamily="18" charset="0"/>
                <a:cs typeface="Times New Roman" pitchFamily="18" charset="0"/>
              </a:rPr>
              <a:t>Demo 4</a:t>
            </a:r>
          </a:p>
          <a:p>
            <a:pPr>
              <a:lnSpc>
                <a:spcPct val="150000"/>
              </a:lnSpc>
              <a:buClr>
                <a:schemeClr val="tx1"/>
              </a:buClr>
              <a:buNone/>
            </a:pPr>
            <a:endParaRPr lang="en-IN" sz="15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IN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IN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IN" sz="17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IN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 dirty="0" smtClean="0"/>
              <a:t>www.SecurityXploded.com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1899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658" y="5556"/>
            <a:ext cx="7262761" cy="762000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Detection and Removal</a:t>
            </a:r>
            <a:endParaRPr lang="en-IN" sz="32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658" y="843756"/>
            <a:ext cx="7262761" cy="365869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) Isolate the system from the rest of the network</a:t>
            </a:r>
          </a:p>
          <a:p>
            <a:pPr>
              <a:lnSpc>
                <a:spcPct val="150000"/>
              </a:lnSpc>
              <a:buNone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2) Look for suspicious file, process, network and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registry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values</a:t>
            </a:r>
          </a:p>
          <a:p>
            <a:pPr>
              <a:lnSpc>
                <a:spcPct val="150000"/>
              </a:lnSpc>
              <a:buNone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3) Identify the file generating the suspicious activity</a:t>
            </a:r>
          </a:p>
          <a:p>
            <a:pPr>
              <a:lnSpc>
                <a:spcPct val="150000"/>
              </a:lnSpc>
              <a:buNone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4) Isolate the suspicious file</a:t>
            </a:r>
          </a:p>
          <a:p>
            <a:pPr>
              <a:lnSpc>
                <a:spcPct val="150000"/>
              </a:lnSpc>
              <a:buNone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5) verify if the file is malicious</a:t>
            </a:r>
          </a:p>
          <a:p>
            <a:pPr>
              <a:lnSpc>
                <a:spcPct val="150000"/>
              </a:lnSpc>
              <a:buNone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6) Identify the persistence mechanism</a:t>
            </a:r>
          </a:p>
          <a:p>
            <a:pPr>
              <a:lnSpc>
                <a:spcPct val="150000"/>
              </a:lnSpc>
              <a:buNone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7) Break its persistence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mechanism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None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8) Delete the malicious files from the system</a:t>
            </a:r>
          </a:p>
          <a:p>
            <a:pPr>
              <a:lnSpc>
                <a:spcPct val="150000"/>
              </a:lnSpc>
              <a:buNone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9) monitor for suspicious activities (repeat step 2 to step 8)</a:t>
            </a:r>
            <a:endParaRPr lang="en-IN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IN" sz="17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IN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9614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658" y="81756"/>
            <a:ext cx="7262761" cy="685800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Persistent mechanism</a:t>
            </a:r>
            <a:endParaRPr lang="en-IN" sz="32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658" y="843756"/>
            <a:ext cx="7262761" cy="365869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Below are some of the persistent mechanism used by malware:</a:t>
            </a:r>
          </a:p>
          <a:p>
            <a:pPr marL="370798" indent="-342900">
              <a:lnSpc>
                <a:spcPct val="150000"/>
              </a:lnSpc>
              <a:buNone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1) Run Registry key</a:t>
            </a:r>
          </a:p>
          <a:p>
            <a:pPr marL="370798" indent="-342900">
              <a:lnSpc>
                <a:spcPct val="150000"/>
              </a:lnSpc>
              <a:buNone/>
            </a:pPr>
            <a:r>
              <a:rPr lang="en-IN" sz="1600" dirty="0" smtClean="0"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en-IN" sz="1600" dirty="0" err="1" smtClean="0">
                <a:latin typeface="Times New Roman" pitchFamily="18" charset="0"/>
                <a:cs typeface="Times New Roman" pitchFamily="18" charset="0"/>
              </a:rPr>
              <a:t>Appinit_DLL’s</a:t>
            </a:r>
            <a:endParaRPr lang="en-IN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70798" indent="-342900">
              <a:lnSpc>
                <a:spcPct val="150000"/>
              </a:lnSpc>
              <a:buNone/>
            </a:pPr>
            <a:r>
              <a:rPr lang="en-IN" sz="1600" dirty="0" smtClean="0">
                <a:latin typeface="Times New Roman" pitchFamily="18" charset="0"/>
                <a:cs typeface="Times New Roman" pitchFamily="18" charset="0"/>
              </a:rPr>
              <a:t>3) </a:t>
            </a:r>
            <a:r>
              <a:rPr lang="en-IN" sz="1600" dirty="0" err="1" smtClean="0">
                <a:latin typeface="Times New Roman" pitchFamily="18" charset="0"/>
                <a:cs typeface="Times New Roman" pitchFamily="18" charset="0"/>
              </a:rPr>
              <a:t>WinLogon</a:t>
            </a:r>
            <a:r>
              <a:rPr lang="en-IN" sz="1600" dirty="0" smtClean="0">
                <a:latin typeface="Times New Roman" pitchFamily="18" charset="0"/>
                <a:cs typeface="Times New Roman" pitchFamily="18" charset="0"/>
              </a:rPr>
              <a:t> Notify</a:t>
            </a:r>
          </a:p>
          <a:p>
            <a:pPr marL="370798" indent="-342900">
              <a:lnSpc>
                <a:spcPct val="150000"/>
              </a:lnSpc>
              <a:buNone/>
            </a:pPr>
            <a:r>
              <a:rPr lang="en-IN" sz="1600" dirty="0" smtClean="0">
                <a:latin typeface="Times New Roman" pitchFamily="18" charset="0"/>
                <a:cs typeface="Times New Roman" pitchFamily="18" charset="0"/>
              </a:rPr>
              <a:t> 4) Runs as Service</a:t>
            </a:r>
          </a:p>
          <a:p>
            <a:pPr marL="370798" indent="-342900">
              <a:lnSpc>
                <a:spcPct val="150000"/>
              </a:lnSpc>
              <a:buNone/>
            </a:pPr>
            <a:r>
              <a:rPr lang="en-IN" sz="1600" dirty="0" smtClean="0">
                <a:latin typeface="Times New Roman" pitchFamily="18" charset="0"/>
                <a:cs typeface="Times New Roman" pitchFamily="18" charset="0"/>
              </a:rPr>
              <a:t>5) Service DLL</a:t>
            </a:r>
          </a:p>
          <a:p>
            <a:pPr marL="370798" indent="-342900">
              <a:lnSpc>
                <a:spcPct val="150000"/>
              </a:lnSpc>
              <a:buNone/>
            </a:pPr>
            <a:r>
              <a:rPr lang="en-IN" sz="1600" dirty="0" smtClean="0">
                <a:latin typeface="Times New Roman" pitchFamily="18" charset="0"/>
                <a:cs typeface="Times New Roman" pitchFamily="18" charset="0"/>
              </a:rPr>
              <a:t>6) BHO</a:t>
            </a:r>
          </a:p>
          <a:p>
            <a:pPr>
              <a:lnSpc>
                <a:spcPct val="150000"/>
              </a:lnSpc>
            </a:pPr>
            <a:endParaRPr lang="en-IN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9614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5758" y="1960123"/>
            <a:ext cx="6302296" cy="1691304"/>
          </a:xfrm>
        </p:spPr>
        <p:txBody>
          <a:bodyPr/>
          <a:lstStyle/>
          <a:p>
            <a:pPr algn="ctr"/>
            <a:r>
              <a:rPr sz="410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Demo 1</a:t>
            </a:r>
            <a:endParaRPr lang="en-IN" sz="1200" dirty="0">
              <a:solidFill>
                <a:srgbClr val="002060"/>
              </a:solidFill>
              <a:effectLst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89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87" y="234156"/>
            <a:ext cx="8374407" cy="457200"/>
          </a:xfrm>
        </p:spPr>
        <p:txBody>
          <a:bodyPr/>
          <a:lstStyle/>
          <a:p>
            <a:pPr algn="ctr"/>
            <a:r>
              <a:rPr lang="en-IN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Suspicious</a:t>
            </a:r>
            <a:r>
              <a:rPr lang="en-IN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Network Activity</a:t>
            </a:r>
            <a:endParaRPr lang="en-IN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787" y="843756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Packet capture shows suspicious activity from 192.168.1.100</a:t>
            </a:r>
            <a:endParaRPr lang="en-US" sz="1400" dirty="0"/>
          </a:p>
        </p:txBody>
      </p:sp>
      <p:pic>
        <p:nvPicPr>
          <p:cNvPr id="10" name="Picture 9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987" y="1224756"/>
            <a:ext cx="6629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2787" y="3053556"/>
            <a:ext cx="600773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7587" y="3891756"/>
            <a:ext cx="5486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87" y="234156"/>
            <a:ext cx="8374407" cy="457200"/>
          </a:xfrm>
        </p:spPr>
        <p:txBody>
          <a:bodyPr/>
          <a:lstStyle/>
          <a:p>
            <a:pPr algn="ctr"/>
            <a:r>
              <a:rPr lang="en-IN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Suspicious </a:t>
            </a:r>
            <a:r>
              <a:rPr lang="en-IN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Process</a:t>
            </a:r>
            <a:endParaRPr lang="en-IN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787" y="843756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Process explorer shows suspicious process on192.168.1.100</a:t>
            </a:r>
            <a:endParaRPr lang="en-US" sz="1400" dirty="0"/>
          </a:p>
        </p:txBody>
      </p:sp>
      <p:pic>
        <p:nvPicPr>
          <p:cNvPr id="8" name="Picture 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987" y="1224756"/>
            <a:ext cx="5943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6587" y="3815556"/>
            <a:ext cx="593979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87" y="157956"/>
            <a:ext cx="8374407" cy="457200"/>
          </a:xfrm>
        </p:spPr>
        <p:txBody>
          <a:bodyPr/>
          <a:lstStyle/>
          <a:p>
            <a:pPr algn="ctr"/>
            <a:r>
              <a:rPr lang="en-IN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Persistence </a:t>
            </a:r>
            <a:r>
              <a:rPr lang="en-IN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Mechanism</a:t>
            </a:r>
            <a:endParaRPr lang="en-IN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787" y="691356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Registers the malicious executable in the “Run” registry key, to survive reboot</a:t>
            </a:r>
            <a:endParaRPr lang="en-US" sz="1400" dirty="0"/>
          </a:p>
        </p:txBody>
      </p:sp>
      <p:pic>
        <p:nvPicPr>
          <p:cNvPr id="10" name="Picture 9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987" y="1072356"/>
            <a:ext cx="5939790" cy="1320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8587" y="2443956"/>
            <a:ext cx="4953000" cy="2362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87" y="234156"/>
            <a:ext cx="8374407" cy="381000"/>
          </a:xfrm>
        </p:spPr>
        <p:txBody>
          <a:bodyPr/>
          <a:lstStyle/>
          <a:p>
            <a:pPr algn="ctr"/>
            <a:r>
              <a:rPr lang="en-I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VirusTotal</a:t>
            </a:r>
            <a:r>
              <a:rPr lang="en-IN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Results</a:t>
            </a:r>
            <a:endParaRPr lang="en-IN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787" y="691356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Suspicious file was confirmed to be malicious</a:t>
            </a:r>
            <a:endParaRPr lang="en-US" sz="1400" dirty="0"/>
          </a:p>
        </p:txBody>
      </p:sp>
      <p:pic>
        <p:nvPicPr>
          <p:cNvPr id="11" name="Picture 10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4187" y="996156"/>
            <a:ext cx="4876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79787" y="2672556"/>
            <a:ext cx="4800600" cy="2215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87" y="234156"/>
            <a:ext cx="8374407" cy="381000"/>
          </a:xfrm>
        </p:spPr>
        <p:txBody>
          <a:bodyPr/>
          <a:lstStyle/>
          <a:p>
            <a:pPr algn="ctr"/>
            <a:r>
              <a:rPr lang="en-IN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Breaking the </a:t>
            </a:r>
            <a:r>
              <a:rPr lang="en-IN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Persistence</a:t>
            </a:r>
            <a:endParaRPr lang="en-IN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787" y="843756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Deleting the registry value removes the persistence mechanism used by the malware</a:t>
            </a:r>
            <a:endParaRPr lang="en-US" sz="1400" dirty="0"/>
          </a:p>
        </p:txBody>
      </p:sp>
      <p:pic>
        <p:nvPicPr>
          <p:cNvPr id="7" name="Picture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987" y="1605756"/>
            <a:ext cx="6629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77886" y="157956"/>
            <a:ext cx="8198454" cy="593766"/>
          </a:xfrm>
          <a:prstGeom prst="rect">
            <a:avLst/>
          </a:prstGeom>
          <a:noFill/>
        </p:spPr>
        <p:txBody>
          <a:bodyPr lIns="69866" tIns="34932" rIns="69866" bIns="34932">
            <a:spAutoFit/>
          </a:bodyPr>
          <a:lstStyle/>
          <a:p>
            <a:pPr lvl="0" algn="ctr"/>
            <a:r>
              <a:rPr lang="en-US" sz="3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Acknowledgement</a:t>
            </a:r>
          </a:p>
        </p:txBody>
      </p:sp>
      <p:sp>
        <p:nvSpPr>
          <p:cNvPr id="6147" name="TextBox 16"/>
          <p:cNvSpPr txBox="1">
            <a:spLocks noChangeArrowheads="1"/>
          </p:cNvSpPr>
          <p:nvPr/>
        </p:nvSpPr>
        <p:spPr bwMode="auto">
          <a:xfrm>
            <a:off x="3" y="1008065"/>
            <a:ext cx="8893175" cy="1178542"/>
          </a:xfrm>
          <a:prstGeom prst="rect">
            <a:avLst/>
          </a:prstGeom>
          <a:extLst/>
        </p:spPr>
        <p:txBody>
          <a:bodyPr wrap="square" lIns="69866" tIns="34932" rIns="69866" bIns="349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18331" indent="-218331" eaLnBrk="1" hangingPunct="1">
              <a:buFont typeface="Wingdings" pitchFamily="2" charset="2"/>
              <a:buChar char="§"/>
            </a:pPr>
            <a:endParaRPr lang="en-IN" dirty="0">
              <a:latin typeface="Cambria" pitchFamily="18" charset="0"/>
            </a:endParaRPr>
          </a:p>
          <a:p>
            <a:pPr marL="218331" indent="-218331" eaLnBrk="1" hangingPunct="1"/>
            <a:endParaRPr lang="en-IN" dirty="0" smtClean="0">
              <a:latin typeface="Cambria" pitchFamily="18" charset="0"/>
            </a:endParaRPr>
          </a:p>
          <a:p>
            <a:pPr eaLnBrk="1" hangingPunct="1"/>
            <a:endParaRPr lang="en-IN" dirty="0">
              <a:latin typeface="Cambria" pitchFamily="18" charset="0"/>
            </a:endParaRPr>
          </a:p>
          <a:p>
            <a:pPr eaLnBrk="1" hangingPunct="1"/>
            <a:r>
              <a:rPr lang="en-IN" dirty="0" smtClean="0">
                <a:latin typeface="Cambria" pitchFamily="18" charset="0"/>
              </a:rPr>
              <a:t>    </a:t>
            </a:r>
            <a:endParaRPr lang="en-IN" dirty="0">
              <a:latin typeface="Cambria" pitchFamily="18" charset="0"/>
            </a:endParaRPr>
          </a:p>
        </p:txBody>
      </p:sp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255587" y="1106079"/>
            <a:ext cx="8522625" cy="3079062"/>
          </a:xfrm>
          <a:prstGeom prst="rect">
            <a:avLst/>
          </a:prstGeom>
          <a:extLst/>
        </p:spPr>
        <p:txBody>
          <a:bodyPr wrap="square" lIns="69866" tIns="34932" rIns="69866" bIns="349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18331" indent="-218331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Special thanks to 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Null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community for their extended support and co-operation.</a:t>
            </a:r>
          </a:p>
          <a:p>
            <a:pPr marL="218331" indent="-218331" eaLnBrk="1" hangingPunct="1">
              <a:lnSpc>
                <a:spcPct val="150000"/>
              </a:lnSpc>
            </a:pP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218331" indent="-218331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Special thanks  to 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ThoughtWorks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for the beautiful venue.</a:t>
            </a:r>
          </a:p>
          <a:p>
            <a:pPr marL="218331" indent="-218331" eaLnBrk="1" hangingPunct="1">
              <a:lnSpc>
                <a:spcPct val="150000"/>
              </a:lnSpc>
            </a:pP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218331" indent="-218331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Thanks to all the trainers who have devoted their precious time and countless hours to make it happen.</a:t>
            </a:r>
          </a:p>
          <a:p>
            <a:pPr marL="218331" indent="-218331" eaLnBrk="1" hangingPunct="1">
              <a:lnSpc>
                <a:spcPct val="150000"/>
              </a:lnSpc>
              <a:buFont typeface="Wingdings" pitchFamily="2" charset="2"/>
              <a:buChar char="§"/>
            </a:pP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IN" sz="1700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en-IN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ooter Placeholder 10"/>
          <p:cNvSpPr txBox="1">
            <a:spLocks/>
          </p:cNvSpPr>
          <p:nvPr/>
        </p:nvSpPr>
        <p:spPr>
          <a:xfrm>
            <a:off x="6077003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87" y="234156"/>
            <a:ext cx="8374407" cy="381000"/>
          </a:xfrm>
        </p:spPr>
        <p:txBody>
          <a:bodyPr/>
          <a:lstStyle/>
          <a:p>
            <a:pPr algn="ctr"/>
            <a:r>
              <a:rPr lang="en-IN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Removal</a:t>
            </a:r>
            <a:endParaRPr lang="en-IN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787" y="843756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Deleting the malicious file to remove the malware from the system</a:t>
            </a:r>
            <a:endParaRPr lang="en-US" sz="1400" dirty="0"/>
          </a:p>
        </p:txBody>
      </p:sp>
      <p:pic>
        <p:nvPicPr>
          <p:cNvPr id="6" name="Picture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9987" y="1453356"/>
            <a:ext cx="5939790" cy="3395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5758" y="1960123"/>
            <a:ext cx="6302296" cy="1691304"/>
          </a:xfrm>
        </p:spPr>
        <p:txBody>
          <a:bodyPr/>
          <a:lstStyle/>
          <a:p>
            <a:pPr algn="ctr"/>
            <a:r>
              <a:rPr sz="410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Demo 2</a:t>
            </a:r>
            <a:endParaRPr lang="en-IN" sz="1200" dirty="0">
              <a:solidFill>
                <a:srgbClr val="002060"/>
              </a:solidFill>
              <a:effectLst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89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87" y="234156"/>
            <a:ext cx="8374407" cy="457200"/>
          </a:xfrm>
        </p:spPr>
        <p:txBody>
          <a:bodyPr/>
          <a:lstStyle/>
          <a:p>
            <a:pPr algn="ctr"/>
            <a:r>
              <a:rPr lang="en-IN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Suspicious Network Activity</a:t>
            </a:r>
            <a:endParaRPr lang="en-IN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787" y="843756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Packet capture shows suspicious activity from 192.168.1.100</a:t>
            </a:r>
            <a:endParaRPr lang="en-US" sz="1400" dirty="0"/>
          </a:p>
        </p:txBody>
      </p:sp>
      <p:pic>
        <p:nvPicPr>
          <p:cNvPr id="8" name="Picture 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2787" y="1300956"/>
            <a:ext cx="632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5187" y="2824956"/>
            <a:ext cx="6172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87" y="157956"/>
            <a:ext cx="8374407" cy="457200"/>
          </a:xfrm>
        </p:spPr>
        <p:txBody>
          <a:bodyPr/>
          <a:lstStyle/>
          <a:p>
            <a:pPr algn="ctr"/>
            <a:r>
              <a:rPr lang="en-IN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Suspicious </a:t>
            </a:r>
            <a:r>
              <a:rPr lang="en-IN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Process</a:t>
            </a:r>
            <a:endParaRPr lang="en-IN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787" y="843756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Process explorer shows suspicious process on192.168.1.100</a:t>
            </a:r>
            <a:endParaRPr lang="en-US" sz="1400" dirty="0"/>
          </a:p>
        </p:txBody>
      </p:sp>
      <p:pic>
        <p:nvPicPr>
          <p:cNvPr id="6" name="Picture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987" y="1377156"/>
            <a:ext cx="6324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87" y="81756"/>
            <a:ext cx="8374407" cy="457200"/>
          </a:xfrm>
        </p:spPr>
        <p:txBody>
          <a:bodyPr/>
          <a:lstStyle/>
          <a:p>
            <a:pPr algn="ctr"/>
            <a:r>
              <a:rPr lang="en-IN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Persistence </a:t>
            </a:r>
            <a:r>
              <a:rPr lang="en-IN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Mechanism</a:t>
            </a:r>
            <a:endParaRPr lang="en-IN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787" y="691356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Malware runs as service which is set to auto-start </a:t>
            </a:r>
            <a:endParaRPr lang="en-US" sz="1400" dirty="0"/>
          </a:p>
        </p:txBody>
      </p:sp>
      <p:pic>
        <p:nvPicPr>
          <p:cNvPr id="7" name="Picture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2787" y="1072356"/>
            <a:ext cx="6172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4787" y="2367756"/>
            <a:ext cx="5030028" cy="25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87" y="157956"/>
            <a:ext cx="8374407" cy="381000"/>
          </a:xfrm>
        </p:spPr>
        <p:txBody>
          <a:bodyPr/>
          <a:lstStyle/>
          <a:p>
            <a:pPr algn="ctr"/>
            <a:r>
              <a:rPr lang="en-I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VirusTotal</a:t>
            </a:r>
            <a:r>
              <a:rPr lang="en-IN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Results</a:t>
            </a:r>
            <a:endParaRPr lang="en-IN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787" y="691356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Suspicious file was confirmed to be malicious</a:t>
            </a:r>
            <a:endParaRPr lang="en-US" sz="1400" dirty="0"/>
          </a:p>
        </p:txBody>
      </p:sp>
      <p:pic>
        <p:nvPicPr>
          <p:cNvPr id="10" name="Picture 9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5187" y="1148556"/>
            <a:ext cx="6019800" cy="879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3787" y="2291556"/>
            <a:ext cx="5939790" cy="2512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87" y="157956"/>
            <a:ext cx="8374407" cy="381000"/>
          </a:xfrm>
        </p:spPr>
        <p:txBody>
          <a:bodyPr/>
          <a:lstStyle/>
          <a:p>
            <a:pPr algn="ctr"/>
            <a:r>
              <a:rPr lang="en-IN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Breaking the </a:t>
            </a:r>
            <a:r>
              <a:rPr lang="en-IN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Persistence</a:t>
            </a:r>
            <a:endParaRPr lang="en-IN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787" y="843756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Deleting the registry value removes the persistence mechanism used by the malware</a:t>
            </a:r>
            <a:endParaRPr lang="en-US" sz="1400" dirty="0"/>
          </a:p>
        </p:txBody>
      </p:sp>
      <p:pic>
        <p:nvPicPr>
          <p:cNvPr id="6" name="Picture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7587" y="1224756"/>
            <a:ext cx="64008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87" y="234156"/>
            <a:ext cx="8374407" cy="381000"/>
          </a:xfrm>
        </p:spPr>
        <p:txBody>
          <a:bodyPr/>
          <a:lstStyle/>
          <a:p>
            <a:pPr algn="ctr"/>
            <a:r>
              <a:rPr lang="en-IN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Removal</a:t>
            </a:r>
            <a:endParaRPr lang="en-IN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787" y="843756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Deleting the malicious file to remove the malware from the system</a:t>
            </a:r>
            <a:endParaRPr lang="en-US" sz="1400" dirty="0"/>
          </a:p>
        </p:txBody>
      </p:sp>
      <p:pic>
        <p:nvPicPr>
          <p:cNvPr id="8" name="Picture 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7587" y="1377156"/>
            <a:ext cx="6553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5758" y="1960123"/>
            <a:ext cx="6302296" cy="1691304"/>
          </a:xfrm>
        </p:spPr>
        <p:txBody>
          <a:bodyPr/>
          <a:lstStyle/>
          <a:p>
            <a:pPr algn="ctr"/>
            <a:r>
              <a:rPr sz="410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Demo 3</a:t>
            </a:r>
            <a:endParaRPr lang="en-IN" sz="1200" dirty="0">
              <a:solidFill>
                <a:srgbClr val="002060"/>
              </a:solidFill>
              <a:effectLst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89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87" y="157956"/>
            <a:ext cx="8374407" cy="457200"/>
          </a:xfrm>
        </p:spPr>
        <p:txBody>
          <a:bodyPr/>
          <a:lstStyle/>
          <a:p>
            <a:pPr algn="ctr"/>
            <a:r>
              <a:rPr lang="en-IN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Suspicious Network Activity</a:t>
            </a:r>
            <a:endParaRPr lang="en-IN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787" y="843756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Packet capture shows suspicious activity from 192.168.1.100</a:t>
            </a:r>
            <a:endParaRPr lang="en-US" sz="1400" dirty="0"/>
          </a:p>
        </p:txBody>
      </p:sp>
      <p:pic>
        <p:nvPicPr>
          <p:cNvPr id="7" name="Picture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387" y="1224756"/>
            <a:ext cx="556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187" y="3053556"/>
            <a:ext cx="4572000" cy="1382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7587" y="3282156"/>
            <a:ext cx="3363733" cy="1075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77886" y="262509"/>
            <a:ext cx="8198454" cy="501433"/>
          </a:xfrm>
          <a:prstGeom prst="rect">
            <a:avLst/>
          </a:prstGeom>
          <a:noFill/>
        </p:spPr>
        <p:txBody>
          <a:bodyPr lIns="69866" tIns="34932" rIns="69866" bIns="34932">
            <a:spAutoFit/>
          </a:bodyPr>
          <a:lstStyle/>
          <a:p>
            <a:pPr lvl="0" algn="ctr"/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Advanced Malware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Analysis Training</a:t>
            </a:r>
          </a:p>
        </p:txBody>
      </p:sp>
      <p:sp>
        <p:nvSpPr>
          <p:cNvPr id="6147" name="TextBox 16"/>
          <p:cNvSpPr txBox="1">
            <a:spLocks noChangeArrowheads="1"/>
          </p:cNvSpPr>
          <p:nvPr/>
        </p:nvSpPr>
        <p:spPr bwMode="auto">
          <a:xfrm>
            <a:off x="3" y="1008065"/>
            <a:ext cx="8893175" cy="1178542"/>
          </a:xfrm>
          <a:prstGeom prst="rect">
            <a:avLst/>
          </a:prstGeom>
          <a:extLst/>
        </p:spPr>
        <p:txBody>
          <a:bodyPr wrap="square" lIns="69866" tIns="34932" rIns="69866" bIns="349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18331" indent="-218331" eaLnBrk="1" hangingPunct="1">
              <a:buFont typeface="Wingdings" pitchFamily="2" charset="2"/>
              <a:buChar char="§"/>
            </a:pPr>
            <a:endParaRPr lang="en-IN" dirty="0">
              <a:latin typeface="Cambria" pitchFamily="18" charset="0"/>
            </a:endParaRPr>
          </a:p>
          <a:p>
            <a:pPr marL="218331" indent="-218331" eaLnBrk="1" hangingPunct="1"/>
            <a:endParaRPr lang="en-IN" dirty="0" smtClean="0">
              <a:latin typeface="Cambria" pitchFamily="18" charset="0"/>
            </a:endParaRPr>
          </a:p>
          <a:p>
            <a:pPr eaLnBrk="1" hangingPunct="1"/>
            <a:endParaRPr lang="en-IN" dirty="0">
              <a:latin typeface="Cambria" pitchFamily="18" charset="0"/>
            </a:endParaRPr>
          </a:p>
          <a:p>
            <a:pPr eaLnBrk="1" hangingPunct="1"/>
            <a:r>
              <a:rPr lang="en-IN" dirty="0" smtClean="0">
                <a:latin typeface="Cambria" pitchFamily="18" charset="0"/>
              </a:rPr>
              <a:t>    </a:t>
            </a:r>
            <a:endParaRPr lang="en-IN" dirty="0">
              <a:latin typeface="Cambria" pitchFamily="18" charset="0"/>
            </a:endParaRPr>
          </a:p>
        </p:txBody>
      </p:sp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5" y="1028523"/>
            <a:ext cx="8522625" cy="3863892"/>
          </a:xfrm>
          <a:prstGeom prst="rect">
            <a:avLst/>
          </a:prstGeom>
          <a:extLst/>
        </p:spPr>
        <p:txBody>
          <a:bodyPr wrap="square" lIns="69866" tIns="34932" rIns="69866" bIns="349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18331" eaLnBrk="1" hangingPunct="1">
              <a:lnSpc>
                <a:spcPct val="150000"/>
              </a:lnSpc>
            </a:pP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This presentation is part of our 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Advanced Malware Analysis 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Training program. Currently it is delivered only during our local meets for FREE of cost.</a:t>
            </a:r>
          </a:p>
          <a:p>
            <a:pPr marL="218331" eaLnBrk="1" hangingPunct="1">
              <a:lnSpc>
                <a:spcPct val="150000"/>
              </a:lnSpc>
            </a:pP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218331" indent="-218331" eaLnBrk="1" hangingPunct="1">
              <a:lnSpc>
                <a:spcPct val="150000"/>
              </a:lnSpc>
              <a:buFont typeface="Wingdings" pitchFamily="2" charset="2"/>
              <a:buChar char="§"/>
            </a:pP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218331" indent="-218331" eaLnBrk="1" hangingPunct="1">
              <a:lnSpc>
                <a:spcPct val="150000"/>
              </a:lnSpc>
              <a:buFont typeface="Wingdings" pitchFamily="2" charset="2"/>
              <a:buChar char="§"/>
            </a:pP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218331" indent="-218331" eaLnBrk="1" hangingPunct="1">
              <a:lnSpc>
                <a:spcPct val="150000"/>
              </a:lnSpc>
              <a:buFont typeface="Wingdings" pitchFamily="2" charset="2"/>
              <a:buChar char="§"/>
            </a:pP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218331" indent="-218331" eaLnBrk="1" hangingPunct="1">
              <a:lnSpc>
                <a:spcPct val="150000"/>
              </a:lnSpc>
              <a:buFont typeface="Wingdings" pitchFamily="2" charset="2"/>
              <a:buChar char="§"/>
            </a:pP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218331" indent="-218331" eaLnBrk="1" hangingPunct="1">
              <a:lnSpc>
                <a:spcPct val="150000"/>
              </a:lnSpc>
            </a:pP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marL="218331" indent="-218331" eaLnBrk="1" hangingPunct="1">
              <a:lnSpc>
                <a:spcPct val="150000"/>
              </a:lnSpc>
            </a:pP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For complete details of this course, visit our 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  <a:hlinkClick r:id="rId3"/>
              </a:rPr>
              <a:t>Security Training page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IN" sz="1700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en-IN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ooter Placeholder 10"/>
          <p:cNvSpPr txBox="1">
            <a:spLocks/>
          </p:cNvSpPr>
          <p:nvPr/>
        </p:nvSpPr>
        <p:spPr>
          <a:xfrm>
            <a:off x="6077003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8" name="Picture 7" descr="security-trainin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6176" y="2296144"/>
            <a:ext cx="2779117" cy="1512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87" y="157956"/>
            <a:ext cx="8374407" cy="457200"/>
          </a:xfrm>
        </p:spPr>
        <p:txBody>
          <a:bodyPr/>
          <a:lstStyle/>
          <a:p>
            <a:pPr algn="ctr"/>
            <a:r>
              <a:rPr lang="en-IN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Suspicious </a:t>
            </a:r>
            <a:r>
              <a:rPr lang="en-IN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Process</a:t>
            </a:r>
            <a:endParaRPr lang="en-IN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787" y="843756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Below screenshot shows svchost.exe (</a:t>
            </a:r>
            <a:r>
              <a:rPr lang="en-US" sz="1400" dirty="0" err="1" smtClean="0"/>
              <a:t>pid</a:t>
            </a:r>
            <a:r>
              <a:rPr lang="en-US" sz="1400" dirty="0" smtClean="0"/>
              <a:t> 1052) making connections on port 80</a:t>
            </a:r>
            <a:endParaRPr lang="en-US" sz="1400" dirty="0"/>
          </a:p>
        </p:txBody>
      </p:sp>
      <p:pic>
        <p:nvPicPr>
          <p:cNvPr id="7" name="Picture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6587" y="1148556"/>
            <a:ext cx="6324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87" y="81756"/>
            <a:ext cx="8374407" cy="304800"/>
          </a:xfrm>
        </p:spPr>
        <p:txBody>
          <a:bodyPr vert="horz" wrap="square" lIns="34932" tIns="34932" rIns="34932" bIns="34932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IN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Persistence Mechanism</a:t>
            </a:r>
            <a:endParaRPr lang="en-IN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787" y="538956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Malware installs a service DLL under the “</a:t>
            </a:r>
            <a:r>
              <a:rPr lang="en-US" sz="1400" dirty="0" err="1" smtClean="0"/>
              <a:t>netsvcs</a:t>
            </a:r>
            <a:r>
              <a:rPr lang="en-US" sz="1400" dirty="0" smtClean="0"/>
              <a:t>” </a:t>
            </a:r>
            <a:r>
              <a:rPr lang="en-US" sz="1400" dirty="0" err="1" smtClean="0"/>
              <a:t>svchost</a:t>
            </a:r>
            <a:r>
              <a:rPr lang="en-US" sz="1400" dirty="0" smtClean="0"/>
              <a:t> group</a:t>
            </a:r>
            <a:endParaRPr lang="en-US" sz="1400" dirty="0"/>
          </a:p>
        </p:txBody>
      </p:sp>
      <p:pic>
        <p:nvPicPr>
          <p:cNvPr id="10" name="Picture 9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2787" y="919956"/>
            <a:ext cx="5931535" cy="1343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7" y="2520156"/>
            <a:ext cx="3760787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89387" y="2367756"/>
            <a:ext cx="4724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87" y="157956"/>
            <a:ext cx="8374407" cy="381000"/>
          </a:xfrm>
        </p:spPr>
        <p:txBody>
          <a:bodyPr/>
          <a:lstStyle/>
          <a:p>
            <a:pPr algn="ctr"/>
            <a:r>
              <a:rPr lang="en-I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VirusTotal</a:t>
            </a:r>
            <a:r>
              <a:rPr lang="en-IN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Results</a:t>
            </a:r>
            <a:endParaRPr lang="en-IN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787" y="691356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Suspicious file was confirmed to be malicious</a:t>
            </a:r>
            <a:endParaRPr lang="en-US" sz="1400" dirty="0"/>
          </a:p>
        </p:txBody>
      </p:sp>
      <p:pic>
        <p:nvPicPr>
          <p:cNvPr id="7" name="Picture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187" y="1377156"/>
            <a:ext cx="4375831" cy="2759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8987" y="1377156"/>
            <a:ext cx="4191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87" y="157956"/>
            <a:ext cx="8374407" cy="381000"/>
          </a:xfrm>
        </p:spPr>
        <p:txBody>
          <a:bodyPr/>
          <a:lstStyle/>
          <a:p>
            <a:pPr algn="ctr"/>
            <a:r>
              <a:rPr lang="en-IN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Breaking the </a:t>
            </a:r>
            <a:r>
              <a:rPr lang="en-IN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Persistence</a:t>
            </a:r>
            <a:endParaRPr lang="en-IN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787" y="843756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Deleting the registry key removes the persistence mechanism used by the malware</a:t>
            </a:r>
            <a:endParaRPr lang="en-US" sz="1400" dirty="0"/>
          </a:p>
        </p:txBody>
      </p:sp>
      <p:pic>
        <p:nvPicPr>
          <p:cNvPr id="7" name="Picture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5187" y="1377156"/>
            <a:ext cx="6781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87" y="157956"/>
            <a:ext cx="8374407" cy="381000"/>
          </a:xfrm>
        </p:spPr>
        <p:txBody>
          <a:bodyPr vert="horz" wrap="square" lIns="34932" tIns="34932" rIns="34932" bIns="34932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IN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Removal</a:t>
            </a:r>
            <a:endParaRPr lang="en-IN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787" y="691356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Deleting the malicious file to remove the malware from the system</a:t>
            </a:r>
            <a:endParaRPr lang="en-US" sz="1400" dirty="0"/>
          </a:p>
        </p:txBody>
      </p:sp>
      <p:pic>
        <p:nvPicPr>
          <p:cNvPr id="7" name="Picture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5187" y="1072356"/>
            <a:ext cx="59436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5758" y="1960123"/>
            <a:ext cx="6302296" cy="1691304"/>
          </a:xfrm>
        </p:spPr>
        <p:txBody>
          <a:bodyPr/>
          <a:lstStyle/>
          <a:p>
            <a:pPr algn="ctr"/>
            <a:r>
              <a:rPr sz="410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Demo 4</a:t>
            </a:r>
            <a:endParaRPr lang="en-IN" sz="1200" dirty="0">
              <a:solidFill>
                <a:srgbClr val="002060"/>
              </a:solidFill>
              <a:effectLst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89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87" y="157956"/>
            <a:ext cx="8374407" cy="457200"/>
          </a:xfrm>
        </p:spPr>
        <p:txBody>
          <a:bodyPr/>
          <a:lstStyle/>
          <a:p>
            <a:pPr algn="ctr"/>
            <a:r>
              <a:rPr lang="en-IN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Suspicious Network Activity</a:t>
            </a:r>
            <a:endParaRPr lang="en-IN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787" y="843756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Packet capture shows suspicious activity from 192.168.1.100</a:t>
            </a:r>
            <a:endParaRPr lang="en-US" sz="1400" dirty="0"/>
          </a:p>
        </p:txBody>
      </p:sp>
      <p:pic>
        <p:nvPicPr>
          <p:cNvPr id="8" name="Picture 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0387" y="1148556"/>
            <a:ext cx="6324600" cy="159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1387" y="2824956"/>
            <a:ext cx="4656317" cy="173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87" y="157956"/>
            <a:ext cx="8374407" cy="304800"/>
          </a:xfrm>
        </p:spPr>
        <p:txBody>
          <a:bodyPr/>
          <a:lstStyle/>
          <a:p>
            <a:pPr algn="ctr"/>
            <a:r>
              <a:rPr lang="en-IN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Suspicious </a:t>
            </a:r>
            <a:r>
              <a:rPr lang="en-IN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Process Activity</a:t>
            </a:r>
            <a:endParaRPr lang="en-IN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787" y="615156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Shows iexplore.exe making connections on port 80 (even though iexplore.exe was not run manually)</a:t>
            </a:r>
            <a:endParaRPr lang="en-US" sz="1400" dirty="0"/>
          </a:p>
        </p:txBody>
      </p:sp>
      <p:pic>
        <p:nvPicPr>
          <p:cNvPr id="6" name="Picture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987" y="843756"/>
            <a:ext cx="5867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187" y="2443956"/>
            <a:ext cx="579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87" y="81756"/>
            <a:ext cx="8374407" cy="304800"/>
          </a:xfrm>
        </p:spPr>
        <p:txBody>
          <a:bodyPr/>
          <a:lstStyle/>
          <a:p>
            <a:pPr algn="ctr"/>
            <a:r>
              <a:rPr lang="en-IN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Persistence</a:t>
            </a:r>
            <a:r>
              <a:rPr lang="en-IN" sz="20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IN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M</a:t>
            </a:r>
            <a:r>
              <a:rPr lang="en-IN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echanism</a:t>
            </a:r>
            <a:endParaRPr lang="en-IN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787" y="538956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Malware installs </a:t>
            </a:r>
            <a:r>
              <a:rPr lang="en-US" sz="1400" dirty="0" err="1" smtClean="0"/>
              <a:t>Appinit</a:t>
            </a:r>
            <a:r>
              <a:rPr lang="en-US" sz="1400" dirty="0" smtClean="0"/>
              <a:t> DLL which loads the DLL into all the process which loads user32.dll</a:t>
            </a:r>
            <a:endParaRPr lang="en-US" sz="1400" dirty="0"/>
          </a:p>
        </p:txBody>
      </p:sp>
      <p:pic>
        <p:nvPicPr>
          <p:cNvPr id="8" name="Picture 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87" y="843756"/>
            <a:ext cx="5486400" cy="2331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8187" y="2672556"/>
            <a:ext cx="5105400" cy="2242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87" y="157956"/>
            <a:ext cx="8374407" cy="304800"/>
          </a:xfrm>
        </p:spPr>
        <p:txBody>
          <a:bodyPr/>
          <a:lstStyle/>
          <a:p>
            <a:pPr algn="ctr"/>
            <a:r>
              <a:rPr lang="en-IN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Persistence</a:t>
            </a:r>
            <a:r>
              <a:rPr lang="en-IN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IN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Mechanism </a:t>
            </a:r>
            <a:r>
              <a:rPr lang="en-IN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lang="en-I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contd</a:t>
            </a:r>
            <a:r>
              <a:rPr lang="en-IN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lang="en-IN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787" y="538956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Malware hooks to the </a:t>
            </a:r>
            <a:r>
              <a:rPr lang="en-US" sz="1400" dirty="0" err="1" smtClean="0"/>
              <a:t>winlogon</a:t>
            </a:r>
            <a:r>
              <a:rPr lang="en-US" sz="1400" dirty="0" smtClean="0"/>
              <a:t> event</a:t>
            </a:r>
            <a:endParaRPr lang="en-US" sz="1400" dirty="0"/>
          </a:p>
        </p:txBody>
      </p:sp>
      <p:pic>
        <p:nvPicPr>
          <p:cNvPr id="7" name="Picture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87" y="996156"/>
            <a:ext cx="4489340" cy="3419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03587" y="2443956"/>
            <a:ext cx="5105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FB09"/>
            </a:gs>
            <a:gs pos="50000">
              <a:srgbClr val="9CB86E"/>
            </a:gs>
            <a:gs pos="100000">
              <a:srgbClr val="156B13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77886" y="262502"/>
            <a:ext cx="8198454" cy="593766"/>
          </a:xfrm>
          <a:prstGeom prst="rect">
            <a:avLst/>
          </a:prstGeom>
          <a:noFill/>
        </p:spPr>
        <p:txBody>
          <a:bodyPr lIns="69866" tIns="34932" rIns="69866" bIns="34932">
            <a:spAutoFit/>
          </a:bodyPr>
          <a:lstStyle/>
          <a:p>
            <a:pPr lvl="0" algn="ctr"/>
            <a:r>
              <a:rPr lang="en-US" sz="3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3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ho Are We?</a:t>
            </a:r>
            <a:endParaRPr lang="en-US" sz="3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7" name="TextBox 16"/>
          <p:cNvSpPr txBox="1">
            <a:spLocks noChangeArrowheads="1"/>
          </p:cNvSpPr>
          <p:nvPr/>
        </p:nvSpPr>
        <p:spPr bwMode="auto">
          <a:xfrm>
            <a:off x="296438" y="843756"/>
            <a:ext cx="8596737" cy="4810305"/>
          </a:xfrm>
          <a:prstGeom prst="rect">
            <a:avLst/>
          </a:prstGeom>
          <a:extLst/>
        </p:spPr>
        <p:txBody>
          <a:bodyPr wrap="square" lIns="69866" tIns="34932" rIns="69866" bIns="349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18331" indent="-218331" eaLnBrk="1" hangingPunct="1">
              <a:lnSpc>
                <a:spcPct val="150000"/>
              </a:lnSpc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Nagareshwar </a:t>
            </a:r>
          </a:p>
          <a:p>
            <a:pPr marL="785990" lvl="1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Founder of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SecurityXploded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785990" lvl="1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Reversing, Malware Analysis, Crypto, Secure Coding</a:t>
            </a:r>
          </a:p>
          <a:p>
            <a:pPr marL="785990" lvl="1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Twitter: @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tnagareshwar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18331" indent="-218331" eaLnBrk="1" hangingPunct="1">
              <a:buFont typeface="Wingdings" pitchFamily="2" charset="2"/>
              <a:buChar char="§"/>
            </a:pP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218331" indent="-218331" eaLnBrk="1" hangingPunct="1">
              <a:lnSpc>
                <a:spcPct val="150000"/>
              </a:lnSpc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Monnappa</a:t>
            </a:r>
          </a:p>
          <a:p>
            <a:pPr marL="785990" lvl="1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Info Security Investigator @ Cisco</a:t>
            </a:r>
          </a:p>
          <a:p>
            <a:pPr marL="785990" lvl="1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Member of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SecurityXploded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(SX)</a:t>
            </a:r>
          </a:p>
          <a:p>
            <a:pPr marL="785990" lvl="1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Reverse Engineering, Malware Analysis, Memory Forensics</a:t>
            </a:r>
          </a:p>
          <a:p>
            <a:pPr marL="785990" lvl="1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Twitter: @monnappa22</a:t>
            </a:r>
          </a:p>
          <a:p>
            <a:pPr marL="785990" lvl="1" eaLnBrk="1" hangingPunct="1">
              <a:lnSpc>
                <a:spcPct val="150000"/>
              </a:lnSpc>
              <a:buFont typeface="Wingdings" pitchFamily="2" charset="2"/>
              <a:buChar char="§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18331" indent="-218331" eaLnBrk="1" hangingPunct="1"/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IN" sz="17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IN" sz="1700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en-IN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87" y="157956"/>
            <a:ext cx="8374407" cy="381000"/>
          </a:xfrm>
        </p:spPr>
        <p:txBody>
          <a:bodyPr/>
          <a:lstStyle/>
          <a:p>
            <a:pPr algn="ctr"/>
            <a:r>
              <a:rPr lang="en-I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VirusTotal</a:t>
            </a:r>
            <a:r>
              <a:rPr lang="en-IN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Results</a:t>
            </a:r>
            <a:endParaRPr lang="en-IN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787" y="691356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Suspicious files were confirmed to be malicious</a:t>
            </a:r>
            <a:endParaRPr lang="en-US" sz="1400" dirty="0"/>
          </a:p>
        </p:txBody>
      </p:sp>
      <p:pic>
        <p:nvPicPr>
          <p:cNvPr id="10" name="Picture 9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988" y="1072357"/>
            <a:ext cx="4800599" cy="83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587" y="2013598"/>
            <a:ext cx="3400011" cy="3026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32388" y="1986756"/>
            <a:ext cx="3200400" cy="3053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87" y="234156"/>
            <a:ext cx="8374407" cy="381000"/>
          </a:xfrm>
        </p:spPr>
        <p:txBody>
          <a:bodyPr/>
          <a:lstStyle/>
          <a:p>
            <a:pPr algn="ctr"/>
            <a:r>
              <a:rPr lang="en-IN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Breaking the </a:t>
            </a:r>
            <a:r>
              <a:rPr lang="en-IN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Persistence</a:t>
            </a:r>
            <a:endParaRPr lang="en-IN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787" y="843756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Deleting the registry key removes the persistence mechanism used by the malware</a:t>
            </a:r>
            <a:endParaRPr lang="en-US" sz="1400" dirty="0"/>
          </a:p>
        </p:txBody>
      </p:sp>
      <p:pic>
        <p:nvPicPr>
          <p:cNvPr id="6" name="Picture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987" y="1148556"/>
            <a:ext cx="6096000" cy="1245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9987" y="2443956"/>
            <a:ext cx="5334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FB09"/>
            </a:gs>
            <a:gs pos="50000">
              <a:srgbClr val="9CB86E"/>
            </a:gs>
            <a:gs pos="100000">
              <a:srgbClr val="156B13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87" y="81756"/>
            <a:ext cx="8374407" cy="381000"/>
          </a:xfrm>
        </p:spPr>
        <p:txBody>
          <a:bodyPr/>
          <a:lstStyle/>
          <a:p>
            <a:pPr algn="ctr"/>
            <a:r>
              <a:rPr lang="en-IN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Removal</a:t>
            </a:r>
            <a:endParaRPr lang="en-IN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787" y="538956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Deleting both the malicious files to remove the malware from the system</a:t>
            </a:r>
            <a:endParaRPr lang="en-US" sz="1400" dirty="0"/>
          </a:p>
        </p:txBody>
      </p:sp>
      <p:pic>
        <p:nvPicPr>
          <p:cNvPr id="6" name="Picture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2787" y="843756"/>
            <a:ext cx="5791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1387" y="2901156"/>
            <a:ext cx="5562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FB09"/>
            </a:gs>
            <a:gs pos="50000">
              <a:srgbClr val="9CB86E"/>
            </a:gs>
            <a:gs pos="100000">
              <a:srgbClr val="156B13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Reference</a:t>
            </a:r>
            <a:endParaRPr lang="en-IN" sz="3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8" name="Rectangle 7"/>
          <p:cNvSpPr/>
          <p:nvPr/>
        </p:nvSpPr>
        <p:spPr>
          <a:xfrm>
            <a:off x="331787" y="1318339"/>
            <a:ext cx="77724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Complete Reference Guide for 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Advanced 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Malware Analysis 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Training</a:t>
            </a:r>
            <a:endParaRPr lang="en-US" sz="16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[Include links for all the Demos &amp; Tools]</a:t>
            </a:r>
            <a:endParaRPr lang="en-US" sz="1400" b="1" dirty="0">
              <a:latin typeface="Times New Roman" pitchFamily="18" charset="0"/>
              <a:cs typeface="Times New Roman" pitchFamily="18" charset="0"/>
              <a:hlinkClick r:id="rId4"/>
            </a:endParaRPr>
          </a:p>
          <a:p>
            <a:endParaRPr lang="en-US" sz="1600" dirty="0" smtClean="0">
              <a:hlinkClick r:id="rId5"/>
            </a:endParaRPr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2798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" y="741212"/>
            <a:ext cx="8893175" cy="3379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9866" tIns="34932" rIns="69866" bIns="34932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Thank You !</a:t>
            </a:r>
          </a:p>
          <a:p>
            <a:pPr algn="ctr"/>
            <a:endParaRPr lang="en-US" sz="3700" b="1" dirty="0" smtClean="0">
              <a:solidFill>
                <a:srgbClr val="FF000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</a:endParaRPr>
          </a:p>
          <a:p>
            <a:pPr algn="ctr"/>
            <a:endParaRPr lang="en-US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</a:endParaRPr>
          </a:p>
          <a:p>
            <a:pPr algn="ctr"/>
            <a:endParaRPr lang="en-US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</a:endParaRPr>
          </a:p>
          <a:p>
            <a:pPr algn="ctr"/>
            <a:endParaRPr lang="en-US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</a:endParaRPr>
          </a:p>
          <a:p>
            <a:pPr algn="ctr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hlinkClick r:id="rId4"/>
              </a:rPr>
              <a:t>www.SecurityXploded.com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</a:endParaRPr>
          </a:p>
          <a:p>
            <a:pPr algn="ctr"/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</a:endParaRPr>
          </a:p>
          <a:p>
            <a:pPr algn="ctr"/>
            <a:endParaRPr lang="en-US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</a:endParaRPr>
          </a:p>
        </p:txBody>
      </p:sp>
      <p:pic>
        <p:nvPicPr>
          <p:cNvPr id="1026" name="Picture 2" descr="C:\Users\Administrator\Desktop\securityxplodedbigiconnorma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587" y="1605756"/>
            <a:ext cx="1447800" cy="103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FB09"/>
            </a:gs>
            <a:gs pos="50000">
              <a:srgbClr val="9CB86E"/>
            </a:gs>
            <a:gs pos="100000">
              <a:srgbClr val="156B13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387" y="2139156"/>
            <a:ext cx="7262761" cy="840054"/>
          </a:xfrm>
        </p:spPr>
        <p:txBody>
          <a:bodyPr/>
          <a:lstStyle/>
          <a:p>
            <a:pPr algn="ctr"/>
            <a:r>
              <a:rPr lang="en-US" sz="4000" b="1" dirty="0" smtClean="0"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Part I</a:t>
            </a:r>
            <a:r>
              <a:rPr lang="en-US" sz="3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US" sz="3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3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US" sz="3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The Trailer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(by Nagareshwar)</a:t>
            </a:r>
            <a:r>
              <a:rPr lang="en-US" sz="3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US" sz="3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3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US" sz="3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en-IN" sz="3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 dirty="0" smtClean="0"/>
              <a:t>www.SecurityXploded.com</a:t>
            </a:r>
            <a:endParaRPr lang="en-IN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FB09"/>
            </a:gs>
            <a:gs pos="50000">
              <a:srgbClr val="9CB86E"/>
            </a:gs>
            <a:gs pos="100000">
              <a:srgbClr val="156B13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Contents of Part 1</a:t>
            </a:r>
            <a:endParaRPr lang="en-IN" sz="3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IN" sz="1500" dirty="0">
                <a:latin typeface="Times New Roman" pitchFamily="18" charset="0"/>
                <a:cs typeface="Times New Roman" pitchFamily="18" charset="0"/>
              </a:rPr>
              <a:t>What is Virus/Malware/Worm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IN" sz="1500" dirty="0" smtClean="0">
                <a:latin typeface="Times New Roman" pitchFamily="18" charset="0"/>
                <a:cs typeface="Times New Roman" pitchFamily="18" charset="0"/>
              </a:rPr>
              <a:t>Symptoms </a:t>
            </a:r>
            <a:r>
              <a:rPr lang="en-IN" sz="1500" dirty="0">
                <a:latin typeface="Times New Roman" pitchFamily="18" charset="0"/>
                <a:cs typeface="Times New Roman" pitchFamily="18" charset="0"/>
              </a:rPr>
              <a:t>of Infection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IN" sz="1500" dirty="0" smtClean="0">
                <a:latin typeface="Times New Roman" pitchFamily="18" charset="0"/>
                <a:cs typeface="Times New Roman" pitchFamily="18" charset="0"/>
              </a:rPr>
              <a:t>Agent </a:t>
            </a:r>
            <a:r>
              <a:rPr lang="en-IN" sz="1500" dirty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IN" sz="1500" dirty="0" smtClean="0">
                <a:latin typeface="Times New Roman" pitchFamily="18" charset="0"/>
                <a:cs typeface="Times New Roman" pitchFamily="18" charset="0"/>
              </a:rPr>
              <a:t>Action</a:t>
            </a:r>
            <a:endParaRPr lang="en-IN" sz="15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IN" sz="1500" dirty="0" smtClean="0">
                <a:latin typeface="Times New Roman" pitchFamily="18" charset="0"/>
                <a:cs typeface="Times New Roman" pitchFamily="18" charset="0"/>
              </a:rPr>
              <a:t>Last </a:t>
            </a:r>
            <a:r>
              <a:rPr lang="en-IN" sz="1500" dirty="0">
                <a:latin typeface="Times New Roman" pitchFamily="18" charset="0"/>
                <a:cs typeface="Times New Roman" pitchFamily="18" charset="0"/>
              </a:rPr>
              <a:t>Resort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IN" sz="1500" dirty="0" smtClean="0">
                <a:latin typeface="Times New Roman" pitchFamily="18" charset="0"/>
                <a:cs typeface="Times New Roman" pitchFamily="18" charset="0"/>
              </a:rPr>
              <a:t>Anti-Malware Tips</a:t>
            </a:r>
            <a:endParaRPr lang="en-IN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IN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IN" sz="17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IN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 dirty="0" smtClean="0"/>
              <a:t>www.SecurityXploded.com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689701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FB09"/>
            </a:gs>
            <a:gs pos="50000">
              <a:srgbClr val="9CB86E"/>
            </a:gs>
            <a:gs pos="100000">
              <a:srgbClr val="156B13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658" y="5556"/>
            <a:ext cx="7262761" cy="840054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What is 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Virus/Malware/Worm ?</a:t>
            </a:r>
            <a:endParaRPr lang="en-IN" sz="32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§"/>
            </a:pPr>
            <a:r>
              <a:rPr lang="en-IN" sz="1500" b="1" dirty="0" smtClean="0">
                <a:latin typeface="Times New Roman" pitchFamily="18" charset="0"/>
                <a:cs typeface="Times New Roman" pitchFamily="18" charset="0"/>
              </a:rPr>
              <a:t>Malware: </a:t>
            </a:r>
            <a:r>
              <a:rPr lang="en-IN" sz="1500" dirty="0">
                <a:latin typeface="Times New Roman" pitchFamily="18" charset="0"/>
                <a:cs typeface="Times New Roman" pitchFamily="18" charset="0"/>
              </a:rPr>
              <a:t>Software </a:t>
            </a:r>
            <a:r>
              <a:rPr lang="en-IN" sz="1500" dirty="0" smtClean="0">
                <a:latin typeface="Times New Roman" pitchFamily="18" charset="0"/>
                <a:cs typeface="Times New Roman" pitchFamily="18" charset="0"/>
              </a:rPr>
              <a:t>written for </a:t>
            </a:r>
            <a:r>
              <a:rPr lang="en-IN" sz="1500" dirty="0">
                <a:latin typeface="Times New Roman" pitchFamily="18" charset="0"/>
                <a:cs typeface="Times New Roman" pitchFamily="18" charset="0"/>
              </a:rPr>
              <a:t>malicious </a:t>
            </a:r>
            <a:r>
              <a:rPr lang="en-IN" sz="1500" dirty="0" smtClean="0">
                <a:latin typeface="Times New Roman" pitchFamily="18" charset="0"/>
                <a:cs typeface="Times New Roman" pitchFamily="18" charset="0"/>
              </a:rPr>
              <a:t>purposes</a:t>
            </a:r>
          </a:p>
          <a:p>
            <a:pPr marL="27898" indent="0">
              <a:buClr>
                <a:schemeClr val="tx1"/>
              </a:buClr>
              <a:buNone/>
            </a:pPr>
            <a:r>
              <a:rPr lang="en-IN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500" dirty="0" smtClean="0">
                <a:latin typeface="Times New Roman" pitchFamily="18" charset="0"/>
                <a:cs typeface="Times New Roman" pitchFamily="18" charset="0"/>
              </a:rPr>
              <a:t>              - </a:t>
            </a:r>
            <a:r>
              <a:rPr lang="en-IN" sz="1500" dirty="0">
                <a:latin typeface="Times New Roman" pitchFamily="18" charset="0"/>
                <a:cs typeface="Times New Roman" pitchFamily="18" charset="0"/>
              </a:rPr>
              <a:t>destroy data, steal money, annoy </a:t>
            </a:r>
            <a:r>
              <a:rPr lang="en-IN" sz="1500" dirty="0" smtClean="0">
                <a:latin typeface="Times New Roman" pitchFamily="18" charset="0"/>
                <a:cs typeface="Times New Roman" pitchFamily="18" charset="0"/>
              </a:rPr>
              <a:t>users</a:t>
            </a:r>
          </a:p>
          <a:p>
            <a:pPr marL="27898" indent="0">
              <a:buClr>
                <a:schemeClr val="tx1"/>
              </a:buClr>
              <a:buNone/>
            </a:pPr>
            <a:endParaRPr lang="en-IN" sz="1500" dirty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§"/>
            </a:pPr>
            <a:r>
              <a:rPr lang="en-IN" sz="1500" b="1" dirty="0" smtClean="0">
                <a:latin typeface="Times New Roman" pitchFamily="18" charset="0"/>
                <a:cs typeface="Times New Roman" pitchFamily="18" charset="0"/>
              </a:rPr>
              <a:t>Virus: </a:t>
            </a:r>
            <a:r>
              <a:rPr lang="en-IN" sz="1500" dirty="0" smtClean="0">
                <a:latin typeface="Times New Roman" pitchFamily="18" charset="0"/>
                <a:cs typeface="Times New Roman" pitchFamily="18" charset="0"/>
              </a:rPr>
              <a:t>Malware </a:t>
            </a:r>
            <a:r>
              <a:rPr lang="en-IN" sz="1500" dirty="0">
                <a:latin typeface="Times New Roman" pitchFamily="18" charset="0"/>
                <a:cs typeface="Times New Roman" pitchFamily="18" charset="0"/>
              </a:rPr>
              <a:t>which requires human intervention to </a:t>
            </a:r>
            <a:r>
              <a:rPr lang="en-IN" sz="1500" dirty="0" smtClean="0">
                <a:latin typeface="Times New Roman" pitchFamily="18" charset="0"/>
                <a:cs typeface="Times New Roman" pitchFamily="18" charset="0"/>
              </a:rPr>
              <a:t>spread </a:t>
            </a:r>
          </a:p>
          <a:p>
            <a:pPr marL="27898" indent="0">
              <a:buClr>
                <a:schemeClr val="tx1"/>
              </a:buClr>
              <a:buNone/>
            </a:pPr>
            <a:r>
              <a:rPr lang="en-IN" sz="1500" dirty="0" smtClean="0">
                <a:latin typeface="Times New Roman" pitchFamily="18" charset="0"/>
                <a:cs typeface="Times New Roman" pitchFamily="18" charset="0"/>
              </a:rPr>
              <a:t>               - require user to click on the exe, open a document or visit a website</a:t>
            </a:r>
          </a:p>
          <a:p>
            <a:pPr marL="27898" indent="0">
              <a:lnSpc>
                <a:spcPct val="150000"/>
              </a:lnSpc>
              <a:buClr>
                <a:schemeClr val="tx1"/>
              </a:buClr>
              <a:buNone/>
            </a:pPr>
            <a:endParaRPr lang="en-IN" sz="1500" dirty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§"/>
            </a:pPr>
            <a:r>
              <a:rPr lang="en-IN" sz="1500" b="1" dirty="0" smtClean="0">
                <a:latin typeface="Times New Roman" pitchFamily="18" charset="0"/>
                <a:cs typeface="Times New Roman" pitchFamily="18" charset="0"/>
              </a:rPr>
              <a:t>Worm: </a:t>
            </a:r>
            <a:r>
              <a:rPr lang="en-IN" sz="1500" dirty="0" smtClean="0">
                <a:latin typeface="Times New Roman" pitchFamily="18" charset="0"/>
                <a:cs typeface="Times New Roman" pitchFamily="18" charset="0"/>
              </a:rPr>
              <a:t>Malware </a:t>
            </a:r>
            <a:r>
              <a:rPr lang="en-IN" sz="1500" dirty="0">
                <a:latin typeface="Times New Roman" pitchFamily="18" charset="0"/>
                <a:cs typeface="Times New Roman" pitchFamily="18" charset="0"/>
              </a:rPr>
              <a:t>which can spread </a:t>
            </a:r>
            <a:r>
              <a:rPr lang="en-IN" sz="1500" dirty="0" smtClean="0">
                <a:latin typeface="Times New Roman" pitchFamily="18" charset="0"/>
                <a:cs typeface="Times New Roman" pitchFamily="18" charset="0"/>
              </a:rPr>
              <a:t>automatically</a:t>
            </a:r>
          </a:p>
          <a:p>
            <a:pPr marL="27898" indent="0">
              <a:buClr>
                <a:schemeClr val="tx1"/>
              </a:buClr>
              <a:buNone/>
            </a:pPr>
            <a:r>
              <a:rPr lang="en-IN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500" dirty="0" smtClean="0">
                <a:latin typeface="Times New Roman" pitchFamily="18" charset="0"/>
                <a:cs typeface="Times New Roman" pitchFamily="18" charset="0"/>
              </a:rPr>
              <a:t>            - automatically </a:t>
            </a:r>
            <a:r>
              <a:rPr lang="en-IN" sz="1500" dirty="0">
                <a:latin typeface="Times New Roman" pitchFamily="18" charset="0"/>
                <a:cs typeface="Times New Roman" pitchFamily="18" charset="0"/>
              </a:rPr>
              <a:t>infect other systems in the </a:t>
            </a:r>
            <a:r>
              <a:rPr lang="en-IN" sz="1500" dirty="0" smtClean="0">
                <a:latin typeface="Times New Roman" pitchFamily="18" charset="0"/>
                <a:cs typeface="Times New Roman" pitchFamily="18" charset="0"/>
              </a:rPr>
              <a:t>network</a:t>
            </a:r>
          </a:p>
          <a:p>
            <a:pPr marL="27898" indent="0">
              <a:buClr>
                <a:schemeClr val="tx1"/>
              </a:buClr>
              <a:buNone/>
            </a:pPr>
            <a:r>
              <a:rPr lang="en-IN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500" dirty="0" smtClean="0">
                <a:latin typeface="Times New Roman" pitchFamily="18" charset="0"/>
                <a:cs typeface="Times New Roman" pitchFamily="18" charset="0"/>
              </a:rPr>
              <a:t>            - spreads </a:t>
            </a:r>
            <a:r>
              <a:rPr lang="en-IN" sz="1500" dirty="0">
                <a:latin typeface="Times New Roman" pitchFamily="18" charset="0"/>
                <a:cs typeface="Times New Roman" pitchFamily="18" charset="0"/>
              </a:rPr>
              <a:t>through plug &amp; play devices</a:t>
            </a:r>
            <a:endParaRPr lang="en-IN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IN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IN" sz="17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IN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961484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FB09"/>
            </a:gs>
            <a:gs pos="50000">
              <a:srgbClr val="9CB86E"/>
            </a:gs>
            <a:gs pos="100000">
              <a:srgbClr val="156B13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658" y="5556"/>
            <a:ext cx="7262761" cy="840054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Symptoms of 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Infection</a:t>
            </a:r>
            <a:endParaRPr lang="en-IN" sz="32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IN" sz="1500" b="1" dirty="0">
                <a:latin typeface="Times New Roman" pitchFamily="18" charset="0"/>
                <a:cs typeface="Times New Roman" pitchFamily="18" charset="0"/>
              </a:rPr>
              <a:t>Unusual B</a:t>
            </a:r>
            <a:r>
              <a:rPr lang="en-IN" sz="1500" b="1" dirty="0" smtClean="0">
                <a:latin typeface="Times New Roman" pitchFamily="18" charset="0"/>
                <a:cs typeface="Times New Roman" pitchFamily="18" charset="0"/>
              </a:rPr>
              <a:t>ehaviour in Applications</a:t>
            </a:r>
          </a:p>
          <a:p>
            <a:pPr>
              <a:lnSpc>
                <a:spcPct val="20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IN" sz="1500" b="1" dirty="0" smtClean="0">
                <a:latin typeface="Times New Roman" pitchFamily="18" charset="0"/>
                <a:cs typeface="Times New Roman" pitchFamily="18" charset="0"/>
              </a:rPr>
              <a:t>System Slowdown</a:t>
            </a:r>
          </a:p>
          <a:p>
            <a:pPr>
              <a:lnSpc>
                <a:spcPct val="20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IN" sz="1500" b="1" dirty="0" smtClean="0">
                <a:latin typeface="Times New Roman" pitchFamily="18" charset="0"/>
                <a:cs typeface="Times New Roman" pitchFamily="18" charset="0"/>
              </a:rPr>
              <a:t>(Suddenly) Laptop </a:t>
            </a:r>
            <a:r>
              <a:rPr lang="en-IN" sz="1500" b="1" dirty="0">
                <a:latin typeface="Times New Roman" pitchFamily="18" charset="0"/>
                <a:cs typeface="Times New Roman" pitchFamily="18" charset="0"/>
              </a:rPr>
              <a:t>Getting Heated Heavily</a:t>
            </a:r>
            <a:r>
              <a:rPr lang="en-IN" sz="15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20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IN" sz="1500" b="1" dirty="0" smtClean="0">
                <a:latin typeface="Times New Roman" pitchFamily="18" charset="0"/>
                <a:cs typeface="Times New Roman" pitchFamily="18" charset="0"/>
              </a:rPr>
              <a:t>Password Change/Reset Emails </a:t>
            </a:r>
            <a:r>
              <a:rPr lang="en-IN" sz="1500" b="1" dirty="0">
                <a:latin typeface="Times New Roman" pitchFamily="18" charset="0"/>
                <a:cs typeface="Times New Roman" pitchFamily="18" charset="0"/>
              </a:rPr>
              <a:t>for your </a:t>
            </a:r>
            <a:r>
              <a:rPr lang="en-IN" sz="1500" b="1" dirty="0" smtClean="0">
                <a:latin typeface="Times New Roman" pitchFamily="18" charset="0"/>
                <a:cs typeface="Times New Roman" pitchFamily="18" charset="0"/>
              </a:rPr>
              <a:t>Bank </a:t>
            </a:r>
            <a:r>
              <a:rPr lang="en-IN" sz="1500" b="1" dirty="0">
                <a:latin typeface="Times New Roman" pitchFamily="18" charset="0"/>
                <a:cs typeface="Times New Roman" pitchFamily="18" charset="0"/>
              </a:rPr>
              <a:t>or </a:t>
            </a:r>
            <a:r>
              <a:rPr lang="en-IN" sz="1500" b="1" dirty="0" smtClean="0">
                <a:latin typeface="Times New Roman" pitchFamily="18" charset="0"/>
                <a:cs typeface="Times New Roman" pitchFamily="18" charset="0"/>
              </a:rPr>
              <a:t>Online Accounts</a:t>
            </a:r>
          </a:p>
          <a:p>
            <a:pPr>
              <a:lnSpc>
                <a:spcPct val="20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IN" sz="1500" b="1" dirty="0" smtClean="0">
                <a:latin typeface="Times New Roman" pitchFamily="18" charset="0"/>
                <a:cs typeface="Times New Roman" pitchFamily="18" charset="0"/>
              </a:rPr>
              <a:t>Surprise Financial Transactions </a:t>
            </a:r>
            <a:r>
              <a:rPr lang="en-IN" sz="1500" b="1" dirty="0">
                <a:latin typeface="Times New Roman" pitchFamily="18" charset="0"/>
                <a:cs typeface="Times New Roman" pitchFamily="18" charset="0"/>
              </a:rPr>
              <a:t>on your </a:t>
            </a:r>
            <a:r>
              <a:rPr lang="en-IN" sz="1500" b="1" dirty="0" smtClean="0">
                <a:latin typeface="Times New Roman" pitchFamily="18" charset="0"/>
                <a:cs typeface="Times New Roman" pitchFamily="18" charset="0"/>
              </a:rPr>
              <a:t>Credit Cards </a:t>
            </a:r>
            <a:r>
              <a:rPr lang="en-IN" sz="15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</a:t>
            </a:r>
            <a:endParaRPr lang="en-IN" sz="15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IN" sz="17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IN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058182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outs:outSpaceData xmlns:outs="http://schemas.microsoft.com/office/2009/outspace/metadata">
  <outs:relatedDates>
    <outs:relatedDate>
      <outs:type>3</outs:type>
      <outs:displayName>Last Modified</outs:displayName>
      <outs:dateTime>2010-10-28T18:34:05Z</outs:dateTime>
      <outs:isPinned>true</outs:isPinned>
    </outs:relatedDate>
    <outs:relatedDate>
      <outs:type>2</outs:type>
      <outs:displayName>Created</outs:displayName>
      <outs:dateTime>2010-07-04T05:35:18Z</outs:dateTime>
      <outs:isPinned>true</outs:isPinned>
    </outs:relatedDate>
    <outs:relatedDate>
      <outs:type>4</outs:type>
      <outs:displayName>Last Printed</outs:displayName>
      <outs:dateTime/>
      <outs:isPinned>true</outs:isPinned>
    </outs:relatedDate>
  </outs:relatedDates>
  <outs:relatedDocuments>
    <outs:relatedDocument>
      <outs:type>2</outs:type>
      <outs:displayName>Other documents in current folder</outs:displayName>
      <outs:uri/>
      <outs:isPinned>true</outs:isPinned>
    </outs:relatedDocument>
  </outs:relatedDocuments>
  <outs:relatedPeople>
    <outs:relatedPeopleItem>
      <outs:category>Author</outs:category>
      <outs:people>
        <outs:relatedPerson>
          <outs:displayName>Nagareshwar Talekar</outs:displayName>
          <outs:accountName/>
        </outs:relatedPerson>
      </outs:people>
      <outs:source>0</outs:source>
      <outs:isPinned>true</outs:isPinned>
    </outs:relatedPeopleItem>
    <outs:relatedPeopleItem>
      <outs:category>Last modified by</outs:category>
      <outs:people>
        <outs:relatedPerson>
          <outs:displayName>nag</outs:displayName>
          <outs:accountName/>
        </outs:relatedPerson>
      </outs:people>
      <outs:source>0</outs:source>
      <outs:isPinned>true</outs:isPinned>
    </outs:relatedPeopleItem>
    <outs:relatedPeopleItem>
      <outs:category>Manager</outs:category>
      <outs:people/>
      <outs:source>0</outs:source>
      <outs:isPinned>false</outs:isPinned>
    </outs:relatedPeopleItem>
  </outs:relatedPeople>
  <propertyMetadataList xmlns="http://schemas.microsoft.com/office/2009/outspace/metadata">
    <propertyMetadata>
      <type>0</type>
      <propertyId>2228224</propertyId>
      <propertyName/>
      <isPinned>true</isPinned>
    </propertyMetadata>
    <propertyMetadata>
      <type>0</type>
      <propertyId>1114115</propertyId>
      <propertyName/>
      <isPinned>true</isPinned>
    </propertyMetadata>
    <propertyMetadata>
      <type>0</type>
      <propertyId>1114117</propertyId>
      <propertyName/>
      <isPinned>true</isPinned>
    </propertyMetadata>
    <propertyMetadata>
      <type>0</type>
      <propertyId>589825</propertyId>
      <propertyName/>
      <isPinned>false</isPinned>
    </propertyMetadata>
    <propertyMetadata>
      <type>0</type>
      <propertyId>1114116</propertyId>
      <propertyName/>
      <isPinned>false</isPinned>
    </propertyMetadata>
    <propertyMetadata>
      <type>0</type>
      <propertyId>14</propertyId>
      <propertyName/>
      <isPinned>true</isPinned>
    </propertyMetadata>
    <propertyMetadata>
      <type>0</type>
      <propertyId>8</propertyId>
      <propertyName/>
      <isPinned>true</isPinned>
    </propertyMetadata>
    <propertyMetadata>
      <type>0</type>
      <propertyId>6</propertyId>
      <propertyName/>
      <isPinned>false</isPinned>
    </propertyMetadata>
    <propertyMetadata>
      <type>0</type>
      <propertyId>1114118</propertyId>
      <propertyName/>
      <isPinned>false</isPinned>
    </propertyMetadata>
    <propertyMetadata>
      <type>0</type>
      <propertyId>1179649</propertyId>
      <propertyName/>
      <isPinned>false</isPinned>
    </propertyMetadata>
    <propertyMetadata>
      <type>0</type>
      <propertyId>655365</propertyId>
      <propertyName/>
      <isPinned>false</isPinned>
    </propertyMetadata>
    <propertyMetadata>
      <type>0</type>
      <propertyId>1</propertyId>
      <propertyName/>
      <isPinned>false</isPinned>
    </propertyMetadata>
    <propertyMetadata>
      <type>0</type>
      <propertyId>0</propertyId>
      <propertyName/>
      <isPinned>true</isPinned>
    </propertyMetadata>
    <propertyMetadata>
      <type>0</type>
      <propertyId>13</propertyId>
      <propertyName/>
      <isPinned>false</isPinned>
    </propertyMetadata>
    <propertyMetadata>
      <type>0</type>
      <propertyId>1179653</propertyId>
      <propertyName/>
      <isPinned>false</isPinned>
    </propertyMetadata>
    <propertyMetadata>
      <type>0</type>
      <propertyId>22</propertyId>
      <propertyName/>
      <isPinned>false</isPinned>
    </propertyMetadata>
  </propertyMetadataList>
  <outs:corruptMetadataWasLost/>
</outs:outSpaceData>
</file>

<file path=customXml/itemProps1.xml><?xml version="1.0" encoding="utf-8"?>
<ds:datastoreItem xmlns:ds="http://schemas.openxmlformats.org/officeDocument/2006/customXml" ds:itemID="{963F2505-FD45-4DDE-B41A-9969EF4D17D6}">
  <ds:schemaRefs>
    <ds:schemaRef ds:uri="http://schemas.microsoft.com/office/2009/outspace/meta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12621</TotalTime>
  <Words>1182</Words>
  <Application>Microsoft Office PowerPoint</Application>
  <PresentationFormat>Custom</PresentationFormat>
  <Paragraphs>291</Paragraphs>
  <Slides>54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Technic</vt:lpstr>
      <vt:lpstr>Detection and Removal of Malwares</vt:lpstr>
      <vt:lpstr>PowerPoint Presentation</vt:lpstr>
      <vt:lpstr>PowerPoint Presentation</vt:lpstr>
      <vt:lpstr>PowerPoint Presentation</vt:lpstr>
      <vt:lpstr>PowerPoint Presentation</vt:lpstr>
      <vt:lpstr>Part I   The Trailer (by Nagareshwar)  </vt:lpstr>
      <vt:lpstr>Contents of Part 1</vt:lpstr>
      <vt:lpstr>What is Virus/Malware/Worm ?</vt:lpstr>
      <vt:lpstr>Symptoms of Infection</vt:lpstr>
      <vt:lpstr>Agent in Action</vt:lpstr>
      <vt:lpstr>Agent in Action (contd)</vt:lpstr>
      <vt:lpstr>Rootkit Scan using GMER</vt:lpstr>
      <vt:lpstr>Remove Malware DLLs using SpyDLLRemover</vt:lpstr>
      <vt:lpstr>VirusTotal Scanner Tool</vt:lpstr>
      <vt:lpstr>Remove BHOs using SpyBHORemover</vt:lpstr>
      <vt:lpstr>Threat Report on Virus</vt:lpstr>
      <vt:lpstr>Last Resort</vt:lpstr>
      <vt:lpstr>Anti-Malware Tips </vt:lpstr>
      <vt:lpstr>Anti-Malware Tips (contd) </vt:lpstr>
      <vt:lpstr>Part II   The Real Show (by Monnappa) </vt:lpstr>
      <vt:lpstr>Contents of Part 2</vt:lpstr>
      <vt:lpstr>Detection and Removal</vt:lpstr>
      <vt:lpstr>Persistent mechanism</vt:lpstr>
      <vt:lpstr>Demo 1</vt:lpstr>
      <vt:lpstr>Suspicious Network Activity</vt:lpstr>
      <vt:lpstr>Suspicious Process</vt:lpstr>
      <vt:lpstr>Persistence Mechanism</vt:lpstr>
      <vt:lpstr>VirusTotal Results</vt:lpstr>
      <vt:lpstr>Breaking the Persistence</vt:lpstr>
      <vt:lpstr>Removal</vt:lpstr>
      <vt:lpstr>Demo 2</vt:lpstr>
      <vt:lpstr>Suspicious Network Activity</vt:lpstr>
      <vt:lpstr>Suspicious Process</vt:lpstr>
      <vt:lpstr>Persistence Mechanism</vt:lpstr>
      <vt:lpstr>VirusTotal Results</vt:lpstr>
      <vt:lpstr>Breaking the Persistence</vt:lpstr>
      <vt:lpstr>Removal</vt:lpstr>
      <vt:lpstr>Demo 3</vt:lpstr>
      <vt:lpstr>Suspicious Network Activity</vt:lpstr>
      <vt:lpstr>Suspicious Process</vt:lpstr>
      <vt:lpstr>Persistence Mechanism</vt:lpstr>
      <vt:lpstr>VirusTotal Results</vt:lpstr>
      <vt:lpstr>Breaking the Persistence</vt:lpstr>
      <vt:lpstr>Removal</vt:lpstr>
      <vt:lpstr>Demo 4</vt:lpstr>
      <vt:lpstr>Suspicious Network Activity</vt:lpstr>
      <vt:lpstr>Suspicious Process Activity</vt:lpstr>
      <vt:lpstr>Persistence Mechanism</vt:lpstr>
      <vt:lpstr>Persistence Mechanism (contd)</vt:lpstr>
      <vt:lpstr>VirusTotal Results</vt:lpstr>
      <vt:lpstr>Breaking the Persistence</vt:lpstr>
      <vt:lpstr>Removal</vt:lpstr>
      <vt:lpstr>Reference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Application Virtualization</dc:title>
  <dc:creator>Nagareshwar Talekar</dc:creator>
  <cp:lastModifiedBy>nag</cp:lastModifiedBy>
  <cp:revision>1241</cp:revision>
  <dcterms:created xsi:type="dcterms:W3CDTF">2010-07-04T05:35:18Z</dcterms:created>
  <dcterms:modified xsi:type="dcterms:W3CDTF">2012-12-16T08:26:34Z</dcterms:modified>
</cp:coreProperties>
</file>