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2"/>
  </p:sldMasterIdLst>
  <p:notesMasterIdLst>
    <p:notesMasterId r:id="rId31"/>
  </p:notesMasterIdLst>
  <p:handoutMasterIdLst>
    <p:handoutMasterId r:id="rId32"/>
  </p:handoutMasterIdLst>
  <p:sldIdLst>
    <p:sldId id="335" r:id="rId3"/>
    <p:sldId id="261" r:id="rId4"/>
    <p:sldId id="336" r:id="rId5"/>
    <p:sldId id="337" r:id="rId6"/>
    <p:sldId id="323" r:id="rId7"/>
    <p:sldId id="381" r:id="rId8"/>
    <p:sldId id="420" r:id="rId9"/>
    <p:sldId id="382" r:id="rId10"/>
    <p:sldId id="421" r:id="rId11"/>
    <p:sldId id="423" r:id="rId12"/>
    <p:sldId id="383" r:id="rId13"/>
    <p:sldId id="384" r:id="rId14"/>
    <p:sldId id="385" r:id="rId15"/>
    <p:sldId id="422" r:id="rId16"/>
    <p:sldId id="386" r:id="rId17"/>
    <p:sldId id="388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3" r:id="rId26"/>
    <p:sldId id="434" r:id="rId27"/>
    <p:sldId id="435" r:id="rId28"/>
    <p:sldId id="387" r:id="rId29"/>
    <p:sldId id="322" r:id="rId30"/>
  </p:sldIdLst>
  <p:sldSz cx="8893175" cy="504031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493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6986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0479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39731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746646" algn="l" defTabSz="69865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095975" algn="l" defTabSz="69865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445304" algn="l" defTabSz="69865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2794633" algn="l" defTabSz="69865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89">
          <p15:clr>
            <a:srgbClr val="A4A3A4"/>
          </p15:clr>
        </p15:guide>
        <p15:guide id="2" pos="28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0000CC"/>
    <a:srgbClr val="3BFB31"/>
    <a:srgbClr val="15FB09"/>
    <a:srgbClr val="C7DAF1"/>
    <a:srgbClr val="FFB3B3"/>
    <a:srgbClr val="FF3300"/>
    <a:srgbClr val="FF9900"/>
    <a:srgbClr val="FF8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241" autoAdjust="0"/>
    <p:restoredTop sz="94348" autoAdjust="0"/>
  </p:normalViewPr>
  <p:slideViewPr>
    <p:cSldViewPr>
      <p:cViewPr varScale="1">
        <p:scale>
          <a:sx n="148" d="100"/>
          <a:sy n="148" d="100"/>
        </p:scale>
        <p:origin x="306" y="150"/>
      </p:cViewPr>
      <p:guideLst>
        <p:guide orient="horz" pos="1589"/>
        <p:guide pos="28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1D9CA-13F9-4C31-AE5A-2ABB9CCF1D62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2A4E4-3D55-4E40-8356-9BD605667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36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252BEC-BFCC-4C57-9C68-E0B08D3A6B5F}" type="datetimeFigureOut">
              <a:rPr lang="en-US"/>
              <a:pPr>
                <a:defRPr/>
              </a:pPr>
              <a:t>11/19/2013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8A04A8-207B-4F46-83B8-72F14DAAC07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6033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9329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865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7987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7317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6646" algn="l" defTabSz="69865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95975" algn="l" defTabSz="69865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45304" algn="l" defTabSz="69865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94633" algn="l" defTabSz="69865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4813" y="685800"/>
            <a:ext cx="6048375" cy="3429000"/>
          </a:xfrm>
          <a:ln>
            <a:solidFill>
              <a:srgbClr val="000000"/>
            </a:solidFill>
            <a:miter lim="800000"/>
            <a:headEnd/>
            <a:tailEnd/>
          </a:ln>
          <a:extLst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D2AD44-9997-4061-AD45-B101B9682349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79563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4813" y="685800"/>
            <a:ext cx="6048375" cy="3429000"/>
          </a:xfrm>
          <a:ln>
            <a:solidFill>
              <a:srgbClr val="000000"/>
            </a:solidFill>
            <a:miter lim="800000"/>
            <a:headEnd/>
            <a:tailEnd/>
          </a:ln>
          <a:extLst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238838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4813" y="685800"/>
            <a:ext cx="6048375" cy="3429000"/>
          </a:xfrm>
          <a:ln>
            <a:solidFill>
              <a:srgbClr val="000000"/>
            </a:solidFill>
            <a:miter lim="800000"/>
            <a:headEnd/>
            <a:tailEnd/>
          </a:ln>
          <a:extLst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78594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4813" y="685800"/>
            <a:ext cx="6048375" cy="3429000"/>
          </a:xfrm>
          <a:ln>
            <a:solidFill>
              <a:srgbClr val="000000"/>
            </a:solidFill>
            <a:miter lim="800000"/>
            <a:headEnd/>
            <a:tailEnd/>
          </a:ln>
          <a:extLst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465979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4813" y="685800"/>
            <a:ext cx="6048375" cy="3429000"/>
          </a:xfrm>
          <a:ln>
            <a:solidFill>
              <a:srgbClr val="000000"/>
            </a:solidFill>
            <a:miter lim="800000"/>
            <a:headEnd/>
            <a:tailEnd/>
          </a:ln>
          <a:extLst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1640303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A04A8-207B-4F46-83B8-72F14DAAC076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050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4813" y="685800"/>
            <a:ext cx="6048375" cy="3429000"/>
          </a:xfrm>
          <a:ln>
            <a:solidFill>
              <a:srgbClr val="000000"/>
            </a:solidFill>
            <a:miter lim="800000"/>
            <a:headEnd/>
            <a:tailEnd/>
          </a:ln>
          <a:extLst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20111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3" y="3492058"/>
            <a:ext cx="8893175" cy="155292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lIns="69866" tIns="34932" rIns="69866" bIns="3493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5938054" y="6"/>
            <a:ext cx="2955127" cy="5040313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lIns="69866" tIns="34932" rIns="69866" bIns="3493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17297" y="2452954"/>
            <a:ext cx="6302296" cy="1691304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21174" y="1135367"/>
            <a:ext cx="6302296" cy="1288080"/>
          </a:xfrm>
        </p:spPr>
        <p:txBody>
          <a:bodyPr tIns="0" rIns="34932" b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349329" indent="0" algn="ctr">
              <a:buNone/>
            </a:lvl2pPr>
            <a:lvl3pPr marL="698658" indent="0" algn="ctr">
              <a:buNone/>
            </a:lvl3pPr>
            <a:lvl4pPr marL="1047987" indent="0" algn="ctr">
              <a:buNone/>
            </a:lvl4pPr>
            <a:lvl5pPr marL="1397317" indent="0" algn="ctr">
              <a:buNone/>
            </a:lvl5pPr>
            <a:lvl6pPr marL="1746646" indent="0" algn="ctr">
              <a:buNone/>
            </a:lvl6pPr>
            <a:lvl7pPr marL="2095975" indent="0" algn="ctr">
              <a:buNone/>
            </a:lvl7pPr>
            <a:lvl8pPr marL="2445304" indent="0" algn="ctr">
              <a:buNone/>
            </a:lvl8pPr>
            <a:lvl9pPr marL="2794633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E59ECA-FA90-4BBE-9DB6-59DAB8380209}" type="datetime1">
              <a:rPr lang="en-US" smtClean="0"/>
              <a:pPr>
                <a:defRPr/>
              </a:pPr>
              <a:t>11/19/2013</a:t>
            </a:fld>
            <a:endParaRPr lang="en-IN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CE4FB-B005-4AB9-97A3-DA8860E780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0471E-06E9-45CB-9104-05B28292E602}" type="datetime1">
              <a:rPr lang="en-US" smtClean="0"/>
              <a:pPr>
                <a:defRPr/>
              </a:pPr>
              <a:t>11/19/2013</a:t>
            </a:fld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F7556-1938-4E96-9E82-5C32A0B9BE8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7555" y="201848"/>
            <a:ext cx="2000963" cy="43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661" y="201848"/>
            <a:ext cx="5854673" cy="43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9504-1D04-4A24-8897-E41A4BCA698F}" type="datetime1">
              <a:rPr lang="en-US" smtClean="0"/>
              <a:pPr>
                <a:defRPr/>
              </a:pPr>
              <a:t>11/19/2013</a:t>
            </a:fld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7D809-4E83-46CC-8C44-782D37AB2E8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8F571-B00F-4B5A-9282-3164690D9A1C}" type="datetime1">
              <a:rPr lang="en-US" smtClean="0"/>
              <a:pPr>
                <a:defRPr/>
              </a:pPr>
              <a:t>11/19/2013</a:t>
            </a:fld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0FA3F-EDB7-4937-B70E-AE92E46D05C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3" y="3492058"/>
            <a:ext cx="8893175" cy="155292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lIns="69866" tIns="34932" rIns="69866" bIns="3493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5938054" y="6"/>
            <a:ext cx="2955127" cy="5040313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lIns="69866" tIns="34932" rIns="69866" bIns="3493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991" y="2633957"/>
            <a:ext cx="6447551" cy="1342292"/>
          </a:xfrm>
        </p:spPr>
        <p:txBody>
          <a:bodyPr tIns="0" bIns="0" anchor="t"/>
          <a:lstStyle>
            <a:lvl1pPr algn="l">
              <a:buNone/>
              <a:defRPr sz="3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991" y="1826954"/>
            <a:ext cx="6447551" cy="783967"/>
          </a:xfrm>
        </p:spPr>
        <p:txBody>
          <a:bodyPr lIns="34932" tIns="0" rIns="34932" bIns="0" anchor="b"/>
          <a:lstStyle>
            <a:lvl1pPr marL="0" indent="0" algn="l">
              <a:buNone/>
              <a:defRPr sz="1600">
                <a:solidFill>
                  <a:schemeClr val="tx1"/>
                </a:solidFill>
                <a:effectLst/>
              </a:defRPr>
            </a:lvl1pPr>
            <a:lvl2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D4812-25B0-4532-88A5-4CB6A1E9C5C2}" type="datetime1">
              <a:rPr lang="en-US" smtClean="0"/>
              <a:pPr>
                <a:defRPr/>
              </a:pPr>
              <a:t>11/19/2013</a:t>
            </a:fld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48D1D-E6E8-4159-8FD7-0F021F32ED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58" y="201848"/>
            <a:ext cx="7262761" cy="840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660" y="1176076"/>
            <a:ext cx="3557270" cy="332637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0152" y="1176076"/>
            <a:ext cx="3557270" cy="332637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5070-975F-4C7D-86CA-09E2E628F602}" type="datetime1">
              <a:rPr lang="en-US" smtClean="0"/>
              <a:pPr>
                <a:defRPr/>
              </a:pPr>
              <a:t>11/19/2013</a:t>
            </a:fld>
            <a:endParaRPr lang="en-IN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2EE76-B72B-449A-B191-D6745CF0C47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62" y="200680"/>
            <a:ext cx="8003858" cy="84005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662" y="4032251"/>
            <a:ext cx="3929365" cy="616038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100" b="1"/>
            </a:lvl4pPr>
            <a:lvl5pPr>
              <a:buNone/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17614" y="4032251"/>
            <a:ext cx="3930906" cy="616038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100" b="1"/>
            </a:lvl4pPr>
            <a:lvl5pPr>
              <a:buNone/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44662" y="1114866"/>
            <a:ext cx="3929365" cy="28970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7614" y="1114866"/>
            <a:ext cx="3930906" cy="28970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B8897-F234-4477-ABD6-DAE266783B6D}" type="datetime1">
              <a:rPr lang="en-US" smtClean="0"/>
              <a:pPr>
                <a:defRPr/>
              </a:pPr>
              <a:t>11/19/2013</a:t>
            </a:fld>
            <a:endParaRPr lang="en-IN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D13AE-F100-4719-A1D4-D4ED0CC8ACD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62" y="201613"/>
            <a:ext cx="7265724" cy="840054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001A-4C38-4D92-9DB6-55121C2C776C}" type="datetime1">
              <a:rPr lang="en-US" smtClean="0"/>
              <a:pPr>
                <a:defRPr/>
              </a:pPr>
              <a:t>11/19/2013</a:t>
            </a:fld>
            <a:endParaRPr lang="en-IN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86003-8CB8-4CC3-BC46-AE68B2FDD0A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F856B-4760-4436-A8FE-0AE7AF6C31A8}" type="datetime1">
              <a:rPr lang="en-US" smtClean="0"/>
              <a:pPr>
                <a:defRPr/>
              </a:pPr>
              <a:t>11/19/2013</a:t>
            </a:fld>
            <a:endParaRPr lang="en-IN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E7F1E-3FE7-46D1-8585-D1F13B32AED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62" y="871308"/>
            <a:ext cx="3112610" cy="536700"/>
          </a:xfrm>
        </p:spPr>
        <p:txBody>
          <a:bodyPr tIns="0" bIns="0" anchor="t"/>
          <a:lstStyle>
            <a:lvl1pPr algn="l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4661" y="157596"/>
            <a:ext cx="2667953" cy="672041"/>
          </a:xfrm>
        </p:spPr>
        <p:txBody>
          <a:bodyPr lIns="34932" tIns="0" rIns="34932" bIns="0" anchor="b"/>
          <a:lstStyle>
            <a:lvl1pPr marL="0" indent="0" algn="l">
              <a:buNone/>
              <a:defRPr sz="1100"/>
            </a:lvl1pPr>
            <a:lvl2pPr>
              <a:buNone/>
              <a:defRPr sz="900"/>
            </a:lvl2pPr>
            <a:lvl3pPr>
              <a:buNone/>
              <a:defRPr sz="8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4660" y="1456091"/>
            <a:ext cx="6892212" cy="280017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DD6E02-F6C4-4287-A3FA-16B5B580B748}" type="datetime1">
              <a:rPr lang="en-US" smtClean="0"/>
              <a:pPr>
                <a:defRPr/>
              </a:pPr>
              <a:t>11/19/2013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32837" y="4719460"/>
            <a:ext cx="741096" cy="2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A232E-1608-49C2-B460-1CD79D9F40A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4309" y="1253623"/>
            <a:ext cx="2970099" cy="921491"/>
          </a:xfrm>
        </p:spPr>
        <p:txBody>
          <a:bodyPr anchor="b"/>
          <a:lstStyle>
            <a:lvl1pPr algn="l">
              <a:buNone/>
              <a:defRPr sz="17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402" y="749584"/>
            <a:ext cx="4001930" cy="3024188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4313" y="2203961"/>
            <a:ext cx="2970096" cy="1957537"/>
          </a:xfrm>
        </p:spPr>
        <p:txBody>
          <a:bodyPr lIns="34932" rIns="34932"/>
          <a:lstStyle>
            <a:lvl1pPr marL="0" indent="0">
              <a:buFontTx/>
              <a:buNone/>
              <a:defRPr sz="900"/>
            </a:lvl1pPr>
            <a:lvl2pPr>
              <a:buFontTx/>
              <a:buNone/>
              <a:defRPr sz="900"/>
            </a:lvl2pPr>
            <a:lvl3pPr>
              <a:buFontTx/>
              <a:buNone/>
              <a:defRPr sz="800"/>
            </a:lvl3pPr>
            <a:lvl4pPr>
              <a:buFontTx/>
              <a:buNone/>
              <a:defRPr sz="700"/>
            </a:lvl4pPr>
            <a:lvl5pPr>
              <a:buFontTx/>
              <a:buNone/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B80F7-1E40-4BB7-9D31-194D3FDC875A}" type="datetime1">
              <a:rPr lang="en-US" smtClean="0"/>
              <a:pPr>
                <a:defRPr/>
              </a:pPr>
              <a:t>11/19/2013</a:t>
            </a:fld>
            <a:endParaRPr lang="en-IN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FC5C-1C83-4254-8AAF-4E6EF893043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FB09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3" y="3492058"/>
            <a:ext cx="8893175" cy="155292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lIns="69866" tIns="34932" rIns="69866" bIns="3493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114542" y="6"/>
            <a:ext cx="1778636" cy="5040313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lIns="69866" tIns="34932" rIns="69866" bIns="3493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44658" y="201848"/>
            <a:ext cx="7262761" cy="840054"/>
          </a:xfrm>
          <a:prstGeom prst="rect">
            <a:avLst/>
          </a:prstGeom>
          <a:extLst/>
        </p:spPr>
        <p:txBody>
          <a:bodyPr vert="horz" wrap="square" lIns="34932" tIns="34932" rIns="34932" bIns="349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44658" y="1176076"/>
            <a:ext cx="7262761" cy="3326374"/>
          </a:xfrm>
          <a:prstGeom prst="rect">
            <a:avLst/>
          </a:prstGeom>
          <a:extLst/>
        </p:spPr>
        <p:txBody>
          <a:bodyPr vert="horz" wrap="square" lIns="69866" tIns="34932" rIns="69866" bIns="349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44662" y="4719460"/>
            <a:ext cx="2075074" cy="268350"/>
          </a:xfrm>
          <a:prstGeom prst="rect">
            <a:avLst/>
          </a:prstGeom>
        </p:spPr>
        <p:txBody>
          <a:bodyPr vert="horz" lIns="69866" tIns="34932" rIns="69866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D30F9D-387A-4EDD-8EEE-1F062D1FF293}" type="datetime1">
              <a:rPr lang="en-US" smtClean="0"/>
              <a:pPr>
                <a:defRPr/>
              </a:pPr>
              <a:t>11/19/2013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038504" y="4719460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9749" y="4719460"/>
            <a:ext cx="741096" cy="2683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EC26DD-FF3B-4A7C-ACD8-4E655ACB1E8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73" r:id="rId2"/>
    <p:sldLayoutId id="2147484082" r:id="rId3"/>
    <p:sldLayoutId id="2147484074" r:id="rId4"/>
    <p:sldLayoutId id="2147484075" r:id="rId5"/>
    <p:sldLayoutId id="2147484076" r:id="rId6"/>
    <p:sldLayoutId id="2147484077" r:id="rId7"/>
    <p:sldLayoutId id="2147484083" r:id="rId8"/>
    <p:sldLayoutId id="2147484078" r:id="rId9"/>
    <p:sldLayoutId id="2147484079" r:id="rId10"/>
    <p:sldLayoutId id="214748408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5pPr>
      <a:lvl6pPr marL="349329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6pPr>
      <a:lvl7pPr marL="698658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7pPr>
      <a:lvl8pPr marL="1047987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8pPr>
      <a:lvl9pPr marL="1397317"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9pPr>
    </p:titleStyle>
    <p:bodyStyle>
      <a:lvl1pPr marL="320218" indent="-29232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92" indent="-20862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7796" indent="-1952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77636" indent="-18073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0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7745" indent="-139489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100000"/>
        <a:buFont typeface="Arial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99505" indent="-139732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67181" indent="-139732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34861" indent="-139732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781578" indent="-139732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93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986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479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973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466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95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453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946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urityxploded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et.microsoft.com/en-us/library/cc768129.aspx" TargetMode="External"/><Relationship Id="rId2" Type="http://schemas.openxmlformats.org/officeDocument/2006/relationships/hyperlink" Target="http://securityxploded.com/malware-analysis-training-reference.ph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.png"/><Relationship Id="rId4" Type="http://schemas.openxmlformats.org/officeDocument/2006/relationships/hyperlink" Target="http://www.securityxploded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ecurityxploded.com/security-training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hyperlink" Target="http://www.linkedin.com/pub/monnappa-ka-grem-ceh/42/45a/1b8" TargetMode="External"/><Relationship Id="rId4" Type="http://schemas.openxmlformats.org/officeDocument/2006/relationships/hyperlink" Target="mailto:monnappa22@gmail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trendmicro.com/trendlabs-security-intelligence/pulsing-the-heartbeat-ap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006" y="825236"/>
            <a:ext cx="8684771" cy="932920"/>
          </a:xfrm>
          <a:noFill/>
          <a:ln>
            <a:noFill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2400" b="0" cap="none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cs typeface="Calibri" pitchFamily="34" charset="0"/>
              </a:rPr>
              <a:t>Part 1 -Reversing and Decrypting </a:t>
            </a:r>
            <a:r>
              <a:rPr lang="en-IN" sz="2400" b="0" cap="none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cs typeface="Calibri" pitchFamily="34" charset="0"/>
              </a:rPr>
              <a:t>Communications </a:t>
            </a:r>
            <a:r>
              <a:rPr lang="en-IN" sz="2400" b="0" cap="none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cs typeface="Calibri" pitchFamily="34" charset="0"/>
              </a:rPr>
              <a:t>of </a:t>
            </a:r>
            <a:r>
              <a:rPr lang="en-IN" sz="2400" b="0" cap="none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cs typeface="Calibri" pitchFamily="34" charset="0"/>
              </a:rPr>
              <a:t/>
            </a:r>
            <a:br>
              <a:rPr lang="en-IN" sz="2400" b="0" cap="none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cs typeface="Calibri" pitchFamily="34" charset="0"/>
              </a:rPr>
            </a:br>
            <a:r>
              <a:rPr lang="en-IN" sz="2400" b="0" cap="none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cs typeface="Calibri" pitchFamily="34" charset="0"/>
              </a:rPr>
              <a:t>HeartBeat</a:t>
            </a:r>
            <a:r>
              <a:rPr lang="en-IN" sz="2400" b="0" cap="none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cs typeface="Calibri" pitchFamily="34" charset="0"/>
              </a:rPr>
              <a:t> </a:t>
            </a:r>
            <a:r>
              <a:rPr lang="en-IN" sz="2400" b="0" cap="none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cs typeface="Calibri" pitchFamily="34" charset="0"/>
              </a:rPr>
              <a:t>RAT</a:t>
            </a:r>
            <a:endParaRPr lang="en-IN" sz="2400" b="0" cap="none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1987" y="1986756"/>
            <a:ext cx="5419317" cy="71687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69866" tIns="34932" rIns="69866" bIns="34932">
            <a:spAutoFit/>
            <a:scene3d>
              <a:camera prst="perspectiveBelow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Monnappa</a:t>
            </a:r>
            <a:endParaRPr lang="en-US" sz="2100" b="1" dirty="0" smtClean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0965" y="3738312"/>
            <a:ext cx="5419294" cy="76304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9866" tIns="34932" rIns="69866" bIns="34932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www.SecurityXploded.com</a:t>
            </a:r>
            <a:endParaRPr lang="en-US" sz="2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0640" y="0"/>
            <a:ext cx="8893175" cy="3865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 cap="flat" cmpd="sng" algn="ctr">
            <a:noFill/>
            <a:prstDash val="solid"/>
            <a:headEnd/>
            <a:tailEnd/>
          </a:ln>
          <a:extLst/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34932" tIns="34932" rIns="34932" bIns="34932" numCol="1" anchor="t" anchorCtr="0" compatLnSpc="1">
            <a:prstTxWarp prst="textNoShape">
              <a:avLst/>
            </a:prstTxWarp>
            <a:noAutofit/>
          </a:bodyPr>
          <a:lstStyle/>
          <a:p>
            <a:pPr algn="ctr" defTabSz="698658" fontAlgn="auto">
              <a:spcAft>
                <a:spcPts val="0"/>
              </a:spcAft>
              <a:defRPr/>
            </a:pPr>
            <a:r>
              <a:rPr lang="en-IN" b="1" dirty="0" smtClean="0">
                <a:ln w="10541" cmpd="sng">
                  <a:noFill/>
                  <a:prstDash val="solid"/>
                </a:ln>
                <a:solidFill>
                  <a:schemeClr val="bg2"/>
                </a:solidFill>
                <a:effectLst>
                  <a:glow>
                    <a:schemeClr val="bg1"/>
                  </a:glow>
                </a:effectLst>
              </a:rPr>
              <a:t>Advanced Malware Analysis Training Series</a:t>
            </a:r>
          </a:p>
        </p:txBody>
      </p:sp>
      <p:pic>
        <p:nvPicPr>
          <p:cNvPr id="7" name="Picture 6" descr="securityxplodedbigiconnorm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987" y="2520157"/>
            <a:ext cx="1424810" cy="1008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7" y="157956"/>
            <a:ext cx="8186655" cy="731546"/>
          </a:xfrm>
        </p:spPr>
        <p:txBody>
          <a:bodyPr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HeartBeat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RAT Network Traffic</a:t>
            </a:r>
            <a:endParaRPr lang="en-IN" sz="28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2964392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800" dirty="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www.SecurityXploded.com</a:t>
            </a: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187" y="843756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Below screenshot shows the </a:t>
            </a:r>
            <a:r>
              <a:rPr lang="en-US" sz="1600" dirty="0" err="1" smtClean="0"/>
              <a:t>HeartBeat</a:t>
            </a:r>
            <a:r>
              <a:rPr lang="en-US" sz="1600" dirty="0" smtClean="0"/>
              <a:t> RAT traffic on port 80 and also shows connection to a malicious domain</a:t>
            </a:r>
            <a:endParaRPr lang="en-US" sz="16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587" y="1529556"/>
            <a:ext cx="6553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61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7" y="157956"/>
            <a:ext cx="8186655" cy="731546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Encrypted communications of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HeartBeat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RAT</a:t>
            </a:r>
            <a:endParaRPr lang="en-IN" sz="28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2964392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800" dirty="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www.SecurityXploded.com</a:t>
            </a: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387" y="1453356"/>
            <a:ext cx="6629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7987" y="996156"/>
            <a:ext cx="830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one shown in Red is the Header and green shows the Encrypted Traffic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461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32" y="201848"/>
            <a:ext cx="8374407" cy="840054"/>
          </a:xfrm>
        </p:spPr>
        <p:txBody>
          <a:bodyPr/>
          <a:lstStyle/>
          <a:p>
            <a:pPr algn="ctr"/>
            <a:r>
              <a:rPr lang="en-IN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Decryption Script (heart_decrypt.py)</a:t>
            </a: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2964392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800" dirty="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www.SecurityXploded.com</a:t>
            </a: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187" y="1910556"/>
            <a:ext cx="655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1787" y="996156"/>
            <a:ext cx="830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below screenshot shows the script usage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461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32" y="201848"/>
            <a:ext cx="8374407" cy="694210"/>
          </a:xfrm>
        </p:spPr>
        <p:txBody>
          <a:bodyPr/>
          <a:lstStyle/>
          <a:p>
            <a:pPr algn="ctr"/>
            <a:r>
              <a:rPr lang="en-IN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Decrypted Communication</a:t>
            </a:r>
            <a:endParaRPr lang="en-IN" sz="28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2964392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800" dirty="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www.SecurityXploded.com</a:t>
            </a: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553" y="896059"/>
            <a:ext cx="8003858" cy="501433"/>
          </a:xfrm>
          <a:prstGeom prst="rect">
            <a:avLst/>
          </a:prstGeom>
          <a:noFill/>
        </p:spPr>
        <p:txBody>
          <a:bodyPr wrap="square" lIns="69866" tIns="34932" rIns="69866" bIns="34932" rtlCol="0">
            <a:spAutoFit/>
          </a:bodyPr>
          <a:lstStyle/>
          <a:p>
            <a:r>
              <a:rPr lang="en-US" sz="1400" dirty="0" smtClean="0"/>
              <a:t>The below screenshot shows the Decrypted C2 check-in. The one marked in RED is the hostname of the infected machine </a:t>
            </a:r>
            <a:endParaRPr lang="en-US" sz="1400" dirty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587" y="1529556"/>
            <a:ext cx="624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61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0"/>
            <a:ext cx="8003858" cy="840054"/>
          </a:xfrm>
        </p:spPr>
        <p:txBody>
          <a:bodyPr/>
          <a:lstStyle/>
          <a:p>
            <a:r>
              <a:rPr lang="en-IN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Decrypted Communication (contd...)</a:t>
            </a:r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2387" y="843756"/>
            <a:ext cx="480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6187" y="3739356"/>
            <a:ext cx="4648200" cy="8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7587" y="1072356"/>
            <a:ext cx="6302296" cy="1691304"/>
          </a:xfrm>
        </p:spPr>
        <p:txBody>
          <a:bodyPr/>
          <a:lstStyle/>
          <a:p>
            <a:pPr algn="ctr"/>
            <a:r>
              <a:rPr lang="en-IN" sz="4400" cap="none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IN" sz="4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1b – </a:t>
            </a:r>
            <a:r>
              <a:rPr lang="en-IN" sz="4400" cap="none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Demo </a:t>
            </a:r>
            <a:r>
              <a:rPr lang="en-IN" sz="4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4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IN" sz="4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4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IN" sz="3200" cap="none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Reverse Engineering The </a:t>
            </a:r>
            <a:r>
              <a:rPr lang="en-IN" sz="32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IN" sz="3200" cap="none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eartBeat</a:t>
            </a:r>
            <a:r>
              <a:rPr lang="en-IN" sz="3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rat</a:t>
            </a:r>
            <a:endParaRPr lang="en-IN" sz="4100" dirty="0">
              <a:solidFill>
                <a:srgbClr val="002060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32" y="201848"/>
            <a:ext cx="8374407" cy="337108"/>
          </a:xfrm>
        </p:spPr>
        <p:txBody>
          <a:bodyPr/>
          <a:lstStyle/>
          <a:p>
            <a:pPr algn="ctr"/>
            <a:r>
              <a:rPr lang="en-IN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Malware Decrypts Strings</a:t>
            </a:r>
            <a:endParaRPr lang="en-IN" sz="28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2964392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800" dirty="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www.SecurityXploded.com</a:t>
            </a: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7" y="1224756"/>
            <a:ext cx="5791200" cy="17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7987" y="615157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Below screenshots show the malware decrypting the C2 domain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7787" y="3129756"/>
            <a:ext cx="5410200" cy="153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61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2332" y="201848"/>
            <a:ext cx="8374407" cy="3371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Malware Decrypts Strings (contd...)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987" y="691356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Below screenshots show the malware decrypting the campaign password </a:t>
            </a:r>
            <a:r>
              <a:rPr lang="en-US" sz="1600" i="1" dirty="0" smtClean="0"/>
              <a:t>“</a:t>
            </a:r>
            <a:r>
              <a:rPr lang="en-US" sz="1600" i="1" dirty="0" err="1" smtClean="0"/>
              <a:t>qawsed</a:t>
            </a:r>
            <a:r>
              <a:rPr lang="en-US" sz="1600" i="1" dirty="0" smtClean="0"/>
              <a:t>”</a:t>
            </a:r>
            <a:endParaRPr lang="en-US" sz="1600" i="1" dirty="0"/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87" y="1148556"/>
            <a:ext cx="5638800" cy="18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0187" y="3129756"/>
            <a:ext cx="57150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3" name="Footer Placeholder 1"/>
          <p:cNvSpPr txBox="1">
            <a:spLocks/>
          </p:cNvSpPr>
          <p:nvPr/>
        </p:nvSpPr>
        <p:spPr>
          <a:xfrm>
            <a:off x="3038504" y="4719460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www.SecurityXploded.com</a:t>
            </a:r>
            <a:endParaRPr kumimoji="0" lang="en-IN" sz="8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2332" y="201848"/>
            <a:ext cx="8374407" cy="3371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Malware Decrypts Strings (contd...)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987" y="691356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Below screenshots show the malware decrypting the campaign code </a:t>
            </a:r>
            <a:r>
              <a:rPr lang="en-US" sz="1600" i="1" dirty="0" smtClean="0"/>
              <a:t>“jpg-jf-0925”</a:t>
            </a:r>
            <a:endParaRPr lang="en-US" sz="1600" i="1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7" y="1072356"/>
            <a:ext cx="5638800" cy="192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5387" y="3129756"/>
            <a:ext cx="5867400" cy="168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2332" y="201848"/>
            <a:ext cx="8374407" cy="3371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Malware Resolves </a:t>
            </a:r>
            <a:r>
              <a:rPr lang="en-IN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C2 Domain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387" y="1377156"/>
            <a:ext cx="5935345" cy="217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1387" y="3739356"/>
            <a:ext cx="5986145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7987" y="691356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Below screenshots show the malware resolving the C2 domain and the corresponding network traffic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7886" y="262502"/>
            <a:ext cx="8198454" cy="593766"/>
          </a:xfrm>
          <a:prstGeom prst="rect">
            <a:avLst/>
          </a:prstGeom>
          <a:noFill/>
        </p:spPr>
        <p:txBody>
          <a:bodyPr lIns="69866" tIns="34932" rIns="69866" bIns="34932">
            <a:spAutoFit/>
          </a:bodyPr>
          <a:lstStyle/>
          <a:p>
            <a:pPr lvl="0" algn="ctr"/>
            <a:r>
              <a:rPr lang="en-US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Disclaimer</a:t>
            </a:r>
          </a:p>
        </p:txBody>
      </p:sp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3" y="1008065"/>
            <a:ext cx="8893175" cy="1178542"/>
          </a:xfrm>
          <a:prstGeom prst="rect">
            <a:avLst/>
          </a:prstGeom>
          <a:extLst/>
        </p:spPr>
        <p:txBody>
          <a:bodyPr wrap="square" lIns="69866" tIns="34932" rIns="69866" bIns="349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18331" indent="-218331" eaLnBrk="1" hangingPunct="1">
              <a:buFont typeface="Wingdings" pitchFamily="2" charset="2"/>
              <a:buChar char="§"/>
            </a:pPr>
            <a:endParaRPr lang="en-IN" dirty="0">
              <a:latin typeface="Cambria" pitchFamily="18" charset="0"/>
            </a:endParaRPr>
          </a:p>
          <a:p>
            <a:pPr marL="218331" indent="-218331" eaLnBrk="1" hangingPunct="1"/>
            <a:endParaRPr lang="en-IN" dirty="0" smtClean="0">
              <a:latin typeface="Cambria" pitchFamily="18" charset="0"/>
            </a:endParaRPr>
          </a:p>
          <a:p>
            <a:pPr eaLnBrk="1" hangingPunct="1"/>
            <a:endParaRPr lang="en-IN" dirty="0">
              <a:latin typeface="Cambria" pitchFamily="18" charset="0"/>
            </a:endParaRPr>
          </a:p>
          <a:p>
            <a:pPr eaLnBrk="1" hangingPunct="1"/>
            <a:r>
              <a:rPr lang="en-IN" dirty="0" smtClean="0">
                <a:latin typeface="Cambria" pitchFamily="18" charset="0"/>
              </a:rPr>
              <a:t>    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5" y="1008070"/>
            <a:ext cx="8522625" cy="2686647"/>
          </a:xfrm>
          <a:prstGeom prst="rect">
            <a:avLst/>
          </a:prstGeom>
          <a:extLst/>
        </p:spPr>
        <p:txBody>
          <a:bodyPr wrap="square" lIns="69866" tIns="34932" rIns="69866" bIns="349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18331" indent="-218331" eaLnBrk="1" hangingPunct="1">
              <a:buFont typeface="Wingdings" pitchFamily="2" charset="2"/>
              <a:buChar char="§"/>
            </a:pPr>
            <a:endParaRPr lang="en-IN" sz="1700" dirty="0">
              <a:latin typeface="Times New Roman" pitchFamily="18" charset="0"/>
              <a:cs typeface="Times New Roman" pitchFamily="18" charset="0"/>
            </a:endParaRPr>
          </a:p>
          <a:p>
            <a:pPr marL="218331" indent="-218331" algn="just" eaLnBrk="1" hangingPunct="1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	The Content, Demonstration, Source Code and Programs presented here is "AS IS" without any warranty or conditions of any kind. Also the views/ideas/knowledge expressed here are solely of the trainer’s only and nothing to do with the company or the organization in which the trainer is currently working. </a:t>
            </a:r>
          </a:p>
          <a:p>
            <a:pPr marL="218331" indent="-218331" algn="just" eaLnBrk="1" hangingPunct="1"/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algn="just" eaLnBrk="1" hangingPunct="1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	However in no circumstances neither the Trainer nor SecurityXploded is responsible for any damage or loss caused due to use or misuse of the information presented here.</a:t>
            </a:r>
          </a:p>
          <a:p>
            <a:pPr marL="218331" indent="-218331" eaLnBrk="1" hangingPunct="1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IN" sz="17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IN" sz="17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IN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3" name="Footer Placeholder 1"/>
          <p:cNvSpPr txBox="1">
            <a:spLocks/>
          </p:cNvSpPr>
          <p:nvPr/>
        </p:nvSpPr>
        <p:spPr>
          <a:xfrm>
            <a:off x="3038504" y="4719460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www.SecurityXploded.com</a:t>
            </a:r>
            <a:endParaRPr kumimoji="0" lang="en-IN" sz="8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2332" y="201848"/>
            <a:ext cx="8374407" cy="3371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Malware Connects</a:t>
            </a:r>
            <a:r>
              <a:rPr kumimoji="0" lang="en-IN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</a:t>
            </a:r>
            <a:r>
              <a:rPr lang="en-IN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C2 Domain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987" y="691356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Below screenshots show the malware establishing connection to the C2 domain</a:t>
            </a:r>
            <a:endParaRPr lang="en-US" sz="1600" i="1" dirty="0"/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587" y="1453356"/>
            <a:ext cx="63246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587" y="3129756"/>
            <a:ext cx="608774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3" name="Footer Placeholder 1"/>
          <p:cNvSpPr txBox="1">
            <a:spLocks/>
          </p:cNvSpPr>
          <p:nvPr/>
        </p:nvSpPr>
        <p:spPr>
          <a:xfrm>
            <a:off x="3038504" y="4719460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www.SecurityXploded.com</a:t>
            </a:r>
            <a:endParaRPr kumimoji="0" lang="en-IN" sz="8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3038504" y="4719460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www.SecurityXploded.com</a:t>
            </a:r>
            <a:endParaRPr kumimoji="0" lang="en-IN" sz="8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2332" y="201848"/>
            <a:ext cx="8374407" cy="3371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Malware Collects System Information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987" y="691356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Below screenshots show the malware collecting the system information</a:t>
            </a:r>
            <a:endParaRPr lang="en-US" sz="1600" i="1" dirty="0"/>
          </a:p>
        </p:txBody>
      </p:sp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187" y="1148556"/>
            <a:ext cx="662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587" y="3510756"/>
            <a:ext cx="5943600" cy="84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3" name="Footer Placeholder 1"/>
          <p:cNvSpPr txBox="1">
            <a:spLocks/>
          </p:cNvSpPr>
          <p:nvPr/>
        </p:nvSpPr>
        <p:spPr>
          <a:xfrm>
            <a:off x="3038504" y="4719460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www.SecurityXploded.com</a:t>
            </a:r>
            <a:endParaRPr kumimoji="0" lang="en-IN" sz="8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3038504" y="4719460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www.SecurityXploded.com</a:t>
            </a:r>
            <a:endParaRPr kumimoji="0" lang="en-IN" sz="8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038504" y="4719460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www.SecurityXploded.com</a:t>
            </a:r>
            <a:endParaRPr kumimoji="0" lang="en-IN" sz="8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2332" y="201848"/>
            <a:ext cx="8374407" cy="3371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Malware Collects Hostname Information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987" y="691356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Below screenshots show the malware collecting the hostname information</a:t>
            </a:r>
            <a:endParaRPr lang="en-US" sz="1600" i="1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987" y="1224756"/>
            <a:ext cx="5935345" cy="181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987" y="3358356"/>
            <a:ext cx="59436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3038504" y="4719460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www.SecurityXploded.com</a:t>
            </a:r>
            <a:endParaRPr kumimoji="0" lang="en-IN" sz="8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038504" y="4719460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www.SecurityXploded.com</a:t>
            </a:r>
            <a:endParaRPr kumimoji="0" lang="en-IN" sz="8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038504" y="4719460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www.SecurityXploded.com</a:t>
            </a:r>
            <a:endParaRPr kumimoji="0" lang="en-IN" sz="8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3038504" y="4719460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www.SecurityXploded.com</a:t>
            </a:r>
            <a:endParaRPr kumimoji="0" lang="en-IN" sz="8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2332" y="201848"/>
            <a:ext cx="8374407" cy="3371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Malware uses XOR encryption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187" y="767556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malware uses </a:t>
            </a:r>
            <a:r>
              <a:rPr lang="en-US" sz="1600" dirty="0" err="1" smtClean="0"/>
              <a:t>xor</a:t>
            </a:r>
            <a:r>
              <a:rPr lang="en-US" sz="1600" dirty="0" smtClean="0"/>
              <a:t> algorithm (key 0x2) to encrypt the collected data</a:t>
            </a:r>
            <a:endParaRPr lang="en-US" sz="1600" i="1" dirty="0"/>
          </a:p>
        </p:txBody>
      </p:sp>
      <p:pic>
        <p:nvPicPr>
          <p:cNvPr id="12" name="Picture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587" y="1377156"/>
            <a:ext cx="6324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3038504" y="4719460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www.SecurityXploded.com</a:t>
            </a:r>
            <a:endParaRPr kumimoji="0" lang="en-IN" sz="8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038504" y="4719460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www.SecurityXploded.com</a:t>
            </a:r>
            <a:endParaRPr kumimoji="0" lang="en-IN" sz="8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038504" y="4719460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www.SecurityXploded.com</a:t>
            </a:r>
            <a:endParaRPr kumimoji="0" lang="en-IN" sz="8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3038504" y="4719460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www.SecurityXploded.com</a:t>
            </a:r>
            <a:endParaRPr kumimoji="0" lang="en-IN" sz="8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2332" y="201848"/>
            <a:ext cx="8374407" cy="3371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Malware uses XOR encryption (contd...)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187" y="767556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Below screenshot shows the encrypted data</a:t>
            </a:r>
            <a:endParaRPr lang="en-US" sz="1600" i="1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187" y="1300956"/>
            <a:ext cx="624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187" y="2672556"/>
            <a:ext cx="6324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3038504" y="4719460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www.SecurityXploded.com</a:t>
            </a:r>
            <a:endParaRPr kumimoji="0" lang="en-IN" sz="8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038504" y="4719460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www.SecurityXploded.com</a:t>
            </a:r>
            <a:endParaRPr kumimoji="0" lang="en-IN" sz="8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038504" y="4719460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www.SecurityXploded.com</a:t>
            </a:r>
            <a:endParaRPr kumimoji="0" lang="en-IN" sz="8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3038504" y="4719460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www.SecurityXploded.com</a:t>
            </a:r>
            <a:endParaRPr kumimoji="0" lang="en-IN" sz="8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2332" y="201848"/>
            <a:ext cx="8374407" cy="3371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Malware Sends</a:t>
            </a:r>
            <a:r>
              <a:rPr kumimoji="0" lang="en-IN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the Encrypted Data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187" y="767556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Malware sends the encrypted data to the C2</a:t>
            </a:r>
            <a:endParaRPr lang="en-US" sz="1600" i="1" dirty="0"/>
          </a:p>
        </p:txBody>
      </p:sp>
      <p:pic>
        <p:nvPicPr>
          <p:cNvPr id="12" name="Picture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9987" y="1377156"/>
            <a:ext cx="617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3038504" y="4719460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www.SecurityXploded.com</a:t>
            </a:r>
            <a:endParaRPr kumimoji="0" lang="en-IN" sz="8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3038504" y="4719460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www.SecurityXploded.com</a:t>
            </a:r>
            <a:endParaRPr kumimoji="0" lang="en-IN" sz="8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038504" y="4719460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www.SecurityXploded.com</a:t>
            </a:r>
            <a:endParaRPr kumimoji="0" lang="en-IN" sz="8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3038504" y="4719460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www.SecurityXploded.com</a:t>
            </a:r>
            <a:endParaRPr kumimoji="0" lang="en-IN" sz="8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2332" y="201848"/>
            <a:ext cx="8374407" cy="3371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Malware Sends</a:t>
            </a:r>
            <a:r>
              <a:rPr kumimoji="0" lang="en-IN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the Encrypted Data (contd...)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187" y="767556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packet capture shows the encrypted traffic</a:t>
            </a:r>
            <a:endParaRPr lang="en-US" sz="1600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587" y="1377156"/>
            <a:ext cx="6553200" cy="329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References</a:t>
            </a:r>
            <a:endParaRPr lang="en-IN" sz="34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892" indent="0" eaLnBrk="1">
              <a:buNone/>
              <a:defRPr/>
            </a:pPr>
            <a:endParaRPr lang="en-US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27892" indent="0" eaLnBrk="1">
              <a:buNone/>
              <a:defRPr/>
            </a:pPr>
            <a:r>
              <a:rPr lang="en-U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Complete </a:t>
            </a:r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Reference Guide for Advanced Malware Analysis Training</a:t>
            </a:r>
            <a:endParaRPr lang="en-US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892" indent="0" eaLnBrk="1">
              <a:buNone/>
              <a:defRPr/>
            </a:pP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[Include links for all the Demos &amp; Tools]</a:t>
            </a:r>
            <a:endParaRPr lang="en-US" sz="1100" b="1" dirty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>
              <a:lnSpc>
                <a:spcPct val="150000"/>
              </a:lnSpc>
              <a:buNone/>
            </a:pPr>
            <a:endParaRPr lang="en-IN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2964392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800" dirty="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www.SecurityXploded.com</a:t>
            </a: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" y="741212"/>
            <a:ext cx="8893175" cy="3379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9866" tIns="34932" rIns="69866" bIns="34932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!</a:t>
            </a:r>
          </a:p>
          <a:p>
            <a:pPr algn="ctr"/>
            <a:endParaRPr lang="en-US" sz="3700" b="1" dirty="0" smtClean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  <a:p>
            <a:pPr algn="ctr"/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  <a:p>
            <a:pPr algn="ctr"/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  <a:p>
            <a:pPr algn="ctr"/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hlinkClick r:id="rId4"/>
              </a:rPr>
              <a:t>www.SecurityXploded.com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  <a:p>
            <a:pPr algn="ctr"/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  <a:p>
            <a:pPr algn="ctr"/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pic>
        <p:nvPicPr>
          <p:cNvPr id="1026" name="Picture 2" descr="C:\Users\Administrator\Desktop\securityxplodedbigiconnorm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7" y="1605756"/>
            <a:ext cx="1447800" cy="103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7886" y="157956"/>
            <a:ext cx="8198454" cy="593766"/>
          </a:xfrm>
          <a:prstGeom prst="rect">
            <a:avLst/>
          </a:prstGeom>
          <a:noFill/>
        </p:spPr>
        <p:txBody>
          <a:bodyPr lIns="69866" tIns="34932" rIns="69866" bIns="34932">
            <a:spAutoFit/>
          </a:bodyPr>
          <a:lstStyle/>
          <a:p>
            <a:pPr lvl="0" algn="ctr"/>
            <a:r>
              <a:rPr 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Acknowledgement</a:t>
            </a:r>
          </a:p>
        </p:txBody>
      </p:sp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3" y="1008065"/>
            <a:ext cx="8893175" cy="1178542"/>
          </a:xfrm>
          <a:prstGeom prst="rect">
            <a:avLst/>
          </a:prstGeom>
          <a:extLst/>
        </p:spPr>
        <p:txBody>
          <a:bodyPr wrap="square" lIns="69866" tIns="34932" rIns="69866" bIns="349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18331" indent="-218331" eaLnBrk="1" hangingPunct="1">
              <a:buFont typeface="Wingdings" pitchFamily="2" charset="2"/>
              <a:buChar char="§"/>
            </a:pPr>
            <a:endParaRPr lang="en-IN" dirty="0">
              <a:latin typeface="Cambria" pitchFamily="18" charset="0"/>
            </a:endParaRPr>
          </a:p>
          <a:p>
            <a:pPr marL="218331" indent="-218331" eaLnBrk="1" hangingPunct="1"/>
            <a:endParaRPr lang="en-IN" dirty="0" smtClean="0">
              <a:latin typeface="Cambria" pitchFamily="18" charset="0"/>
            </a:endParaRPr>
          </a:p>
          <a:p>
            <a:pPr eaLnBrk="1" hangingPunct="1"/>
            <a:endParaRPr lang="en-IN" dirty="0">
              <a:latin typeface="Cambria" pitchFamily="18" charset="0"/>
            </a:endParaRPr>
          </a:p>
          <a:p>
            <a:pPr eaLnBrk="1" hangingPunct="1"/>
            <a:r>
              <a:rPr lang="en-IN" dirty="0" smtClean="0">
                <a:latin typeface="Cambria" pitchFamily="18" charset="0"/>
              </a:rPr>
              <a:t>    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55587" y="1106079"/>
            <a:ext cx="8522625" cy="3079062"/>
          </a:xfrm>
          <a:prstGeom prst="rect">
            <a:avLst/>
          </a:prstGeom>
          <a:extLst/>
        </p:spPr>
        <p:txBody>
          <a:bodyPr wrap="square" lIns="69866" tIns="34932" rIns="69866" bIns="349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Special thanks to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Null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community for their extended support and co-operation.</a:t>
            </a:r>
          </a:p>
          <a:p>
            <a:pPr marL="218331" indent="-218331" eaLnBrk="1" hangingPunct="1">
              <a:lnSpc>
                <a:spcPct val="150000"/>
              </a:lnSpc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Special thanks  to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ThoughtWorks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for the beautiful venue.</a:t>
            </a:r>
          </a:p>
          <a:p>
            <a:pPr marL="218331" indent="-218331" eaLnBrk="1" hangingPunct="1">
              <a:lnSpc>
                <a:spcPct val="150000"/>
              </a:lnSpc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Thanks to all the trainers who have devoted their precious time and countless hours to make it happen.</a:t>
            </a:r>
          </a:p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IN" sz="17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IN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10"/>
          <p:cNvSpPr txBox="1">
            <a:spLocks/>
          </p:cNvSpPr>
          <p:nvPr/>
        </p:nvSpPr>
        <p:spPr>
          <a:xfrm>
            <a:off x="6077003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7886" y="262509"/>
            <a:ext cx="8198454" cy="501433"/>
          </a:xfrm>
          <a:prstGeom prst="rect">
            <a:avLst/>
          </a:prstGeom>
          <a:noFill/>
        </p:spPr>
        <p:txBody>
          <a:bodyPr lIns="69866" tIns="34932" rIns="69866" bIns="34932">
            <a:spAutoFit/>
          </a:bodyPr>
          <a:lstStyle/>
          <a:p>
            <a:pPr lvl="0"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Advanced Malware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Analysis Training</a:t>
            </a:r>
          </a:p>
        </p:txBody>
      </p:sp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3" y="1008065"/>
            <a:ext cx="8893175" cy="1178542"/>
          </a:xfrm>
          <a:prstGeom prst="rect">
            <a:avLst/>
          </a:prstGeom>
          <a:extLst/>
        </p:spPr>
        <p:txBody>
          <a:bodyPr wrap="square" lIns="69866" tIns="34932" rIns="69866" bIns="349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18331" indent="-218331" eaLnBrk="1" hangingPunct="1">
              <a:buFont typeface="Wingdings" pitchFamily="2" charset="2"/>
              <a:buChar char="§"/>
            </a:pPr>
            <a:endParaRPr lang="en-IN" dirty="0">
              <a:latin typeface="Cambria" pitchFamily="18" charset="0"/>
            </a:endParaRPr>
          </a:p>
          <a:p>
            <a:pPr marL="218331" indent="-218331" eaLnBrk="1" hangingPunct="1"/>
            <a:endParaRPr lang="en-IN" dirty="0" smtClean="0">
              <a:latin typeface="Cambria" pitchFamily="18" charset="0"/>
            </a:endParaRPr>
          </a:p>
          <a:p>
            <a:pPr eaLnBrk="1" hangingPunct="1"/>
            <a:endParaRPr lang="en-IN" dirty="0">
              <a:latin typeface="Cambria" pitchFamily="18" charset="0"/>
            </a:endParaRPr>
          </a:p>
          <a:p>
            <a:pPr eaLnBrk="1" hangingPunct="1"/>
            <a:r>
              <a:rPr lang="en-IN" dirty="0" smtClean="0">
                <a:latin typeface="Cambria" pitchFamily="18" charset="0"/>
              </a:rPr>
              <a:t>    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5" y="1028523"/>
            <a:ext cx="8522625" cy="3863892"/>
          </a:xfrm>
          <a:prstGeom prst="rect">
            <a:avLst/>
          </a:prstGeom>
          <a:extLst/>
        </p:spPr>
        <p:txBody>
          <a:bodyPr wrap="square" lIns="69866" tIns="34932" rIns="69866" bIns="349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18331" eaLnBrk="1" hangingPunct="1">
              <a:lnSpc>
                <a:spcPct val="150000"/>
              </a:lnSpc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This presentation is part of our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Advanced Malware Analysis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Training program. Currently it is delivered only during our local meets for FREE of cost.</a:t>
            </a:r>
          </a:p>
          <a:p>
            <a:pPr marL="218331" eaLnBrk="1" hangingPunct="1">
              <a:lnSpc>
                <a:spcPct val="150000"/>
              </a:lnSpc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>
              <a:lnSpc>
                <a:spcPct val="150000"/>
              </a:lnSpc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218331" indent="-218331" eaLnBrk="1" hangingPunct="1">
              <a:lnSpc>
                <a:spcPct val="150000"/>
              </a:lnSpc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For complete details of this course, visit our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  <a:hlinkClick r:id="rId3"/>
              </a:rPr>
              <a:t>Security Training page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IN" sz="17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IN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10"/>
          <p:cNvSpPr txBox="1">
            <a:spLocks/>
          </p:cNvSpPr>
          <p:nvPr/>
        </p:nvSpPr>
        <p:spPr>
          <a:xfrm>
            <a:off x="6077003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" name="Picture 7" descr="security-train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176" y="2296144"/>
            <a:ext cx="2779117" cy="1512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FB09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277886" y="262502"/>
            <a:ext cx="8198454" cy="593766"/>
          </a:xfrm>
          <a:prstGeom prst="rect">
            <a:avLst/>
          </a:prstGeom>
          <a:noFill/>
        </p:spPr>
        <p:txBody>
          <a:bodyPr lIns="69866" tIns="34932" rIns="69866" bIns="34932">
            <a:spAutoFit/>
          </a:bodyPr>
          <a:lstStyle/>
          <a:p>
            <a:pPr lvl="0" algn="ctr"/>
            <a:r>
              <a:rPr lang="en-US" sz="34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Who am I</a:t>
            </a: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96441" y="1008065"/>
            <a:ext cx="8596737" cy="4233224"/>
          </a:xfrm>
          <a:prstGeom prst="rect">
            <a:avLst/>
          </a:prstGeom>
          <a:extLst/>
        </p:spPr>
        <p:txBody>
          <a:bodyPr wrap="square" lIns="69866" tIns="34932" rIns="69866" bIns="349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18331" indent="-218331" eaLnBrk="1" hangingPunct="1">
              <a:lnSpc>
                <a:spcPct val="150000"/>
              </a:lnSpc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Monnappa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8599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m0nna</a:t>
            </a:r>
          </a:p>
          <a:p>
            <a:pPr marL="78599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Member of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SecurityXploded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78599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Info Security Investigator @ Cisco</a:t>
            </a:r>
          </a:p>
          <a:p>
            <a:pPr marL="78599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Reverse Engineering, Malware Analysis, Memory Forensics</a:t>
            </a:r>
          </a:p>
          <a:p>
            <a:pPr marL="78599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  <a:hlinkClick r:id="rId4"/>
              </a:rPr>
              <a:t>monnappa22@gmail.com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78599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Twitter: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@monnappa22</a:t>
            </a:r>
          </a:p>
          <a:p>
            <a:pPr marL="785990"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LinkedIn: </a:t>
            </a:r>
            <a:r>
              <a:rPr lang="en-US" sz="1600" dirty="0" smtClean="0">
                <a:hlinkClick r:id="rId5"/>
              </a:rPr>
              <a:t>http://www.linkedin.com/pub/monnappa-ka-grem-ceh/42/45a/1b8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>
              <a:buFont typeface="Wingdings" pitchFamily="2" charset="2"/>
              <a:buChar char="§"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218331" indent="-218331" eaLnBrk="1" hangingPunct="1">
              <a:buFont typeface="Wingdings" pitchFamily="2" charset="2"/>
              <a:buChar char="§"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IN" sz="17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IN" sz="17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IN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Contents</a:t>
            </a:r>
            <a:endParaRPr lang="en-IN" sz="34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187" y="1300956"/>
            <a:ext cx="7262761" cy="33263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Overview of Advanced threats</a:t>
            </a:r>
          </a:p>
          <a:p>
            <a:pPr>
              <a:lnSpc>
                <a:spcPct val="150000"/>
              </a:lnSpc>
            </a:pP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HeartBeat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APT campaign</a:t>
            </a:r>
          </a:p>
          <a:p>
            <a:pPr>
              <a:lnSpc>
                <a:spcPct val="150000"/>
              </a:lnSpc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Part 1A – Demo (Decrypting the communications of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HeartBeat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RAT)</a:t>
            </a:r>
          </a:p>
          <a:p>
            <a:pPr>
              <a:lnSpc>
                <a:spcPct val="150000"/>
              </a:lnSpc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Part 1B – Demo (Reverse Engineering the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HeartBeat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RAT)</a:t>
            </a:r>
          </a:p>
          <a:p>
            <a:pPr>
              <a:lnSpc>
                <a:spcPct val="150000"/>
              </a:lnSpc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I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IN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2964392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800" dirty="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www.SecurityXploded.com</a:t>
            </a: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Overview of advanced threats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4659" y="1176076"/>
            <a:ext cx="8152079" cy="332637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20218" marR="0" lvl="0" indent="-292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IN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Sophisticated</a:t>
            </a:r>
          </a:p>
          <a:p>
            <a:pPr marL="320218" marR="0" lvl="0" indent="-292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IN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20218" marR="0" lvl="0" indent="-292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IN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Stealthy</a:t>
            </a:r>
          </a:p>
          <a:p>
            <a:pPr marL="320218" marR="0" lvl="0" indent="-292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IN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20218" marR="0" lvl="0" indent="-292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IN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Multistaged</a:t>
            </a:r>
            <a:endParaRPr kumimoji="0" lang="en-IN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20218" marR="0" lvl="0" indent="-292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IN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20218" marR="0" lvl="0" indent="-292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IN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Targeted</a:t>
            </a:r>
          </a:p>
          <a:p>
            <a:pPr marL="320218" marR="0" lvl="0" indent="-292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tabLst/>
              <a:defRPr/>
            </a:pPr>
            <a:endParaRPr kumimoji="0" lang="en-IN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20218" marR="0" lvl="0" indent="-292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lang="en-IN" sz="1700" b="1" dirty="0" smtClean="0">
                <a:latin typeface="Times New Roman" pitchFamily="18" charset="0"/>
                <a:cs typeface="Times New Roman" pitchFamily="18" charset="0"/>
              </a:rPr>
              <a:t>Uses zero day exploits</a:t>
            </a:r>
            <a:endParaRPr kumimoji="0" lang="en-IN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20218" marR="0" lvl="0" indent="-292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IN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20218" marR="0" lvl="0" indent="-292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IN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Designed for long term manipulation </a:t>
            </a:r>
            <a:endParaRPr kumimoji="0" lang="en-IN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32" y="201848"/>
            <a:ext cx="8374407" cy="840054"/>
          </a:xfrm>
        </p:spPr>
        <p:txBody>
          <a:bodyPr/>
          <a:lstStyle/>
          <a:p>
            <a:pPr algn="ctr"/>
            <a:r>
              <a:rPr lang="en-IN" sz="2800" b="1" dirty="0" err="1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HeartBeat</a:t>
            </a:r>
            <a:r>
              <a:rPr lang="en-IN" sz="2800" b="1" dirty="0" smtClean="0">
                <a:solidFill>
                  <a:srgbClr val="00206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APT Campaign</a:t>
            </a:r>
            <a:endParaRPr lang="en-IN" sz="2800" b="1" dirty="0">
              <a:solidFill>
                <a:srgbClr val="00206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59" y="1176076"/>
            <a:ext cx="8152079" cy="332637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IN" sz="1700" b="1" dirty="0" smtClean="0">
                <a:latin typeface="Times New Roman" pitchFamily="18" charset="0"/>
                <a:cs typeface="Times New Roman" pitchFamily="18" charset="0"/>
              </a:rPr>
              <a:t>Targeted attack exposed by Trend Micro document</a:t>
            </a:r>
          </a:p>
          <a:p>
            <a:pPr lvl="2">
              <a:buClr>
                <a:schemeClr val="tx1"/>
              </a:buClr>
              <a:buNone/>
            </a:pPr>
            <a:r>
              <a:rPr lang="en-US" sz="1400" u="sng" dirty="0" smtClean="0">
                <a:hlinkClick r:id="rId2"/>
              </a:rPr>
              <a:t>http://blog.trendmicro.com/trendlabs-security-intelligence/pulsing-the-heartbeat-apt/</a:t>
            </a:r>
            <a:endParaRPr lang="en-US" sz="1400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n-IN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Targeted organizations related to the South Korean government (political parties, media outfits, South Korean military)</a:t>
            </a:r>
          </a:p>
          <a:p>
            <a:pPr>
              <a:buClr>
                <a:schemeClr val="tx1"/>
              </a:buClr>
              <a:buNone/>
            </a:pPr>
            <a:endParaRPr lang="en-IN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HeartBeat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RAT" was used to gain access over their targets network</a:t>
            </a:r>
            <a:endParaRPr lang="en-IN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n-IN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IN" sz="1700" b="1" dirty="0" smtClean="0">
                <a:latin typeface="Times New Roman" pitchFamily="18" charset="0"/>
                <a:cs typeface="Times New Roman" pitchFamily="18" charset="0"/>
              </a:rPr>
              <a:t>In this session, we will </a:t>
            </a:r>
          </a:p>
          <a:p>
            <a:pPr lvl="1">
              <a:buClr>
                <a:schemeClr val="tx1"/>
              </a:buClr>
              <a:buFont typeface="Courier New" pitchFamily="49" charset="0"/>
              <a:buChar char="o"/>
            </a:pPr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Part 1a)  Decrypt the communications of </a:t>
            </a:r>
            <a:r>
              <a:rPr lang="en-IN" sz="1400" b="1" dirty="0" err="1" smtClean="0">
                <a:latin typeface="Times New Roman" pitchFamily="18" charset="0"/>
                <a:cs typeface="Times New Roman" pitchFamily="18" charset="0"/>
              </a:rPr>
              <a:t>HeartBeat</a:t>
            </a:r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 RAT</a:t>
            </a:r>
          </a:p>
          <a:p>
            <a:pPr lvl="1">
              <a:buClr>
                <a:schemeClr val="tx1"/>
              </a:buClr>
              <a:buFont typeface="Courier New" pitchFamily="49" charset="0"/>
              <a:buChar char="o"/>
            </a:pPr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Part 1b)  Reverse Engineer the </a:t>
            </a:r>
            <a:r>
              <a:rPr lang="en-IN" sz="1400" b="1" dirty="0" err="1" smtClean="0">
                <a:latin typeface="Times New Roman" pitchFamily="18" charset="0"/>
                <a:cs typeface="Times New Roman" pitchFamily="18" charset="0"/>
              </a:rPr>
              <a:t>HeartBeat</a:t>
            </a:r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 RAT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n-IN" sz="17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2964392" y="4771965"/>
            <a:ext cx="2816174" cy="268350"/>
          </a:xfrm>
          <a:prstGeom prst="rect">
            <a:avLst/>
          </a:prstGeom>
        </p:spPr>
        <p:txBody>
          <a:bodyPr vert="horz" lIns="0" tIns="34932" rIns="0" bIns="0" anchor="b"/>
          <a:lstStyle/>
          <a:p>
            <a:pPr algn="ctr" defTabSz="6986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800" dirty="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www.SecurityXploded.com</a:t>
            </a:r>
            <a:endParaRPr lang="en-IN" sz="800" dirty="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1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3787" y="1224756"/>
            <a:ext cx="6302296" cy="1691304"/>
          </a:xfrm>
        </p:spPr>
        <p:txBody>
          <a:bodyPr/>
          <a:lstStyle/>
          <a:p>
            <a:pPr algn="ctr"/>
            <a:r>
              <a:rPr lang="en-IN" sz="4400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Part</a:t>
            </a:r>
            <a:r>
              <a:rPr lang="en-IN" sz="44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  <a:r>
              <a:rPr lang="en-IN" sz="4400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lang="en-IN" sz="44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lang="en-IN" sz="4400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Demo </a:t>
            </a:r>
            <a:r>
              <a:rPr lang="en-IN" sz="41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IN" sz="41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IN" sz="41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IN" sz="41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IN" sz="3200" cap="none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Decrypting The Communications Of </a:t>
            </a:r>
            <a:r>
              <a:rPr lang="en-IN" sz="32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lang="en-IN" sz="3200" cap="none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eartBeat</a:t>
            </a:r>
            <a:r>
              <a:rPr lang="en-IN" sz="320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rat</a:t>
            </a:r>
            <a:endParaRPr lang="en-IN" sz="3200" dirty="0">
              <a:solidFill>
                <a:srgbClr val="002060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2010-10-28T18:34:05Z</outs:dateTime>
      <outs:isPinned>true</outs:isPinned>
    </outs:relatedDate>
    <outs:relatedDate>
      <outs:type>2</outs:type>
      <outs:displayName>Created</outs:displayName>
      <outs:dateTime>2010-07-04T05:35:18Z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Nagareshwar Talekar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nag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963F2505-FD45-4DDE-B41A-9969EF4D17D6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13141</TotalTime>
  <Words>591</Words>
  <Application>Microsoft Office PowerPoint</Application>
  <PresentationFormat>Custom</PresentationFormat>
  <Paragraphs>181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</vt:lpstr>
      <vt:lpstr>Courier New</vt:lpstr>
      <vt:lpstr>Times New Roman</vt:lpstr>
      <vt:lpstr>Wingdings</vt:lpstr>
      <vt:lpstr>Wingdings 2</vt:lpstr>
      <vt:lpstr>Technic</vt:lpstr>
      <vt:lpstr>Part 1 -Reversing and Decrypting Communications of  HeartBeat RAT</vt:lpstr>
      <vt:lpstr>PowerPoint Presentation</vt:lpstr>
      <vt:lpstr>PowerPoint Presentation</vt:lpstr>
      <vt:lpstr>PowerPoint Presentation</vt:lpstr>
      <vt:lpstr>PowerPoint Presentation</vt:lpstr>
      <vt:lpstr>Contents</vt:lpstr>
      <vt:lpstr>Overview of advanced threats</vt:lpstr>
      <vt:lpstr>HeartBeat APT Campaign</vt:lpstr>
      <vt:lpstr>Part 1A – Demo   Decrypting The Communications Of HeartBeat rat</vt:lpstr>
      <vt:lpstr>HeartBeat RAT Network Traffic</vt:lpstr>
      <vt:lpstr>Encrypted communications of HeartBeat RAT</vt:lpstr>
      <vt:lpstr>Decryption Script (heart_decrypt.py)</vt:lpstr>
      <vt:lpstr>Decrypted Communication</vt:lpstr>
      <vt:lpstr>Decrypted Communication (contd...)</vt:lpstr>
      <vt:lpstr>Part 1b – Demo   Reverse Engineering The HeartBeat rat</vt:lpstr>
      <vt:lpstr>Malware Decrypts Strings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Virtualization</dc:title>
  <dc:creator>Nagareshwar Talekar</dc:creator>
  <cp:lastModifiedBy>nag</cp:lastModifiedBy>
  <cp:revision>1380</cp:revision>
  <dcterms:created xsi:type="dcterms:W3CDTF">2010-07-04T05:35:18Z</dcterms:created>
  <dcterms:modified xsi:type="dcterms:W3CDTF">2013-11-19T10:32:40Z</dcterms:modified>
</cp:coreProperties>
</file>