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44" r:id="rId2"/>
  </p:sldMasterIdLst>
  <p:notesMasterIdLst>
    <p:notesMasterId r:id="rId47"/>
  </p:notesMasterIdLst>
  <p:handoutMasterIdLst>
    <p:handoutMasterId r:id="rId48"/>
  </p:handoutMasterIdLst>
  <p:sldIdLst>
    <p:sldId id="335" r:id="rId3"/>
    <p:sldId id="261" r:id="rId4"/>
    <p:sldId id="336" r:id="rId5"/>
    <p:sldId id="337" r:id="rId6"/>
    <p:sldId id="323" r:id="rId7"/>
    <p:sldId id="381" r:id="rId8"/>
    <p:sldId id="382" r:id="rId9"/>
    <p:sldId id="421" r:id="rId10"/>
    <p:sldId id="449" r:id="rId11"/>
    <p:sldId id="450" r:id="rId12"/>
    <p:sldId id="451" r:id="rId13"/>
    <p:sldId id="452" r:id="rId14"/>
    <p:sldId id="448" r:id="rId15"/>
    <p:sldId id="423" r:id="rId16"/>
    <p:sldId id="383" r:id="rId17"/>
    <p:sldId id="384" r:id="rId18"/>
    <p:sldId id="385" r:id="rId19"/>
    <p:sldId id="422" r:id="rId20"/>
    <p:sldId id="436" r:id="rId21"/>
    <p:sldId id="437" r:id="rId22"/>
    <p:sldId id="386" r:id="rId23"/>
    <p:sldId id="447" r:id="rId24"/>
    <p:sldId id="438" r:id="rId25"/>
    <p:sldId id="388" r:id="rId26"/>
    <p:sldId id="424" r:id="rId27"/>
    <p:sldId id="425" r:id="rId28"/>
    <p:sldId id="440" r:id="rId29"/>
    <p:sldId id="439" r:id="rId30"/>
    <p:sldId id="426" r:id="rId31"/>
    <p:sldId id="427" r:id="rId32"/>
    <p:sldId id="441" r:id="rId33"/>
    <p:sldId id="442" r:id="rId34"/>
    <p:sldId id="428" r:id="rId35"/>
    <p:sldId id="429" r:id="rId36"/>
    <p:sldId id="443" r:id="rId37"/>
    <p:sldId id="430" r:id="rId38"/>
    <p:sldId id="433" r:id="rId39"/>
    <p:sldId id="434" r:id="rId40"/>
    <p:sldId id="435" r:id="rId41"/>
    <p:sldId id="444" r:id="rId42"/>
    <p:sldId id="445" r:id="rId43"/>
    <p:sldId id="446" r:id="rId44"/>
    <p:sldId id="387" r:id="rId45"/>
    <p:sldId id="322" r:id="rId46"/>
  </p:sldIdLst>
  <p:sldSz cx="8893175" cy="504031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34932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69865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047987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397317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1746646" algn="l" defTabSz="698658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095975" algn="l" defTabSz="698658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2445304" algn="l" defTabSz="698658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2794633" algn="l" defTabSz="698658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589">
          <p15:clr>
            <a:srgbClr val="A4A3A4"/>
          </p15:clr>
        </p15:guide>
        <p15:guide id="2" pos="280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FF"/>
    <a:srgbClr val="0000CC"/>
    <a:srgbClr val="3BFB31"/>
    <a:srgbClr val="15FB09"/>
    <a:srgbClr val="C7DAF1"/>
    <a:srgbClr val="FFB3B3"/>
    <a:srgbClr val="FF3300"/>
    <a:srgbClr val="FF9900"/>
    <a:srgbClr val="FF82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4241" autoAdjust="0"/>
    <p:restoredTop sz="94348" autoAdjust="0"/>
  </p:normalViewPr>
  <p:slideViewPr>
    <p:cSldViewPr>
      <p:cViewPr varScale="1">
        <p:scale>
          <a:sx n="148" d="100"/>
          <a:sy n="148" d="100"/>
        </p:scale>
        <p:origin x="306" y="150"/>
      </p:cViewPr>
      <p:guideLst>
        <p:guide orient="horz" pos="1589"/>
        <p:guide pos="280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F1D9CA-13F9-4C31-AE5A-2ABB9CCF1D62}" type="datetimeFigureOut">
              <a:rPr lang="en-US" smtClean="0"/>
              <a:pPr/>
              <a:t>12/18/2013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A2A4E4-3D55-4E40-8356-9BD6056673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93635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5252BEC-BFCC-4C57-9C68-E0B08D3A6B5F}" type="datetimeFigureOut">
              <a:rPr lang="en-US"/>
              <a:pPr>
                <a:defRPr/>
              </a:pPr>
              <a:t>12/18/2013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4813" y="685800"/>
            <a:ext cx="604837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IN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IN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68A04A8-207B-4F46-83B8-72F14DAAC076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1603358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9329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98658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47987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97317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46646" algn="l" defTabSz="698658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95975" algn="l" defTabSz="698658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45304" algn="l" defTabSz="698658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94633" algn="l" defTabSz="698658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4813" y="685800"/>
            <a:ext cx="6048375" cy="3429000"/>
          </a:xfrm>
          <a:ln>
            <a:solidFill>
              <a:srgbClr val="000000"/>
            </a:solidFill>
            <a:miter lim="800000"/>
            <a:headEnd/>
            <a:tailEnd/>
          </a:ln>
          <a:extLst/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extLst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IN" dirty="0" smtClean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BD2AD44-9997-4061-AD45-B101B9682349}" type="slidenum">
              <a:rPr lang="en-I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IN" smtClean="0"/>
          </a:p>
        </p:txBody>
      </p:sp>
    </p:spTree>
    <p:extLst>
      <p:ext uri="{BB962C8B-B14F-4D97-AF65-F5344CB8AC3E}">
        <p14:creationId xmlns:p14="http://schemas.microsoft.com/office/powerpoint/2010/main" val="29333149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8A04A8-207B-4F46-83B8-72F14DAAC076}" type="slidenum">
              <a:rPr lang="en-IN" smtClean="0"/>
              <a:pPr>
                <a:defRPr/>
              </a:pPr>
              <a:t>40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45569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4813" y="685800"/>
            <a:ext cx="6048375" cy="3429000"/>
          </a:xfrm>
          <a:ln>
            <a:solidFill>
              <a:srgbClr val="000000"/>
            </a:solidFill>
            <a:miter lim="800000"/>
            <a:headEnd/>
            <a:tailEnd/>
          </a:ln>
          <a:extLst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extLst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IN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22474E-434D-4428-8FA3-D565D5E1CB51}" type="slidenum">
              <a:rPr lang="en-I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44</a:t>
            </a:fld>
            <a:endParaRPr lang="en-IN" smtClean="0"/>
          </a:p>
        </p:txBody>
      </p:sp>
    </p:spTree>
    <p:extLst>
      <p:ext uri="{BB962C8B-B14F-4D97-AF65-F5344CB8AC3E}">
        <p14:creationId xmlns:p14="http://schemas.microsoft.com/office/powerpoint/2010/main" val="11887270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4813" y="685800"/>
            <a:ext cx="6048375" cy="3429000"/>
          </a:xfrm>
          <a:ln>
            <a:solidFill>
              <a:srgbClr val="000000"/>
            </a:solidFill>
            <a:miter lim="800000"/>
            <a:headEnd/>
            <a:tailEnd/>
          </a:ln>
          <a:extLst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extLst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IN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22474E-434D-4428-8FA3-D565D5E1CB51}" type="slidenum">
              <a:rPr lang="en-I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IN" smtClean="0"/>
          </a:p>
        </p:txBody>
      </p:sp>
    </p:spTree>
    <p:extLst>
      <p:ext uri="{BB962C8B-B14F-4D97-AF65-F5344CB8AC3E}">
        <p14:creationId xmlns:p14="http://schemas.microsoft.com/office/powerpoint/2010/main" val="34386026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4813" y="685800"/>
            <a:ext cx="6048375" cy="3429000"/>
          </a:xfrm>
          <a:ln>
            <a:solidFill>
              <a:srgbClr val="000000"/>
            </a:solidFill>
            <a:miter lim="800000"/>
            <a:headEnd/>
            <a:tailEnd/>
          </a:ln>
          <a:extLst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extLst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IN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22474E-434D-4428-8FA3-D565D5E1CB51}" type="slidenum">
              <a:rPr lang="en-I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IN" smtClean="0"/>
          </a:p>
        </p:txBody>
      </p:sp>
    </p:spTree>
    <p:extLst>
      <p:ext uri="{BB962C8B-B14F-4D97-AF65-F5344CB8AC3E}">
        <p14:creationId xmlns:p14="http://schemas.microsoft.com/office/powerpoint/2010/main" val="10547775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4813" y="685800"/>
            <a:ext cx="6048375" cy="3429000"/>
          </a:xfrm>
          <a:ln>
            <a:solidFill>
              <a:srgbClr val="000000"/>
            </a:solidFill>
            <a:miter lim="800000"/>
            <a:headEnd/>
            <a:tailEnd/>
          </a:ln>
          <a:extLst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extLst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IN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22474E-434D-4428-8FA3-D565D5E1CB51}" type="slidenum">
              <a:rPr lang="en-I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IN" smtClean="0"/>
          </a:p>
        </p:txBody>
      </p:sp>
    </p:spTree>
    <p:extLst>
      <p:ext uri="{BB962C8B-B14F-4D97-AF65-F5344CB8AC3E}">
        <p14:creationId xmlns:p14="http://schemas.microsoft.com/office/powerpoint/2010/main" val="33915339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4813" y="685800"/>
            <a:ext cx="6048375" cy="3429000"/>
          </a:xfrm>
          <a:ln>
            <a:solidFill>
              <a:srgbClr val="000000"/>
            </a:solidFill>
            <a:miter lim="800000"/>
            <a:headEnd/>
            <a:tailEnd/>
          </a:ln>
          <a:extLst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extLst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IN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22474E-434D-4428-8FA3-D565D5E1CB51}" type="slidenum">
              <a:rPr lang="en-I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IN" smtClean="0"/>
          </a:p>
        </p:txBody>
      </p:sp>
    </p:spTree>
    <p:extLst>
      <p:ext uri="{BB962C8B-B14F-4D97-AF65-F5344CB8AC3E}">
        <p14:creationId xmlns:p14="http://schemas.microsoft.com/office/powerpoint/2010/main" val="13944009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8A04A8-207B-4F46-83B8-72F14DAAC076}" type="slidenum">
              <a:rPr lang="en-IN" smtClean="0"/>
              <a:pPr>
                <a:defRPr/>
              </a:pPr>
              <a:t>21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440487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8A04A8-207B-4F46-83B8-72F14DAAC076}" type="slidenum">
              <a:rPr lang="en-IN" smtClean="0"/>
              <a:pPr>
                <a:defRPr/>
              </a:pPr>
              <a:t>27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364622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8A04A8-207B-4F46-83B8-72F14DAAC076}" type="slidenum">
              <a:rPr lang="en-IN" smtClean="0"/>
              <a:pPr>
                <a:defRPr/>
              </a:pPr>
              <a:t>31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945221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8A04A8-207B-4F46-83B8-72F14DAAC076}" type="slidenum">
              <a:rPr lang="en-IN" smtClean="0"/>
              <a:pPr>
                <a:defRPr/>
              </a:pPr>
              <a:t>35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878826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3" y="3492058"/>
            <a:ext cx="8893175" cy="1552929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lIns="69866" tIns="34932" rIns="69866" bIns="34932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5938054" y="6"/>
            <a:ext cx="2955127" cy="5040313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lIns="69866" tIns="34932" rIns="69866" bIns="34932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17297" y="2452954"/>
            <a:ext cx="6302296" cy="1691304"/>
          </a:xfrm>
        </p:spPr>
        <p:txBody>
          <a:bodyPr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21174" y="1135367"/>
            <a:ext cx="6302296" cy="1288080"/>
          </a:xfrm>
        </p:spPr>
        <p:txBody>
          <a:bodyPr tIns="0" rIns="34932" bIns="0" anchor="b">
            <a:normAutofit/>
          </a:bodyPr>
          <a:lstStyle>
            <a:lvl1pPr marL="0" indent="0" algn="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349329" indent="0" algn="ctr">
              <a:buNone/>
            </a:lvl2pPr>
            <a:lvl3pPr marL="698658" indent="0" algn="ctr">
              <a:buNone/>
            </a:lvl3pPr>
            <a:lvl4pPr marL="1047987" indent="0" algn="ctr">
              <a:buNone/>
            </a:lvl4pPr>
            <a:lvl5pPr marL="1397317" indent="0" algn="ctr">
              <a:buNone/>
            </a:lvl5pPr>
            <a:lvl6pPr marL="1746646" indent="0" algn="ctr">
              <a:buNone/>
            </a:lvl6pPr>
            <a:lvl7pPr marL="2095975" indent="0" algn="ctr">
              <a:buNone/>
            </a:lvl7pPr>
            <a:lvl8pPr marL="2445304" indent="0" algn="ctr">
              <a:buNone/>
            </a:lvl8pPr>
            <a:lvl9pPr marL="2794633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7E59ECA-FA90-4BBE-9DB6-59DAB8380209}" type="datetime1">
              <a:rPr lang="en-US" smtClean="0"/>
              <a:pPr>
                <a:defRPr/>
              </a:pPr>
              <a:t>12/18/2013</a:t>
            </a:fld>
            <a:endParaRPr lang="en-IN"/>
          </a:p>
        </p:txBody>
      </p:sp>
      <p:sp>
        <p:nvSpPr>
          <p:cNvPr id="7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IN" smtClean="0"/>
              <a:t>www.SecurityXploded.com</a:t>
            </a:r>
            <a:endParaRPr lang="en-IN"/>
          </a:p>
        </p:txBody>
      </p:sp>
      <p:sp>
        <p:nvSpPr>
          <p:cNvPr id="8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7CE4FB-B005-4AB9-97A3-DA8860E780D6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/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C0471E-06E9-45CB-9104-05B28292E602}" type="datetime1">
              <a:rPr lang="en-US" smtClean="0"/>
              <a:pPr>
                <a:defRPr/>
              </a:pPr>
              <a:t>12/18/2013</a:t>
            </a:fld>
            <a:endParaRPr lang="en-IN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IN" smtClean="0"/>
              <a:t>www.SecurityXploded.com</a:t>
            </a:r>
            <a:endParaRPr lang="en-IN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7F7556-1938-4E96-9E82-5C32A0B9BE8E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47555" y="201848"/>
            <a:ext cx="2000963" cy="4300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4661" y="201848"/>
            <a:ext cx="5854673" cy="4300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9B9504-1D04-4A24-8897-E41A4BCA698F}" type="datetime1">
              <a:rPr lang="en-US" smtClean="0"/>
              <a:pPr>
                <a:defRPr/>
              </a:pPr>
              <a:t>12/18/2013</a:t>
            </a:fld>
            <a:endParaRPr lang="en-IN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IN" smtClean="0"/>
              <a:t>www.SecurityXploded.com</a:t>
            </a:r>
            <a:endParaRPr lang="en-IN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F7D809-4E83-46CC-8C44-782D37AB2E82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88F571-B00F-4B5A-9282-3164690D9A1C}" type="datetime1">
              <a:rPr lang="en-US" smtClean="0"/>
              <a:pPr>
                <a:defRPr/>
              </a:pPr>
              <a:t>12/18/2013</a:t>
            </a:fld>
            <a:endParaRPr lang="en-IN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IN" smtClean="0"/>
              <a:t>www.SecurityXploded.com</a:t>
            </a:r>
            <a:endParaRPr lang="en-IN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50FA3F-EDB7-4937-B70E-AE92E46D05C6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3" y="3492058"/>
            <a:ext cx="8893175" cy="1552929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lIns="69866" tIns="34932" rIns="69866" bIns="34932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5938054" y="6"/>
            <a:ext cx="2955127" cy="5040313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lIns="69866" tIns="34932" rIns="69866" bIns="34932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991" y="2633957"/>
            <a:ext cx="6447551" cy="1342292"/>
          </a:xfrm>
        </p:spPr>
        <p:txBody>
          <a:bodyPr tIns="0" bIns="0" anchor="t"/>
          <a:lstStyle>
            <a:lvl1pPr algn="l">
              <a:buNone/>
              <a:defRPr sz="3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6991" y="1826954"/>
            <a:ext cx="6447551" cy="783967"/>
          </a:xfrm>
        </p:spPr>
        <p:txBody>
          <a:bodyPr lIns="34932" tIns="0" rIns="34932" bIns="0" anchor="b"/>
          <a:lstStyle>
            <a:lvl1pPr marL="0" indent="0" algn="l">
              <a:buNone/>
              <a:defRPr sz="1600">
                <a:solidFill>
                  <a:schemeClr val="tx1"/>
                </a:solidFill>
                <a:effectLst/>
              </a:defRPr>
            </a:lvl1pPr>
            <a:lvl2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75D4812-25B0-4532-88A5-4CB6A1E9C5C2}" type="datetime1">
              <a:rPr lang="en-US" smtClean="0"/>
              <a:pPr>
                <a:defRPr/>
              </a:pPr>
              <a:t>12/18/2013</a:t>
            </a:fld>
            <a:endParaRPr lang="en-IN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IN" smtClean="0"/>
              <a:t>www.SecurityXploded.com</a:t>
            </a:r>
            <a:endParaRPr lang="en-IN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148D1D-E6E8-4159-8FD7-0F021F32EDB9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658" y="201848"/>
            <a:ext cx="7262761" cy="840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4660" y="1176076"/>
            <a:ext cx="3557270" cy="3326374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50152" y="1176076"/>
            <a:ext cx="3557270" cy="3326374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8F5070-975F-4C7D-86CA-09E2E628F602}" type="datetime1">
              <a:rPr lang="en-US" smtClean="0"/>
              <a:pPr>
                <a:defRPr/>
              </a:pPr>
              <a:t>12/18/2013</a:t>
            </a:fld>
            <a:endParaRPr lang="en-IN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IN" smtClean="0"/>
              <a:t>www.SecurityXploded.com</a:t>
            </a:r>
            <a:endParaRPr lang="en-IN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E2EE76-B72B-449A-B191-D6745CF0C470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662" y="200680"/>
            <a:ext cx="8003858" cy="840054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4662" y="4032251"/>
            <a:ext cx="3929365" cy="616038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>
              <a:buNone/>
              <a:defRPr sz="1600" b="1"/>
            </a:lvl2pPr>
            <a:lvl3pPr>
              <a:buNone/>
              <a:defRPr sz="1400" b="1"/>
            </a:lvl3pPr>
            <a:lvl4pPr>
              <a:buNone/>
              <a:defRPr sz="1100" b="1"/>
            </a:lvl4pPr>
            <a:lvl5pPr>
              <a:buNone/>
              <a:defRPr sz="11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517614" y="4032251"/>
            <a:ext cx="3930906" cy="616038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>
              <a:buNone/>
              <a:defRPr sz="1600" b="1"/>
            </a:lvl2pPr>
            <a:lvl3pPr>
              <a:buNone/>
              <a:defRPr sz="1400" b="1"/>
            </a:lvl3pPr>
            <a:lvl4pPr>
              <a:buNone/>
              <a:defRPr sz="1100" b="1"/>
            </a:lvl4pPr>
            <a:lvl5pPr>
              <a:buNone/>
              <a:defRPr sz="11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44662" y="1114866"/>
            <a:ext cx="3929365" cy="289701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17614" y="1114866"/>
            <a:ext cx="3930906" cy="289701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7B8897-F234-4477-ABD6-DAE266783B6D}" type="datetime1">
              <a:rPr lang="en-US" smtClean="0"/>
              <a:pPr>
                <a:defRPr/>
              </a:pPr>
              <a:t>12/18/2013</a:t>
            </a:fld>
            <a:endParaRPr lang="en-IN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IN" smtClean="0"/>
              <a:t>www.SecurityXploded.com</a:t>
            </a:r>
            <a:endParaRPr lang="en-IN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ED13AE-F100-4719-A1D4-D4ED0CC8ACD9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662" y="201613"/>
            <a:ext cx="7265724" cy="840054"/>
          </a:xfrm>
        </p:spPr>
        <p:txBody>
          <a:bodyPr/>
          <a:lstStyle>
            <a:lvl1pPr algn="l">
              <a:defRPr sz="3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7001A-4C38-4D92-9DB6-55121C2C776C}" type="datetime1">
              <a:rPr lang="en-US" smtClean="0"/>
              <a:pPr>
                <a:defRPr/>
              </a:pPr>
              <a:t>12/18/2013</a:t>
            </a:fld>
            <a:endParaRPr lang="en-IN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IN" smtClean="0"/>
              <a:t>www.SecurityXploded.com</a:t>
            </a:r>
            <a:endParaRPr lang="en-IN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786003-8CB8-4CC3-BC46-AE68B2FDD0A7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FF856B-4760-4436-A8FE-0AE7AF6C31A8}" type="datetime1">
              <a:rPr lang="en-US" smtClean="0"/>
              <a:pPr>
                <a:defRPr/>
              </a:pPr>
              <a:t>12/18/2013</a:t>
            </a:fld>
            <a:endParaRPr lang="en-IN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IN" smtClean="0"/>
              <a:t>www.SecurityXploded.com</a:t>
            </a:r>
            <a:endParaRPr lang="en-IN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9E7F1E-3FE7-46D1-8585-D1F13B32AED2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662" y="871308"/>
            <a:ext cx="3112610" cy="536700"/>
          </a:xfrm>
        </p:spPr>
        <p:txBody>
          <a:bodyPr tIns="0" bIns="0" anchor="t"/>
          <a:lstStyle>
            <a:lvl1pPr algn="l">
              <a:buNone/>
              <a:defRPr sz="1400" b="1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4661" y="157596"/>
            <a:ext cx="2667953" cy="672041"/>
          </a:xfrm>
        </p:spPr>
        <p:txBody>
          <a:bodyPr lIns="34932" tIns="0" rIns="34932" bIns="0" anchor="b"/>
          <a:lstStyle>
            <a:lvl1pPr marL="0" indent="0" algn="l">
              <a:buNone/>
              <a:defRPr sz="1100"/>
            </a:lvl1pPr>
            <a:lvl2pPr>
              <a:buNone/>
              <a:defRPr sz="900"/>
            </a:lvl2pPr>
            <a:lvl3pPr>
              <a:buNone/>
              <a:defRPr sz="8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44660" y="1456091"/>
            <a:ext cx="6892212" cy="280017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7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DDD6E02-F6C4-4287-A3FA-16B5B580B748}" type="datetime1">
              <a:rPr lang="en-US" smtClean="0"/>
              <a:pPr>
                <a:defRPr/>
              </a:pPr>
              <a:t>12/18/2013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IN" smtClean="0"/>
              <a:t>www.SecurityXploded.com</a:t>
            </a:r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32837" y="4719460"/>
            <a:ext cx="741096" cy="2683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DA232E-1608-49C2-B460-1CD79D9F40A2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4309" y="1253623"/>
            <a:ext cx="2970099" cy="921491"/>
          </a:xfrm>
        </p:spPr>
        <p:txBody>
          <a:bodyPr anchor="b"/>
          <a:lstStyle>
            <a:lvl1pPr algn="l">
              <a:buNone/>
              <a:defRPr sz="1700" b="1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36402" y="749584"/>
            <a:ext cx="4001930" cy="3024188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04313" y="2203961"/>
            <a:ext cx="2970096" cy="1957537"/>
          </a:xfrm>
        </p:spPr>
        <p:txBody>
          <a:bodyPr lIns="34932" rIns="34932"/>
          <a:lstStyle>
            <a:lvl1pPr marL="0" indent="0">
              <a:buFontTx/>
              <a:buNone/>
              <a:defRPr sz="900"/>
            </a:lvl1pPr>
            <a:lvl2pPr>
              <a:buFontTx/>
              <a:buNone/>
              <a:defRPr sz="900"/>
            </a:lvl2pPr>
            <a:lvl3pPr>
              <a:buFontTx/>
              <a:buNone/>
              <a:defRPr sz="800"/>
            </a:lvl3pPr>
            <a:lvl4pPr>
              <a:buFontTx/>
              <a:buNone/>
              <a:defRPr sz="700"/>
            </a:lvl4pPr>
            <a:lvl5pPr>
              <a:buFontTx/>
              <a:buNone/>
              <a:defRPr sz="7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FB80F7-1E40-4BB7-9D31-194D3FDC875A}" type="datetime1">
              <a:rPr lang="en-US" smtClean="0"/>
              <a:pPr>
                <a:defRPr/>
              </a:pPr>
              <a:t>12/18/2013</a:t>
            </a:fld>
            <a:endParaRPr lang="en-IN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IN" smtClean="0"/>
              <a:t>www.SecurityXploded.com</a:t>
            </a:r>
            <a:endParaRPr lang="en-IN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FBFC5C-1C83-4254-8AAF-4E6EF8930431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FB09"/>
            </a:gs>
            <a:gs pos="50000">
              <a:srgbClr val="9CB86E"/>
            </a:gs>
            <a:gs pos="100000">
              <a:srgbClr val="156B13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3" y="3492058"/>
            <a:ext cx="8893175" cy="1552929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lIns="69866" tIns="34932" rIns="69866" bIns="34932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114542" y="6"/>
            <a:ext cx="1778636" cy="5040313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lIns="69866" tIns="34932" rIns="69866" bIns="34932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444658" y="201848"/>
            <a:ext cx="7262761" cy="840054"/>
          </a:xfrm>
          <a:prstGeom prst="rect">
            <a:avLst/>
          </a:prstGeom>
          <a:extLst/>
        </p:spPr>
        <p:txBody>
          <a:bodyPr vert="horz" wrap="square" lIns="34932" tIns="34932" rIns="34932" bIns="3493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44658" y="1176076"/>
            <a:ext cx="7262761" cy="3326374"/>
          </a:xfrm>
          <a:prstGeom prst="rect">
            <a:avLst/>
          </a:prstGeom>
          <a:extLst/>
        </p:spPr>
        <p:txBody>
          <a:bodyPr vert="horz" wrap="square" lIns="69866" tIns="34932" rIns="69866" bIns="3493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44662" y="4719460"/>
            <a:ext cx="2075074" cy="268350"/>
          </a:xfrm>
          <a:prstGeom prst="rect">
            <a:avLst/>
          </a:prstGeom>
        </p:spPr>
        <p:txBody>
          <a:bodyPr vert="horz" lIns="69866" tIns="34932" rIns="69866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CD30F9D-387A-4EDD-8EEE-1F062D1FF293}" type="datetime1">
              <a:rPr lang="en-US" smtClean="0"/>
              <a:pPr>
                <a:defRPr/>
              </a:pPr>
              <a:t>12/18/2013</a:t>
            </a:fld>
            <a:endParaRPr lang="en-IN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038504" y="4719460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IN" smtClean="0"/>
              <a:t>www.SecurityXploded.com</a:t>
            </a:r>
            <a:endParaRPr lang="en-IN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9749" y="4719460"/>
            <a:ext cx="741096" cy="26835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9EC26DD-FF3B-4A7C-ACD8-4E655ACB1E87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  <p:sldLayoutId id="2147484073" r:id="rId2"/>
    <p:sldLayoutId id="2147484082" r:id="rId3"/>
    <p:sldLayoutId id="2147484074" r:id="rId4"/>
    <p:sldLayoutId id="2147484075" r:id="rId5"/>
    <p:sldLayoutId id="2147484076" r:id="rId6"/>
    <p:sldLayoutId id="2147484077" r:id="rId7"/>
    <p:sldLayoutId id="2147484083" r:id="rId8"/>
    <p:sldLayoutId id="2147484078" r:id="rId9"/>
    <p:sldLayoutId id="2147484079" r:id="rId10"/>
    <p:sldLayoutId id="2147484080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" pitchFamily="34" charset="0"/>
        </a:defRPr>
      </a:lvl5pPr>
      <a:lvl6pPr marL="349329" algn="l" rtl="0" fontAlgn="base"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" pitchFamily="34" charset="0"/>
        </a:defRPr>
      </a:lvl6pPr>
      <a:lvl7pPr marL="698658" algn="l" rtl="0" fontAlgn="base"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" pitchFamily="34" charset="0"/>
        </a:defRPr>
      </a:lvl7pPr>
      <a:lvl8pPr marL="1047987" algn="l" rtl="0" fontAlgn="base"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" pitchFamily="34" charset="0"/>
        </a:defRPr>
      </a:lvl8pPr>
      <a:lvl9pPr marL="1397317" algn="l" rtl="0" fontAlgn="base"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" pitchFamily="34" charset="0"/>
        </a:defRPr>
      </a:lvl9pPr>
    </p:titleStyle>
    <p:bodyStyle>
      <a:lvl1pPr marL="320218" indent="-29232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"/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51892" indent="-208627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67796" indent="-19528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Arial" charset="0"/>
        <a:buChar char="○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77636" indent="-180730" algn="l" rtl="0" eaLnBrk="0" fontAlgn="base" hangingPunct="0">
        <a:spcBef>
          <a:spcPct val="20000"/>
        </a:spcBef>
        <a:spcAft>
          <a:spcPct val="0"/>
        </a:spcAft>
        <a:buClr>
          <a:srgbClr val="9BBB59"/>
        </a:buClr>
        <a:buSzPct val="90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37745" indent="-139489" algn="l" rtl="0" eaLnBrk="0" fontAlgn="base" hangingPunct="0">
        <a:spcBef>
          <a:spcPct val="20000"/>
        </a:spcBef>
        <a:spcAft>
          <a:spcPct val="0"/>
        </a:spcAft>
        <a:buClr>
          <a:srgbClr val="8064A2"/>
        </a:buClr>
        <a:buSzPct val="100000"/>
        <a:buFont typeface="Arial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99505" indent="-139732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467181" indent="-139732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634861" indent="-139732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1781578" indent="-139732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932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9865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4798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9731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4664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9597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4530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9463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ecurityxploded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securityxploded.com/security-training.php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technet.microsoft.com/en-us/library/cc768129.aspx" TargetMode="External"/><Relationship Id="rId2" Type="http://schemas.openxmlformats.org/officeDocument/2006/relationships/hyperlink" Target="http://securityxploded.com/malware-analysis-training-reference.php" TargetMode="Externa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1.png"/><Relationship Id="rId4" Type="http://schemas.openxmlformats.org/officeDocument/2006/relationships/hyperlink" Target="http://www.securityxploded.com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hyperlink" Target="http://www.linkedin.com/pub/monnappa-ka-grem-ceh/42/45a/1b8" TargetMode="External"/><Relationship Id="rId5" Type="http://schemas.openxmlformats.org/officeDocument/2006/relationships/hyperlink" Target="http://malware-unplugged.blogspot.in/" TargetMode="External"/><Relationship Id="rId4" Type="http://schemas.openxmlformats.org/officeDocument/2006/relationships/hyperlink" Target="mailto:monnappa22@gmail.com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8404" y="1072356"/>
            <a:ext cx="8684771" cy="840058"/>
          </a:xfrm>
          <a:noFill/>
          <a:ln>
            <a:noFill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dk1"/>
          </a:lnRef>
          <a:fillRef idx="1003">
            <a:schemeClr val="lt2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IN" sz="2400" b="0" cap="none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effectLst/>
                <a:cs typeface="Calibri" pitchFamily="34" charset="0"/>
              </a:rPr>
              <a:t>Part 2 - </a:t>
            </a:r>
            <a:r>
              <a:rPr sz="2400" b="0" cap="none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effectLst/>
                <a:cs typeface="Calibri" pitchFamily="34" charset="0"/>
              </a:rPr>
              <a:t>Dissecting the HeartBeat APT RAT Functionalities</a:t>
            </a:r>
            <a:endParaRPr lang="en-IN" sz="2400" b="0" cap="none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2">
                  <a:lumMod val="50000"/>
                </a:schemeClr>
              </a:solidFill>
              <a:effectLst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31987" y="1986756"/>
            <a:ext cx="5419317" cy="716877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innerShdw blurRad="114300">
              <a:prstClr val="black"/>
            </a:innerShdw>
          </a:effectLst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wrap="square" lIns="69866" tIns="34932" rIns="69866" bIns="34932">
            <a:spAutoFit/>
            <a:scene3d>
              <a:camera prst="perspectiveBelow"/>
              <a:lightRig rig="threePt" dir="t"/>
            </a:scene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 err="1" smtClean="0">
                <a:ln w="1905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Monnappa</a:t>
            </a:r>
            <a:endParaRPr lang="en-US" sz="2100" b="1" dirty="0" smtClean="0">
              <a:ln w="1905"/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100" b="1" dirty="0">
              <a:ln w="1905"/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00965" y="3738312"/>
            <a:ext cx="5419294" cy="76304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69866" tIns="34932" rIns="69866" bIns="34932">
            <a:spAutoFit/>
          </a:bodyPr>
          <a:lstStyle/>
          <a:p>
            <a:pPr algn="ctr"/>
            <a:r>
              <a:rPr lang="en-US" sz="2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www.SecurityXploded.com</a:t>
            </a:r>
            <a:endParaRPr lang="en-US" sz="21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dirty="0" smtClean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20640" y="0"/>
            <a:ext cx="8893175" cy="38655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9050" cap="flat" cmpd="sng" algn="ctr">
            <a:noFill/>
            <a:prstDash val="solid"/>
            <a:headEnd/>
            <a:tailEnd/>
          </a:ln>
          <a:extLst/>
        </p:spPr>
        <p:style>
          <a:lnRef idx="2">
            <a:schemeClr val="dk1"/>
          </a:lnRef>
          <a:fillRef idx="1003">
            <a:schemeClr val="lt2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34932" tIns="34932" rIns="34932" bIns="34932" numCol="1" anchor="t" anchorCtr="0" compatLnSpc="1">
            <a:prstTxWarp prst="textNoShape">
              <a:avLst/>
            </a:prstTxWarp>
            <a:noAutofit/>
          </a:bodyPr>
          <a:lstStyle/>
          <a:p>
            <a:pPr algn="ctr" defTabSz="698658" fontAlgn="auto">
              <a:spcAft>
                <a:spcPts val="0"/>
              </a:spcAft>
              <a:defRPr/>
            </a:pPr>
            <a:r>
              <a:rPr lang="en-IN" b="1" dirty="0" smtClean="0">
                <a:ln w="10541" cmpd="sng">
                  <a:noFill/>
                  <a:prstDash val="solid"/>
                </a:ln>
                <a:solidFill>
                  <a:schemeClr val="bg2"/>
                </a:solidFill>
                <a:effectLst>
                  <a:glow>
                    <a:schemeClr val="bg1"/>
                  </a:glow>
                </a:effectLst>
              </a:rPr>
              <a:t>Advanced Malware Analysis Training Series</a:t>
            </a:r>
          </a:p>
        </p:txBody>
      </p:sp>
      <p:pic>
        <p:nvPicPr>
          <p:cNvPr id="7" name="Picture 6" descr="securityxplodedbigiconnormal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6987" y="2520157"/>
            <a:ext cx="1424810" cy="10080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387" y="157956"/>
            <a:ext cx="8186655" cy="731546"/>
          </a:xfrm>
        </p:spPr>
        <p:txBody>
          <a:bodyPr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Decrypted Process listing</a:t>
            </a:r>
            <a:endParaRPr lang="en-IN" sz="2800" b="1" dirty="0">
              <a:solidFill>
                <a:srgbClr val="002060"/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Footer Placeholder 10"/>
          <p:cNvSpPr txBox="1">
            <a:spLocks/>
          </p:cNvSpPr>
          <p:nvPr/>
        </p:nvSpPr>
        <p:spPr>
          <a:xfrm>
            <a:off x="2964392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800" dirty="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rPr>
              <a:t>www.SecurityXploded.com</a:t>
            </a: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4187" y="843756"/>
            <a:ext cx="8305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/>
              <a:t>Below screenshot shows the decrypted process listing</a:t>
            </a:r>
            <a:endParaRPr lang="en-US" sz="1500" dirty="0"/>
          </a:p>
        </p:txBody>
      </p:sp>
      <p:pic>
        <p:nvPicPr>
          <p:cNvPr id="7" name="Picture 6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98587" y="1377156"/>
            <a:ext cx="5867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46178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387" y="157956"/>
            <a:ext cx="8186655" cy="731546"/>
          </a:xfrm>
        </p:spPr>
        <p:txBody>
          <a:bodyPr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Encrypted Reverse Shell</a:t>
            </a:r>
            <a:endParaRPr lang="en-IN" sz="2800" b="1" dirty="0">
              <a:solidFill>
                <a:srgbClr val="002060"/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Footer Placeholder 10"/>
          <p:cNvSpPr txBox="1">
            <a:spLocks/>
          </p:cNvSpPr>
          <p:nvPr/>
        </p:nvSpPr>
        <p:spPr>
          <a:xfrm>
            <a:off x="2964392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800" dirty="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rPr>
              <a:t>www.SecurityXploded.com</a:t>
            </a: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4187" y="843756"/>
            <a:ext cx="8305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/>
              <a:t>Below screenshot shows the encrypted reverse shell sent by the malware</a:t>
            </a:r>
            <a:endParaRPr lang="en-US" sz="1500" dirty="0"/>
          </a:p>
        </p:txBody>
      </p:sp>
      <p:pic>
        <p:nvPicPr>
          <p:cNvPr id="6" name="Picture 5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41387" y="1453356"/>
            <a:ext cx="6172200" cy="2973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46178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387" y="157956"/>
            <a:ext cx="8186655" cy="731546"/>
          </a:xfrm>
        </p:spPr>
        <p:txBody>
          <a:bodyPr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Decrypted Reverse Shell</a:t>
            </a:r>
            <a:endParaRPr lang="en-IN" sz="2800" b="1" dirty="0">
              <a:solidFill>
                <a:srgbClr val="002060"/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Footer Placeholder 10"/>
          <p:cNvSpPr txBox="1">
            <a:spLocks/>
          </p:cNvSpPr>
          <p:nvPr/>
        </p:nvSpPr>
        <p:spPr>
          <a:xfrm>
            <a:off x="2964392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800" dirty="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rPr>
              <a:t>www.SecurityXploded.com</a:t>
            </a: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4187" y="843756"/>
            <a:ext cx="8305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/>
              <a:t>Below screenshot shows the </a:t>
            </a:r>
            <a:r>
              <a:rPr lang="en-US" sz="1500" dirty="0" err="1" smtClean="0"/>
              <a:t>decrytped</a:t>
            </a:r>
            <a:r>
              <a:rPr lang="en-US" sz="1500" dirty="0" smtClean="0"/>
              <a:t> reverse shell</a:t>
            </a:r>
            <a:endParaRPr lang="en-US" sz="1500" dirty="0"/>
          </a:p>
        </p:txBody>
      </p:sp>
      <p:pic>
        <p:nvPicPr>
          <p:cNvPr id="7" name="Picture 6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93787" y="1377156"/>
            <a:ext cx="6172200" cy="3242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46178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3787" y="1453356"/>
            <a:ext cx="6302296" cy="1691304"/>
          </a:xfrm>
        </p:spPr>
        <p:txBody>
          <a:bodyPr/>
          <a:lstStyle/>
          <a:p>
            <a:pPr algn="ctr"/>
            <a:r>
              <a:rPr lang="en-IN" sz="3200" cap="none" dirty="0" smtClean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Part</a:t>
            </a:r>
            <a:r>
              <a:rPr lang="en-IN" sz="3200" dirty="0" smtClean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2</a:t>
            </a:r>
            <a:r>
              <a:rPr lang="en-IN" sz="3200" cap="none" dirty="0" smtClean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  <a:r>
              <a:rPr lang="en-IN" sz="3200" dirty="0" smtClean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– </a:t>
            </a:r>
            <a:r>
              <a:rPr lang="en-IN" sz="3200" cap="none" dirty="0" smtClean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Demo </a:t>
            </a:r>
            <a:r>
              <a:rPr lang="en-IN" sz="3200" dirty="0" smtClean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en-IN" sz="3200" dirty="0" smtClean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en-IN" sz="4100" dirty="0" smtClean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IN" sz="1800" dirty="0" err="1" smtClean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Hb</a:t>
            </a:r>
            <a:r>
              <a:rPr lang="en-IN" sz="1800" dirty="0" smtClean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rat functionality 1 - Process enumeration </a:t>
            </a:r>
            <a:endParaRPr lang="en-IN" sz="1800" dirty="0">
              <a:solidFill>
                <a:srgbClr val="002060"/>
              </a:solidFill>
              <a:effectLst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898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387" y="157956"/>
            <a:ext cx="8186655" cy="731546"/>
          </a:xfrm>
        </p:spPr>
        <p:txBody>
          <a:bodyPr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Sending Fake Data</a:t>
            </a:r>
            <a:endParaRPr lang="en-IN" sz="2800" b="1" dirty="0">
              <a:solidFill>
                <a:srgbClr val="002060"/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Footer Placeholder 10"/>
          <p:cNvSpPr txBox="1">
            <a:spLocks/>
          </p:cNvSpPr>
          <p:nvPr/>
        </p:nvSpPr>
        <p:spPr>
          <a:xfrm>
            <a:off x="2964392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800" dirty="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rPr>
              <a:t>www.SecurityXploded.com</a:t>
            </a: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4187" y="843756"/>
            <a:ext cx="8305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/>
              <a:t>Since malware expects </a:t>
            </a:r>
            <a:r>
              <a:rPr lang="en-US" sz="1500" dirty="0" err="1" smtClean="0"/>
              <a:t>atleast</a:t>
            </a:r>
            <a:r>
              <a:rPr lang="en-US" sz="1500" dirty="0" smtClean="0"/>
              <a:t> 2056 bytes of data, sending more than 2056 bytes of fake data  </a:t>
            </a:r>
            <a:endParaRPr lang="en-US" sz="1500" dirty="0"/>
          </a:p>
        </p:txBody>
      </p:sp>
      <p:pic>
        <p:nvPicPr>
          <p:cNvPr id="7" name="Picture 6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5187" y="1605756"/>
            <a:ext cx="68580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46178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387" y="157956"/>
            <a:ext cx="8186655" cy="731546"/>
          </a:xfrm>
        </p:spPr>
        <p:txBody>
          <a:bodyPr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Malware Received Fake Data</a:t>
            </a:r>
            <a:endParaRPr lang="en-IN" sz="2800" b="1" dirty="0">
              <a:solidFill>
                <a:srgbClr val="002060"/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Footer Placeholder 10"/>
          <p:cNvSpPr txBox="1">
            <a:spLocks/>
          </p:cNvSpPr>
          <p:nvPr/>
        </p:nvSpPr>
        <p:spPr>
          <a:xfrm>
            <a:off x="2964392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800" dirty="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rPr>
              <a:t>www.SecurityXploded.com</a:t>
            </a: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7987" y="996156"/>
            <a:ext cx="8305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Malware received the fake date we sent</a:t>
            </a:r>
            <a:endParaRPr lang="en-US" sz="1600" dirty="0"/>
          </a:p>
        </p:txBody>
      </p:sp>
      <p:pic>
        <p:nvPicPr>
          <p:cNvPr id="6" name="Picture 5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5187" y="1529556"/>
            <a:ext cx="64008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46178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332" y="201848"/>
            <a:ext cx="8374407" cy="840054"/>
          </a:xfrm>
        </p:spPr>
        <p:txBody>
          <a:bodyPr/>
          <a:lstStyle/>
          <a:p>
            <a:pPr algn="ctr"/>
            <a:r>
              <a:rPr lang="en-IN" sz="28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Malware Decrypts Received Data</a:t>
            </a:r>
          </a:p>
        </p:txBody>
      </p:sp>
      <p:sp>
        <p:nvSpPr>
          <p:cNvPr id="5" name="Footer Placeholder 10"/>
          <p:cNvSpPr txBox="1">
            <a:spLocks/>
          </p:cNvSpPr>
          <p:nvPr/>
        </p:nvSpPr>
        <p:spPr>
          <a:xfrm>
            <a:off x="2964392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800" dirty="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rPr>
              <a:t>www.SecurityXploded.com</a:t>
            </a: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1787" y="996156"/>
            <a:ext cx="8305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Malware decrypts the received data from 9</a:t>
            </a:r>
            <a:r>
              <a:rPr lang="en-US" sz="1600" baseline="30000" dirty="0" smtClean="0"/>
              <a:t>th</a:t>
            </a:r>
            <a:r>
              <a:rPr lang="en-US" sz="1600" dirty="0" smtClean="0"/>
              <a:t> byte</a:t>
            </a:r>
            <a:endParaRPr lang="en-US" sz="1600" dirty="0"/>
          </a:p>
        </p:txBody>
      </p:sp>
      <p:pic>
        <p:nvPicPr>
          <p:cNvPr id="6" name="Picture 5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69987" y="1377156"/>
            <a:ext cx="6248400" cy="3395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46178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332" y="201848"/>
            <a:ext cx="8374407" cy="694210"/>
          </a:xfrm>
        </p:spPr>
        <p:txBody>
          <a:bodyPr/>
          <a:lstStyle/>
          <a:p>
            <a:pPr algn="ctr"/>
            <a:r>
              <a:rPr lang="en-IN" sz="28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Malware Checks for Command Code 1</a:t>
            </a:r>
            <a:endParaRPr lang="en-IN" sz="2800" b="1" dirty="0">
              <a:solidFill>
                <a:srgbClr val="002060"/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Footer Placeholder 10"/>
          <p:cNvSpPr txBox="1">
            <a:spLocks/>
          </p:cNvSpPr>
          <p:nvPr/>
        </p:nvSpPr>
        <p:spPr>
          <a:xfrm>
            <a:off x="2964392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800" dirty="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rPr>
              <a:t>www.SecurityXploded.com</a:t>
            </a: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0553" y="896059"/>
            <a:ext cx="8003858" cy="285990"/>
          </a:xfrm>
          <a:prstGeom prst="rect">
            <a:avLst/>
          </a:prstGeom>
          <a:noFill/>
        </p:spPr>
        <p:txBody>
          <a:bodyPr wrap="square" lIns="69866" tIns="34932" rIns="69866" bIns="34932" rtlCol="0">
            <a:spAutoFit/>
          </a:bodyPr>
          <a:lstStyle/>
          <a:p>
            <a:r>
              <a:rPr lang="en-US" sz="1400" dirty="0" smtClean="0"/>
              <a:t>Malware checks if the first four byte is 01 00 00 00, so modifying the first four bytes</a:t>
            </a:r>
            <a:endParaRPr lang="en-US" sz="1400" dirty="0"/>
          </a:p>
        </p:txBody>
      </p:sp>
      <p:pic>
        <p:nvPicPr>
          <p:cNvPr id="6" name="Picture 5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7587" y="1529557"/>
            <a:ext cx="6324600" cy="761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17587" y="2367757"/>
            <a:ext cx="6324600" cy="2438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46178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7" y="0"/>
            <a:ext cx="8003858" cy="840054"/>
          </a:xfrm>
        </p:spPr>
        <p:txBody>
          <a:bodyPr/>
          <a:lstStyle/>
          <a:p>
            <a:pPr algn="ctr"/>
            <a:r>
              <a:rPr lang="en-IN" sz="24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Malware Enumerates Processes</a:t>
            </a:r>
            <a:endParaRPr lang="en-US" sz="240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IN" smtClean="0"/>
              <a:t>www.SecurityXploded.com</a:t>
            </a:r>
            <a:endParaRPr lang="en-IN"/>
          </a:p>
        </p:txBody>
      </p:sp>
      <p:pic>
        <p:nvPicPr>
          <p:cNvPr id="9" name="Picture 8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93787" y="2520156"/>
            <a:ext cx="61722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93787" y="1224756"/>
            <a:ext cx="6172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407987" y="691356"/>
            <a:ext cx="8001000" cy="501433"/>
          </a:xfrm>
          <a:prstGeom prst="rect">
            <a:avLst/>
          </a:prstGeom>
          <a:noFill/>
        </p:spPr>
        <p:txBody>
          <a:bodyPr wrap="square" lIns="69866" tIns="34932" rIns="69866" bIns="34932" rtlCol="0">
            <a:spAutoFit/>
          </a:bodyPr>
          <a:lstStyle/>
          <a:p>
            <a:r>
              <a:rPr lang="en-US" sz="1400" dirty="0" smtClean="0"/>
              <a:t>When malware receives the command code 1 (01 00 00 00), its enumerates processes on the system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7" y="0"/>
            <a:ext cx="8003858" cy="840054"/>
          </a:xfrm>
        </p:spPr>
        <p:txBody>
          <a:bodyPr/>
          <a:lstStyle/>
          <a:p>
            <a:pPr algn="ctr"/>
            <a:r>
              <a:rPr lang="en-IN" sz="28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Encrypts Enumerated Processes</a:t>
            </a:r>
            <a:endParaRPr lang="en-US" sz="280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IN" smtClean="0"/>
              <a:t>www.SecurityXploded.com</a:t>
            </a:r>
            <a:endParaRPr lang="en-IN"/>
          </a:p>
        </p:txBody>
      </p:sp>
      <p:sp>
        <p:nvSpPr>
          <p:cNvPr id="12" name="TextBox 11"/>
          <p:cNvSpPr txBox="1"/>
          <p:nvPr/>
        </p:nvSpPr>
        <p:spPr>
          <a:xfrm>
            <a:off x="331787" y="767556"/>
            <a:ext cx="8003858" cy="285990"/>
          </a:xfrm>
          <a:prstGeom prst="rect">
            <a:avLst/>
          </a:prstGeom>
          <a:noFill/>
        </p:spPr>
        <p:txBody>
          <a:bodyPr wrap="square" lIns="69866" tIns="34932" rIns="69866" bIns="34932" rtlCol="0">
            <a:spAutoFit/>
          </a:bodyPr>
          <a:lstStyle/>
          <a:p>
            <a:r>
              <a:rPr lang="en-US" sz="1400" dirty="0" smtClean="0"/>
              <a:t>Malware encrypts the enumerated processes using the </a:t>
            </a:r>
            <a:r>
              <a:rPr lang="en-US" sz="1400" dirty="0" err="1" smtClean="0"/>
              <a:t>xor</a:t>
            </a:r>
            <a:r>
              <a:rPr lang="en-US" sz="1400" dirty="0" smtClean="0"/>
              <a:t> encryption algorithm</a:t>
            </a:r>
            <a:endParaRPr lang="en-US" sz="1400" dirty="0"/>
          </a:p>
        </p:txBody>
      </p:sp>
      <p:pic>
        <p:nvPicPr>
          <p:cNvPr id="8" name="Picture 7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93787" y="1300956"/>
            <a:ext cx="6248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77886" y="262502"/>
            <a:ext cx="8198454" cy="593766"/>
          </a:xfrm>
          <a:prstGeom prst="rect">
            <a:avLst/>
          </a:prstGeom>
          <a:noFill/>
        </p:spPr>
        <p:txBody>
          <a:bodyPr lIns="69866" tIns="34932" rIns="69866" bIns="34932">
            <a:spAutoFit/>
          </a:bodyPr>
          <a:lstStyle/>
          <a:p>
            <a:pPr lvl="0" algn="ctr"/>
            <a:r>
              <a:rPr lang="en-US" sz="3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Disclaimer</a:t>
            </a:r>
          </a:p>
        </p:txBody>
      </p:sp>
      <p:sp>
        <p:nvSpPr>
          <p:cNvPr id="6147" name="TextBox 16"/>
          <p:cNvSpPr txBox="1">
            <a:spLocks noChangeArrowheads="1"/>
          </p:cNvSpPr>
          <p:nvPr/>
        </p:nvSpPr>
        <p:spPr bwMode="auto">
          <a:xfrm>
            <a:off x="3" y="1008065"/>
            <a:ext cx="8893175" cy="1178542"/>
          </a:xfrm>
          <a:prstGeom prst="rect">
            <a:avLst/>
          </a:prstGeom>
          <a:extLst/>
        </p:spPr>
        <p:txBody>
          <a:bodyPr wrap="square" lIns="69866" tIns="34932" rIns="69866" bIns="3493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18331" indent="-218331" eaLnBrk="1" hangingPunct="1">
              <a:buFont typeface="Wingdings" pitchFamily="2" charset="2"/>
              <a:buChar char="§"/>
            </a:pPr>
            <a:endParaRPr lang="en-IN" dirty="0">
              <a:latin typeface="Cambria" pitchFamily="18" charset="0"/>
            </a:endParaRPr>
          </a:p>
          <a:p>
            <a:pPr marL="218331" indent="-218331" eaLnBrk="1" hangingPunct="1"/>
            <a:endParaRPr lang="en-IN" dirty="0" smtClean="0">
              <a:latin typeface="Cambria" pitchFamily="18" charset="0"/>
            </a:endParaRPr>
          </a:p>
          <a:p>
            <a:pPr eaLnBrk="1" hangingPunct="1"/>
            <a:endParaRPr lang="en-IN" dirty="0">
              <a:latin typeface="Cambria" pitchFamily="18" charset="0"/>
            </a:endParaRPr>
          </a:p>
          <a:p>
            <a:pPr eaLnBrk="1" hangingPunct="1"/>
            <a:r>
              <a:rPr lang="en-IN" dirty="0" smtClean="0">
                <a:latin typeface="Cambria" pitchFamily="18" charset="0"/>
              </a:rPr>
              <a:t>    </a:t>
            </a:r>
            <a:endParaRPr lang="en-IN" dirty="0">
              <a:latin typeface="Cambria" pitchFamily="18" charset="0"/>
            </a:endParaRPr>
          </a:p>
        </p:txBody>
      </p:sp>
      <p:sp>
        <p:nvSpPr>
          <p:cNvPr id="6" name="TextBox 16"/>
          <p:cNvSpPr txBox="1">
            <a:spLocks noChangeArrowheads="1"/>
          </p:cNvSpPr>
          <p:nvPr/>
        </p:nvSpPr>
        <p:spPr bwMode="auto">
          <a:xfrm>
            <a:off x="5" y="1008070"/>
            <a:ext cx="8522625" cy="2686647"/>
          </a:xfrm>
          <a:prstGeom prst="rect">
            <a:avLst/>
          </a:prstGeom>
          <a:extLst/>
        </p:spPr>
        <p:txBody>
          <a:bodyPr wrap="square" lIns="69866" tIns="34932" rIns="69866" bIns="3493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18331" indent="-218331" eaLnBrk="1" hangingPunct="1">
              <a:buFont typeface="Wingdings" pitchFamily="2" charset="2"/>
              <a:buChar char="§"/>
            </a:pPr>
            <a:endParaRPr lang="en-IN" sz="1700" dirty="0">
              <a:latin typeface="Times New Roman" pitchFamily="18" charset="0"/>
              <a:cs typeface="Times New Roman" pitchFamily="18" charset="0"/>
            </a:endParaRPr>
          </a:p>
          <a:p>
            <a:pPr marL="218331" indent="-218331" algn="just" eaLnBrk="1" hangingPunct="1"/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	The Content, Demonstration, Source Code and Programs presented here is "AS IS" without any warranty or conditions of any kind. Also the views/ideas/knowledge expressed here are solely of the trainer’s only and nothing to do with the company or the organization in which the trainer is currently working. </a:t>
            </a:r>
          </a:p>
          <a:p>
            <a:pPr marL="218331" indent="-218331" algn="just" eaLnBrk="1" hangingPunct="1"/>
            <a:endParaRPr lang="en-US" sz="1700" dirty="0" smtClean="0">
              <a:latin typeface="Times New Roman" pitchFamily="18" charset="0"/>
              <a:cs typeface="Times New Roman" pitchFamily="18" charset="0"/>
            </a:endParaRPr>
          </a:p>
          <a:p>
            <a:pPr marL="218331" indent="-218331" algn="just" eaLnBrk="1" hangingPunct="1"/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	However in no circumstances neither the Trainer nor SecurityXploded is responsible for any damage or loss caused due to use or misuse of the information presented here.</a:t>
            </a:r>
          </a:p>
          <a:p>
            <a:pPr marL="218331" indent="-218331" eaLnBrk="1" hangingPunct="1"/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en-IN" sz="17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IN" sz="1700" dirty="0" smtClean="0">
                <a:latin typeface="Times New Roman" pitchFamily="18" charset="0"/>
                <a:cs typeface="Times New Roman" pitchFamily="18" charset="0"/>
              </a:rPr>
              <a:t>    </a:t>
            </a:r>
            <a:endParaRPr lang="en-IN" sz="1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IN" smtClean="0"/>
              <a:t>www.SecurityXploded.com</a:t>
            </a:r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7" y="0"/>
            <a:ext cx="8003858" cy="840054"/>
          </a:xfrm>
        </p:spPr>
        <p:txBody>
          <a:bodyPr/>
          <a:lstStyle/>
          <a:p>
            <a:pPr algn="ctr"/>
            <a:r>
              <a:rPr lang="en-IN" sz="28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Sends Encrypted Process Listing</a:t>
            </a:r>
            <a:endParaRPr lang="en-US" sz="280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IN" smtClean="0"/>
              <a:t>www.SecurityXploded.com</a:t>
            </a:r>
            <a:endParaRPr lang="en-IN"/>
          </a:p>
        </p:txBody>
      </p:sp>
      <p:sp>
        <p:nvSpPr>
          <p:cNvPr id="12" name="TextBox 11"/>
          <p:cNvSpPr txBox="1"/>
          <p:nvPr/>
        </p:nvSpPr>
        <p:spPr>
          <a:xfrm>
            <a:off x="331787" y="767556"/>
            <a:ext cx="8003858" cy="285990"/>
          </a:xfrm>
          <a:prstGeom prst="rect">
            <a:avLst/>
          </a:prstGeom>
          <a:noFill/>
        </p:spPr>
        <p:txBody>
          <a:bodyPr wrap="square" lIns="69866" tIns="34932" rIns="69866" bIns="34932" rtlCol="0">
            <a:spAutoFit/>
          </a:bodyPr>
          <a:lstStyle/>
          <a:p>
            <a:r>
              <a:rPr lang="en-US" sz="1400" dirty="0" smtClean="0"/>
              <a:t>Malware sends encrypted process listing to the C2 (command and control) server</a:t>
            </a:r>
            <a:endParaRPr lang="en-US" sz="1400" dirty="0"/>
          </a:p>
        </p:txBody>
      </p:sp>
      <p:pic>
        <p:nvPicPr>
          <p:cNvPr id="6" name="Picture 5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5187" y="1453356"/>
            <a:ext cx="65532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093787" y="1453356"/>
            <a:ext cx="6302296" cy="1691304"/>
          </a:xfrm>
        </p:spPr>
        <p:txBody>
          <a:bodyPr/>
          <a:lstStyle/>
          <a:p>
            <a:pPr algn="ctr"/>
            <a:r>
              <a:rPr lang="en-IN" sz="3200" cap="none" dirty="0" smtClean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Part</a:t>
            </a:r>
            <a:r>
              <a:rPr lang="en-IN" sz="3200" dirty="0" smtClean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2C – </a:t>
            </a:r>
            <a:r>
              <a:rPr lang="en-IN" sz="3200" cap="none" dirty="0" smtClean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Demo </a:t>
            </a:r>
            <a:r>
              <a:rPr lang="en-IN" sz="3200" dirty="0" smtClean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en-IN" sz="3200" dirty="0" smtClean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en-IN" sz="4100" dirty="0" smtClean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IN" sz="1800" dirty="0" err="1" smtClean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Hb</a:t>
            </a:r>
            <a:r>
              <a:rPr lang="en-IN" sz="1800" dirty="0" smtClean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rat functionality 2 – Process termination</a:t>
            </a:r>
            <a:endParaRPr lang="en-IN" sz="1800" dirty="0">
              <a:solidFill>
                <a:srgbClr val="002060"/>
              </a:solidFill>
              <a:effectLst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898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7" y="0"/>
            <a:ext cx="8003858" cy="840054"/>
          </a:xfrm>
        </p:spPr>
        <p:txBody>
          <a:bodyPr/>
          <a:lstStyle/>
          <a:p>
            <a:pPr algn="ctr"/>
            <a:r>
              <a:rPr lang="en-IN" sz="28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Malware Checks for Command Code 2</a:t>
            </a:r>
            <a:endParaRPr lang="en-US" sz="280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IN" smtClean="0"/>
              <a:t>www.SecurityXploded.com</a:t>
            </a:r>
            <a:endParaRPr lang="en-IN"/>
          </a:p>
        </p:txBody>
      </p:sp>
      <p:sp>
        <p:nvSpPr>
          <p:cNvPr id="12" name="TextBox 11"/>
          <p:cNvSpPr txBox="1"/>
          <p:nvPr/>
        </p:nvSpPr>
        <p:spPr>
          <a:xfrm>
            <a:off x="331787" y="767556"/>
            <a:ext cx="8003858" cy="285990"/>
          </a:xfrm>
          <a:prstGeom prst="rect">
            <a:avLst/>
          </a:prstGeom>
          <a:noFill/>
        </p:spPr>
        <p:txBody>
          <a:bodyPr wrap="square" lIns="69866" tIns="34932" rIns="69866" bIns="34932" rtlCol="0">
            <a:spAutoFit/>
          </a:bodyPr>
          <a:lstStyle/>
          <a:p>
            <a:r>
              <a:rPr lang="en-US" sz="1400" dirty="0" smtClean="0"/>
              <a:t>Malware checks if the first four byte is 02 00 00 00, so modifying the first four bytes</a:t>
            </a:r>
            <a:endParaRPr lang="en-US" sz="1400" dirty="0"/>
          </a:p>
        </p:txBody>
      </p:sp>
      <p:pic>
        <p:nvPicPr>
          <p:cNvPr id="8" name="Picture 7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69987" y="1300956"/>
            <a:ext cx="63246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332" y="201848"/>
            <a:ext cx="8374407" cy="337108"/>
          </a:xfrm>
        </p:spPr>
        <p:txBody>
          <a:bodyPr/>
          <a:lstStyle/>
          <a:p>
            <a:pPr algn="ctr"/>
            <a:r>
              <a:rPr lang="en-IN" sz="28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Terminate the calc.exe (</a:t>
            </a:r>
            <a:r>
              <a:rPr lang="en-IN" sz="2800" b="1" dirty="0" err="1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pid</a:t>
            </a:r>
            <a:r>
              <a:rPr lang="en-IN" sz="28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1968)</a:t>
            </a:r>
            <a:endParaRPr lang="en-IN" sz="2800" b="1" dirty="0">
              <a:solidFill>
                <a:srgbClr val="002060"/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Footer Placeholder 10"/>
          <p:cNvSpPr txBox="1">
            <a:spLocks/>
          </p:cNvSpPr>
          <p:nvPr/>
        </p:nvSpPr>
        <p:spPr>
          <a:xfrm>
            <a:off x="2964392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800" dirty="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rPr>
              <a:t>www.SecurityXploded.com</a:t>
            </a: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7987" y="615157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Malware interprets 9</a:t>
            </a:r>
            <a:r>
              <a:rPr lang="en-US" sz="1600" baseline="30000" dirty="0" smtClean="0"/>
              <a:t>th</a:t>
            </a:r>
            <a:r>
              <a:rPr lang="en-US" sz="1600" dirty="0" smtClean="0"/>
              <a:t> byte as process id and terminates the process with that process id. Lets give malware the process id of calc.exe</a:t>
            </a:r>
            <a:endParaRPr lang="en-US" sz="1600" dirty="0"/>
          </a:p>
        </p:txBody>
      </p:sp>
      <p:pic>
        <p:nvPicPr>
          <p:cNvPr id="6" name="Picture 5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7587" y="1453356"/>
            <a:ext cx="57912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46178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332" y="201848"/>
            <a:ext cx="8374407" cy="337108"/>
          </a:xfrm>
        </p:spPr>
        <p:txBody>
          <a:bodyPr/>
          <a:lstStyle/>
          <a:p>
            <a:pPr algn="ctr"/>
            <a:r>
              <a:rPr lang="en-IN" sz="28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Opens Handle to Process</a:t>
            </a:r>
            <a:endParaRPr lang="en-IN" sz="2800" b="1" dirty="0">
              <a:solidFill>
                <a:srgbClr val="002060"/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Footer Placeholder 10"/>
          <p:cNvSpPr txBox="1">
            <a:spLocks/>
          </p:cNvSpPr>
          <p:nvPr/>
        </p:nvSpPr>
        <p:spPr>
          <a:xfrm>
            <a:off x="2964392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800" dirty="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rPr>
              <a:t>www.SecurityXploded.com</a:t>
            </a: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7987" y="615157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Malware opens handle to the calc.exe </a:t>
            </a:r>
            <a:r>
              <a:rPr lang="en-US" dirty="0" err="1" smtClean="0"/>
              <a:t>pid</a:t>
            </a:r>
            <a:r>
              <a:rPr lang="en-US" dirty="0" smtClean="0"/>
              <a:t> 1968</a:t>
            </a:r>
            <a:endParaRPr lang="en-US" dirty="0"/>
          </a:p>
        </p:txBody>
      </p:sp>
      <p:pic>
        <p:nvPicPr>
          <p:cNvPr id="7" name="Picture 6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22387" y="1300956"/>
            <a:ext cx="5935345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46178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IN" smtClean="0"/>
              <a:t>www.SecurityXploded.com</a:t>
            </a:r>
            <a:endParaRPr lang="en-IN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22332" y="201848"/>
            <a:ext cx="8374407" cy="33710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Terminates calc.exe process</a:t>
            </a:r>
            <a:endParaRPr kumimoji="0" lang="en-I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7987" y="691356"/>
            <a:ext cx="8229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Malware terminates the process by calling “</a:t>
            </a:r>
            <a:r>
              <a:rPr lang="en-US" sz="1600" dirty="0" err="1" smtClean="0"/>
              <a:t>TerminateProcess</a:t>
            </a:r>
            <a:r>
              <a:rPr lang="en-US" sz="1600" dirty="0" smtClean="0"/>
              <a:t>” API call</a:t>
            </a:r>
            <a:endParaRPr lang="en-US" sz="1600" i="1" dirty="0"/>
          </a:p>
        </p:txBody>
      </p:sp>
      <p:pic>
        <p:nvPicPr>
          <p:cNvPr id="7" name="Picture 6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69987" y="1605756"/>
            <a:ext cx="56388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IN" smtClean="0"/>
              <a:t>www.SecurityXploded.com</a:t>
            </a:r>
            <a:endParaRPr lang="en-IN"/>
          </a:p>
        </p:txBody>
      </p:sp>
      <p:sp>
        <p:nvSpPr>
          <p:cNvPr id="3" name="Footer Placeholder 1"/>
          <p:cNvSpPr txBox="1">
            <a:spLocks/>
          </p:cNvSpPr>
          <p:nvPr/>
        </p:nvSpPr>
        <p:spPr>
          <a:xfrm>
            <a:off x="3038504" y="4719460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800" b="0" i="0" u="none" strike="noStrike" kern="1200" cap="none" spc="0" normalizeH="0" baseline="0" noProof="0" smtClean="0">
                <a:ln>
                  <a:noFill/>
                </a:ln>
                <a:solidFill>
                  <a:schemeClr val="tx2">
                    <a:shade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www.SecurityXploded.com</a:t>
            </a:r>
            <a:endParaRPr kumimoji="0" lang="en-IN" sz="8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22332" y="201848"/>
            <a:ext cx="8374407" cy="33710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Malware Sends Encrypted Status Code </a:t>
            </a:r>
            <a:endParaRPr kumimoji="0" lang="en-IN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7987" y="691356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After terminating the process, malware encrypts the process termination status code and sends it to C2</a:t>
            </a:r>
            <a:endParaRPr lang="en-US" sz="1600" i="1" dirty="0"/>
          </a:p>
        </p:txBody>
      </p:sp>
      <p:pic>
        <p:nvPicPr>
          <p:cNvPr id="8" name="Picture 7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5187" y="1453356"/>
            <a:ext cx="66294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093787" y="1453356"/>
            <a:ext cx="6302296" cy="1691304"/>
          </a:xfrm>
        </p:spPr>
        <p:txBody>
          <a:bodyPr/>
          <a:lstStyle/>
          <a:p>
            <a:pPr algn="ctr"/>
            <a:r>
              <a:rPr lang="en-IN" sz="3200" cap="none" dirty="0" smtClean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Part</a:t>
            </a:r>
            <a:r>
              <a:rPr lang="en-IN" sz="3200" dirty="0" smtClean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2D – </a:t>
            </a:r>
            <a:r>
              <a:rPr lang="en-IN" sz="3200" cap="none" dirty="0" smtClean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Demo </a:t>
            </a:r>
            <a:r>
              <a:rPr lang="en-IN" sz="3200" dirty="0" smtClean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en-IN" sz="3200" dirty="0" smtClean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en-IN" sz="4100" dirty="0" smtClean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IN" sz="1800" dirty="0" err="1" smtClean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Hb</a:t>
            </a:r>
            <a:r>
              <a:rPr lang="en-IN" sz="1800" dirty="0" smtClean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rat functionality 3 – </a:t>
            </a:r>
            <a:r>
              <a:rPr sz="1800" smtClean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Create and Write to File</a:t>
            </a:r>
            <a:endParaRPr lang="en-IN" sz="1800" dirty="0">
              <a:solidFill>
                <a:srgbClr val="002060"/>
              </a:solidFill>
              <a:effectLst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898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332" y="201848"/>
            <a:ext cx="8374407" cy="694210"/>
          </a:xfrm>
        </p:spPr>
        <p:txBody>
          <a:bodyPr/>
          <a:lstStyle/>
          <a:p>
            <a:pPr algn="ctr"/>
            <a:r>
              <a:rPr lang="en-IN" sz="28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Malware Checks for Command Code 3</a:t>
            </a:r>
            <a:endParaRPr lang="en-IN" sz="2800" b="1" dirty="0">
              <a:solidFill>
                <a:srgbClr val="002060"/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Footer Placeholder 10"/>
          <p:cNvSpPr txBox="1">
            <a:spLocks/>
          </p:cNvSpPr>
          <p:nvPr/>
        </p:nvSpPr>
        <p:spPr>
          <a:xfrm>
            <a:off x="2964392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800" dirty="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rPr>
              <a:t>www.SecurityXploded.com</a:t>
            </a: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0553" y="896059"/>
            <a:ext cx="8003858" cy="285990"/>
          </a:xfrm>
          <a:prstGeom prst="rect">
            <a:avLst/>
          </a:prstGeom>
          <a:noFill/>
        </p:spPr>
        <p:txBody>
          <a:bodyPr wrap="square" lIns="69866" tIns="34932" rIns="69866" bIns="34932" rtlCol="0">
            <a:spAutoFit/>
          </a:bodyPr>
          <a:lstStyle/>
          <a:p>
            <a:r>
              <a:rPr lang="en-US" sz="1400" dirty="0" smtClean="0"/>
              <a:t>Malware checks if the first four byte is 03 00 00 00, so modifying the first four bytes</a:t>
            </a:r>
            <a:endParaRPr lang="en-US" sz="1400" dirty="0"/>
          </a:p>
        </p:txBody>
      </p:sp>
      <p:pic>
        <p:nvPicPr>
          <p:cNvPr id="7" name="Picture 6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93787" y="1758156"/>
            <a:ext cx="60960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46178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IN" smtClean="0"/>
              <a:t>www.SecurityXploded.com</a:t>
            </a:r>
            <a:endParaRPr lang="en-IN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22332" y="201848"/>
            <a:ext cx="8374407" cy="33710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Malware Creates File</a:t>
            </a:r>
            <a:endParaRPr kumimoji="0" lang="en-I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7987" y="691356"/>
            <a:ext cx="8229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/>
              <a:t>Malware reads the data starting from the 9th byte It interprets this as the file name and creates a file</a:t>
            </a:r>
            <a:endParaRPr lang="en-US" sz="1500" dirty="0"/>
          </a:p>
        </p:txBody>
      </p:sp>
      <p:pic>
        <p:nvPicPr>
          <p:cNvPr id="7" name="Picture 6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93787" y="1453356"/>
            <a:ext cx="63246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77886" y="157956"/>
            <a:ext cx="8198454" cy="593766"/>
          </a:xfrm>
          <a:prstGeom prst="rect">
            <a:avLst/>
          </a:prstGeom>
          <a:noFill/>
        </p:spPr>
        <p:txBody>
          <a:bodyPr lIns="69866" tIns="34932" rIns="69866" bIns="34932">
            <a:spAutoFit/>
          </a:bodyPr>
          <a:lstStyle/>
          <a:p>
            <a:pPr lvl="0" algn="ctr"/>
            <a:r>
              <a:rPr lang="en-US" sz="3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Acknowledgement</a:t>
            </a:r>
          </a:p>
        </p:txBody>
      </p:sp>
      <p:sp>
        <p:nvSpPr>
          <p:cNvPr id="6147" name="TextBox 16"/>
          <p:cNvSpPr txBox="1">
            <a:spLocks noChangeArrowheads="1"/>
          </p:cNvSpPr>
          <p:nvPr/>
        </p:nvSpPr>
        <p:spPr bwMode="auto">
          <a:xfrm>
            <a:off x="3" y="1008065"/>
            <a:ext cx="8893175" cy="1178542"/>
          </a:xfrm>
          <a:prstGeom prst="rect">
            <a:avLst/>
          </a:prstGeom>
          <a:extLst/>
        </p:spPr>
        <p:txBody>
          <a:bodyPr wrap="square" lIns="69866" tIns="34932" rIns="69866" bIns="3493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18331" indent="-218331" eaLnBrk="1" hangingPunct="1">
              <a:buFont typeface="Wingdings" pitchFamily="2" charset="2"/>
              <a:buChar char="§"/>
            </a:pPr>
            <a:endParaRPr lang="en-IN" dirty="0">
              <a:latin typeface="Cambria" pitchFamily="18" charset="0"/>
            </a:endParaRPr>
          </a:p>
          <a:p>
            <a:pPr marL="218331" indent="-218331" eaLnBrk="1" hangingPunct="1"/>
            <a:endParaRPr lang="en-IN" dirty="0" smtClean="0">
              <a:latin typeface="Cambria" pitchFamily="18" charset="0"/>
            </a:endParaRPr>
          </a:p>
          <a:p>
            <a:pPr eaLnBrk="1" hangingPunct="1"/>
            <a:endParaRPr lang="en-IN" dirty="0">
              <a:latin typeface="Cambria" pitchFamily="18" charset="0"/>
            </a:endParaRPr>
          </a:p>
          <a:p>
            <a:pPr eaLnBrk="1" hangingPunct="1"/>
            <a:r>
              <a:rPr lang="en-IN" dirty="0" smtClean="0">
                <a:latin typeface="Cambria" pitchFamily="18" charset="0"/>
              </a:rPr>
              <a:t>    </a:t>
            </a:r>
            <a:endParaRPr lang="en-IN" dirty="0">
              <a:latin typeface="Cambria" pitchFamily="18" charset="0"/>
            </a:endParaRPr>
          </a:p>
        </p:txBody>
      </p:sp>
      <p:sp>
        <p:nvSpPr>
          <p:cNvPr id="6" name="TextBox 16"/>
          <p:cNvSpPr txBox="1">
            <a:spLocks noChangeArrowheads="1"/>
          </p:cNvSpPr>
          <p:nvPr/>
        </p:nvSpPr>
        <p:spPr bwMode="auto">
          <a:xfrm>
            <a:off x="255587" y="1106079"/>
            <a:ext cx="8522625" cy="3079062"/>
          </a:xfrm>
          <a:prstGeom prst="rect">
            <a:avLst/>
          </a:prstGeom>
          <a:extLst/>
        </p:spPr>
        <p:txBody>
          <a:bodyPr wrap="square" lIns="69866" tIns="34932" rIns="69866" bIns="3493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18331" indent="-218331" eaLnBrk="1" hangingPunct="1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Special thanks to 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Null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community for their extended support and co-operation.</a:t>
            </a:r>
          </a:p>
          <a:p>
            <a:pPr marL="218331" indent="-218331" eaLnBrk="1" hangingPunct="1">
              <a:lnSpc>
                <a:spcPct val="150000"/>
              </a:lnSpc>
            </a:pPr>
            <a:endParaRPr lang="en-US" sz="1700" dirty="0" smtClean="0">
              <a:latin typeface="Times New Roman" pitchFamily="18" charset="0"/>
              <a:cs typeface="Times New Roman" pitchFamily="18" charset="0"/>
            </a:endParaRPr>
          </a:p>
          <a:p>
            <a:pPr marL="218331" indent="-218331" eaLnBrk="1" hangingPunct="1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Special thanks  to 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ThoughtWorks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for the beautiful venue.</a:t>
            </a:r>
          </a:p>
          <a:p>
            <a:pPr marL="218331" indent="-218331" eaLnBrk="1" hangingPunct="1">
              <a:lnSpc>
                <a:spcPct val="150000"/>
              </a:lnSpc>
            </a:pPr>
            <a:endParaRPr lang="en-US" sz="1700" dirty="0" smtClean="0">
              <a:latin typeface="Times New Roman" pitchFamily="18" charset="0"/>
              <a:cs typeface="Times New Roman" pitchFamily="18" charset="0"/>
            </a:endParaRPr>
          </a:p>
          <a:p>
            <a:pPr marL="218331" indent="-218331" eaLnBrk="1" hangingPunct="1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Thanks to all the trainers who have devoted their precious time and countless hours to make it happen.</a:t>
            </a:r>
          </a:p>
          <a:p>
            <a:pPr marL="218331" indent="-218331" eaLnBrk="1" hangingPunct="1">
              <a:lnSpc>
                <a:spcPct val="150000"/>
              </a:lnSpc>
              <a:buFont typeface="Wingdings" pitchFamily="2" charset="2"/>
              <a:buChar char="§"/>
            </a:pPr>
            <a:endParaRPr lang="en-US" sz="17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IN" sz="1700" dirty="0" smtClean="0">
                <a:latin typeface="Times New Roman" pitchFamily="18" charset="0"/>
                <a:cs typeface="Times New Roman" pitchFamily="18" charset="0"/>
              </a:rPr>
              <a:t>    </a:t>
            </a:r>
            <a:endParaRPr lang="en-IN" sz="1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Footer Placeholder 10"/>
          <p:cNvSpPr txBox="1">
            <a:spLocks/>
          </p:cNvSpPr>
          <p:nvPr/>
        </p:nvSpPr>
        <p:spPr>
          <a:xfrm>
            <a:off x="6077003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IN" smtClean="0"/>
              <a:t>www.SecurityXploded.com</a:t>
            </a:r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IN" smtClean="0"/>
              <a:t>www.SecurityXploded.com</a:t>
            </a:r>
            <a:endParaRPr lang="en-IN"/>
          </a:p>
        </p:txBody>
      </p:sp>
      <p:sp>
        <p:nvSpPr>
          <p:cNvPr id="3" name="Footer Placeholder 1"/>
          <p:cNvSpPr txBox="1">
            <a:spLocks/>
          </p:cNvSpPr>
          <p:nvPr/>
        </p:nvSpPr>
        <p:spPr>
          <a:xfrm>
            <a:off x="3038504" y="4719460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800" b="0" i="0" u="none" strike="noStrike" kern="1200" cap="none" spc="0" normalizeH="0" baseline="0" noProof="0" smtClean="0">
                <a:ln>
                  <a:noFill/>
                </a:ln>
                <a:solidFill>
                  <a:schemeClr val="tx2">
                    <a:shade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www.SecurityXploded.com</a:t>
            </a:r>
            <a:endParaRPr kumimoji="0" lang="en-IN" sz="8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22332" y="201848"/>
            <a:ext cx="8374407" cy="33710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Malware Writes Encrypted Data</a:t>
            </a:r>
            <a:endParaRPr kumimoji="0" lang="en-I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7987" y="691356"/>
            <a:ext cx="8229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Malware receives data from C2, encrypts it and writes the encrypted data to the file.</a:t>
            </a:r>
            <a:endParaRPr lang="en-US" sz="1600" i="1" dirty="0"/>
          </a:p>
        </p:txBody>
      </p:sp>
      <p:pic>
        <p:nvPicPr>
          <p:cNvPr id="10" name="Picture 9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22387" y="1148556"/>
            <a:ext cx="60960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093787" y="1453356"/>
            <a:ext cx="6302296" cy="1691304"/>
          </a:xfrm>
        </p:spPr>
        <p:txBody>
          <a:bodyPr/>
          <a:lstStyle/>
          <a:p>
            <a:pPr algn="ctr"/>
            <a:r>
              <a:rPr lang="en-IN" sz="3200" cap="none" dirty="0" smtClean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Part</a:t>
            </a:r>
            <a:r>
              <a:rPr lang="en-IN" sz="3200" dirty="0" smtClean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2E – </a:t>
            </a:r>
            <a:r>
              <a:rPr lang="en-IN" sz="3200" cap="none" dirty="0" smtClean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Demo </a:t>
            </a:r>
            <a:r>
              <a:rPr lang="en-IN" sz="3200" dirty="0" smtClean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en-IN" sz="3200" dirty="0" smtClean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en-IN" sz="4100" dirty="0" smtClean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IN" sz="1800" dirty="0" err="1" smtClean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Hb</a:t>
            </a:r>
            <a:r>
              <a:rPr lang="en-IN" sz="1800" dirty="0" smtClean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rat functionality 4 – </a:t>
            </a:r>
            <a:r>
              <a:rPr sz="1800" smtClean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Launch new application </a:t>
            </a:r>
            <a:endParaRPr lang="en-IN" sz="1800" dirty="0">
              <a:solidFill>
                <a:srgbClr val="002060"/>
              </a:solidFill>
              <a:effectLst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898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332" y="201848"/>
            <a:ext cx="8374407" cy="694210"/>
          </a:xfrm>
        </p:spPr>
        <p:txBody>
          <a:bodyPr/>
          <a:lstStyle/>
          <a:p>
            <a:pPr algn="ctr"/>
            <a:r>
              <a:rPr lang="en-IN" sz="28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Malware Checks for Command Code 4</a:t>
            </a:r>
            <a:endParaRPr lang="en-IN" sz="2800" b="1" dirty="0">
              <a:solidFill>
                <a:srgbClr val="002060"/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Footer Placeholder 10"/>
          <p:cNvSpPr txBox="1">
            <a:spLocks/>
          </p:cNvSpPr>
          <p:nvPr/>
        </p:nvSpPr>
        <p:spPr>
          <a:xfrm>
            <a:off x="2964392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800" dirty="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rPr>
              <a:t>www.SecurityXploded.com</a:t>
            </a: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0553" y="896059"/>
            <a:ext cx="8003858" cy="285990"/>
          </a:xfrm>
          <a:prstGeom prst="rect">
            <a:avLst/>
          </a:prstGeom>
          <a:noFill/>
        </p:spPr>
        <p:txBody>
          <a:bodyPr wrap="square" lIns="69866" tIns="34932" rIns="69866" bIns="34932" rtlCol="0">
            <a:spAutoFit/>
          </a:bodyPr>
          <a:lstStyle/>
          <a:p>
            <a:r>
              <a:rPr lang="en-US" sz="1400" dirty="0" smtClean="0"/>
              <a:t>Malware checks if the first four byte is 04 00 00 00, so modifying the first four bytes</a:t>
            </a:r>
            <a:endParaRPr lang="en-US" sz="1400" dirty="0"/>
          </a:p>
        </p:txBody>
      </p:sp>
      <p:pic>
        <p:nvPicPr>
          <p:cNvPr id="6" name="Picture 5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22387" y="1529556"/>
            <a:ext cx="533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69987" y="2672556"/>
            <a:ext cx="5791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46178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IN" smtClean="0"/>
              <a:t>www.SecurityXploded.com</a:t>
            </a:r>
            <a:endParaRPr lang="en-IN"/>
          </a:p>
        </p:txBody>
      </p:sp>
      <p:sp>
        <p:nvSpPr>
          <p:cNvPr id="3" name="Footer Placeholder 1"/>
          <p:cNvSpPr txBox="1">
            <a:spLocks/>
          </p:cNvSpPr>
          <p:nvPr/>
        </p:nvSpPr>
        <p:spPr>
          <a:xfrm>
            <a:off x="3038504" y="4719460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800" b="0" i="0" u="none" strike="noStrike" kern="1200" cap="none" spc="0" normalizeH="0" baseline="0" noProof="0" smtClean="0">
                <a:ln>
                  <a:noFill/>
                </a:ln>
                <a:solidFill>
                  <a:schemeClr val="tx2">
                    <a:shade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www.SecurityXploded.com</a:t>
            </a:r>
            <a:endParaRPr kumimoji="0" lang="en-IN" sz="8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1"/>
          <p:cNvSpPr txBox="1">
            <a:spLocks/>
          </p:cNvSpPr>
          <p:nvPr/>
        </p:nvSpPr>
        <p:spPr>
          <a:xfrm>
            <a:off x="3038504" y="4719460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800" b="0" i="0" u="none" strike="noStrike" kern="1200" cap="none" spc="0" normalizeH="0" baseline="0" noProof="0" smtClean="0">
                <a:ln>
                  <a:noFill/>
                </a:ln>
                <a:solidFill>
                  <a:schemeClr val="tx2">
                    <a:shade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www.SecurityXploded.com</a:t>
            </a:r>
            <a:endParaRPr kumimoji="0" lang="en-IN" sz="8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22332" y="201848"/>
            <a:ext cx="8374407" cy="33710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Malware Launches Application</a:t>
            </a:r>
            <a:endParaRPr kumimoji="0" lang="en-I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7987" y="691356"/>
            <a:ext cx="8229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/>
              <a:t>Malware reads bytes starting from the 9th byte and interprets this as the path to the application to launch. </a:t>
            </a:r>
            <a:endParaRPr lang="en-US" sz="1500" dirty="0"/>
          </a:p>
        </p:txBody>
      </p:sp>
      <p:pic>
        <p:nvPicPr>
          <p:cNvPr id="11" name="Picture 10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5187" y="1453356"/>
            <a:ext cx="61722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IN" smtClean="0"/>
              <a:t>www.SecurityXploded.com</a:t>
            </a:r>
            <a:endParaRPr lang="en-IN"/>
          </a:p>
        </p:txBody>
      </p:sp>
      <p:sp>
        <p:nvSpPr>
          <p:cNvPr id="3" name="Footer Placeholder 1"/>
          <p:cNvSpPr txBox="1">
            <a:spLocks/>
          </p:cNvSpPr>
          <p:nvPr/>
        </p:nvSpPr>
        <p:spPr>
          <a:xfrm>
            <a:off x="3038504" y="4719460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800" b="0" i="0" u="none" strike="noStrike" kern="1200" cap="none" spc="0" normalizeH="0" baseline="0" noProof="0" smtClean="0">
                <a:ln>
                  <a:noFill/>
                </a:ln>
                <a:solidFill>
                  <a:schemeClr val="tx2">
                    <a:shade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www.SecurityXploded.com</a:t>
            </a:r>
            <a:endParaRPr kumimoji="0" lang="en-IN" sz="8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1"/>
          <p:cNvSpPr txBox="1">
            <a:spLocks/>
          </p:cNvSpPr>
          <p:nvPr/>
        </p:nvSpPr>
        <p:spPr>
          <a:xfrm>
            <a:off x="3038504" y="4719460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800" b="0" i="0" u="none" strike="noStrike" kern="1200" cap="none" spc="0" normalizeH="0" baseline="0" noProof="0" smtClean="0">
                <a:ln>
                  <a:noFill/>
                </a:ln>
                <a:solidFill>
                  <a:schemeClr val="tx2">
                    <a:shade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www.SecurityXploded.com</a:t>
            </a:r>
            <a:endParaRPr kumimoji="0" lang="en-IN" sz="8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1"/>
          <p:cNvSpPr txBox="1">
            <a:spLocks/>
          </p:cNvSpPr>
          <p:nvPr/>
        </p:nvSpPr>
        <p:spPr>
          <a:xfrm>
            <a:off x="3038504" y="4719460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800" b="0" i="0" u="none" strike="noStrike" kern="1200" cap="none" spc="0" normalizeH="0" baseline="0" noProof="0" smtClean="0">
                <a:ln>
                  <a:noFill/>
                </a:ln>
                <a:solidFill>
                  <a:schemeClr val="tx2">
                    <a:shade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www.SecurityXploded.com</a:t>
            </a:r>
            <a:endParaRPr kumimoji="0" lang="en-IN" sz="8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2332" y="201848"/>
            <a:ext cx="8374407" cy="33710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Sends</a:t>
            </a:r>
            <a:r>
              <a:rPr kumimoji="0" lang="en-IN" sz="2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Encrypted Status Code</a:t>
            </a:r>
            <a:endParaRPr kumimoji="0" lang="en-IN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7987" y="691356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After launching the new application, malware encrypts the application launch status code and sends it to C2</a:t>
            </a:r>
            <a:endParaRPr lang="en-US" sz="1600" i="1" dirty="0"/>
          </a:p>
        </p:txBody>
      </p:sp>
      <p:pic>
        <p:nvPicPr>
          <p:cNvPr id="12" name="Picture 1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41387" y="1377156"/>
            <a:ext cx="65532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093787" y="1453356"/>
            <a:ext cx="6302296" cy="1691304"/>
          </a:xfrm>
        </p:spPr>
        <p:txBody>
          <a:bodyPr/>
          <a:lstStyle/>
          <a:p>
            <a:pPr algn="ctr"/>
            <a:r>
              <a:rPr lang="en-IN" sz="3200" cap="none" dirty="0" smtClean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Part</a:t>
            </a:r>
            <a:r>
              <a:rPr lang="en-IN" sz="3200" dirty="0" smtClean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2F – </a:t>
            </a:r>
            <a:r>
              <a:rPr lang="en-IN" sz="3200" cap="none" dirty="0" smtClean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Demo </a:t>
            </a:r>
            <a:r>
              <a:rPr lang="en-IN" sz="3200" dirty="0" smtClean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en-IN" sz="3200" dirty="0" smtClean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en-IN" sz="4100" dirty="0" smtClean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IN" sz="1800" dirty="0" err="1" smtClean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Hb</a:t>
            </a:r>
            <a:r>
              <a:rPr lang="en-IN" sz="1800" dirty="0" smtClean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rat functionality 5 – </a:t>
            </a:r>
            <a:r>
              <a:rPr sz="1800" smtClean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reverse shell</a:t>
            </a:r>
            <a:endParaRPr lang="en-IN" sz="1800" dirty="0">
              <a:solidFill>
                <a:srgbClr val="002060"/>
              </a:solidFill>
              <a:effectLst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898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IN" smtClean="0"/>
              <a:t>www.SecurityXploded.com</a:t>
            </a:r>
            <a:endParaRPr lang="en-IN"/>
          </a:p>
        </p:txBody>
      </p:sp>
      <p:sp>
        <p:nvSpPr>
          <p:cNvPr id="4" name="Footer Placeholder 1"/>
          <p:cNvSpPr txBox="1">
            <a:spLocks/>
          </p:cNvSpPr>
          <p:nvPr/>
        </p:nvSpPr>
        <p:spPr>
          <a:xfrm>
            <a:off x="3038504" y="4719460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800" b="0" i="0" u="none" strike="noStrike" kern="1200" cap="none" spc="0" normalizeH="0" baseline="0" noProof="0" smtClean="0">
                <a:ln>
                  <a:noFill/>
                </a:ln>
                <a:solidFill>
                  <a:schemeClr val="tx2">
                    <a:shade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www.SecurityXploded.com</a:t>
            </a:r>
            <a:endParaRPr kumimoji="0" lang="en-IN" sz="8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1"/>
          <p:cNvSpPr txBox="1">
            <a:spLocks/>
          </p:cNvSpPr>
          <p:nvPr/>
        </p:nvSpPr>
        <p:spPr>
          <a:xfrm>
            <a:off x="3038504" y="4719460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800" b="0" i="0" u="none" strike="noStrike" kern="1200" cap="none" spc="0" normalizeH="0" baseline="0" noProof="0" smtClean="0">
                <a:ln>
                  <a:noFill/>
                </a:ln>
                <a:solidFill>
                  <a:schemeClr val="tx2">
                    <a:shade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www.SecurityXploded.com</a:t>
            </a:r>
            <a:endParaRPr kumimoji="0" lang="en-IN" sz="8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1"/>
          <p:cNvSpPr txBox="1">
            <a:spLocks/>
          </p:cNvSpPr>
          <p:nvPr/>
        </p:nvSpPr>
        <p:spPr>
          <a:xfrm>
            <a:off x="3038504" y="4719460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800" b="0" i="0" u="none" strike="noStrike" kern="1200" cap="none" spc="0" normalizeH="0" baseline="0" noProof="0" smtClean="0">
                <a:ln>
                  <a:noFill/>
                </a:ln>
                <a:solidFill>
                  <a:schemeClr val="tx2">
                    <a:shade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www.SecurityXploded.com</a:t>
            </a:r>
            <a:endParaRPr kumimoji="0" lang="en-IN" sz="8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Footer Placeholder 1"/>
          <p:cNvSpPr txBox="1">
            <a:spLocks/>
          </p:cNvSpPr>
          <p:nvPr/>
        </p:nvSpPr>
        <p:spPr>
          <a:xfrm>
            <a:off x="3038504" y="4719460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800" b="0" i="0" u="none" strike="noStrike" kern="1200" cap="none" spc="0" normalizeH="0" baseline="0" noProof="0" smtClean="0">
                <a:ln>
                  <a:noFill/>
                </a:ln>
                <a:solidFill>
                  <a:schemeClr val="tx2">
                    <a:shade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www.SecurityXploded.com</a:t>
            </a:r>
            <a:endParaRPr kumimoji="0" lang="en-IN" sz="8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22332" y="201848"/>
            <a:ext cx="8374407" cy="337108"/>
          </a:xfrm>
          <a:prstGeom prst="rect">
            <a:avLst/>
          </a:prstGeom>
        </p:spPr>
        <p:txBody>
          <a:bodyPr/>
          <a:lstStyle/>
          <a:p>
            <a:pPr lvl="0" algn="ctr" eaLnBrk="0" hangingPunct="0">
              <a:defRPr/>
            </a:pPr>
            <a:r>
              <a:rPr lang="en-IN" sz="28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Malware Checks for Command Code 5</a:t>
            </a:r>
            <a:endParaRPr kumimoji="0" lang="en-I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4187" y="767556"/>
            <a:ext cx="8229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Malware checks if the first four byte is 05 00 00 00, so modifying the first four bytes</a:t>
            </a:r>
            <a:endParaRPr lang="en-US" sz="1600" dirty="0"/>
          </a:p>
        </p:txBody>
      </p:sp>
      <p:pic>
        <p:nvPicPr>
          <p:cNvPr id="10" name="Picture 9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98587" y="1300956"/>
            <a:ext cx="5029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46187" y="1986756"/>
            <a:ext cx="53340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IN" smtClean="0"/>
              <a:t>www.SecurityXploded.com</a:t>
            </a:r>
            <a:endParaRPr lang="en-IN"/>
          </a:p>
        </p:txBody>
      </p:sp>
      <p:sp>
        <p:nvSpPr>
          <p:cNvPr id="4" name="Footer Placeholder 1"/>
          <p:cNvSpPr txBox="1">
            <a:spLocks/>
          </p:cNvSpPr>
          <p:nvPr/>
        </p:nvSpPr>
        <p:spPr>
          <a:xfrm>
            <a:off x="3038504" y="4719460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800" b="0" i="0" u="none" strike="noStrike" kern="1200" cap="none" spc="0" normalizeH="0" baseline="0" noProof="0" smtClean="0">
                <a:ln>
                  <a:noFill/>
                </a:ln>
                <a:solidFill>
                  <a:schemeClr val="tx2">
                    <a:shade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www.SecurityXploded.com</a:t>
            </a:r>
            <a:endParaRPr kumimoji="0" lang="en-IN" sz="8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1"/>
          <p:cNvSpPr txBox="1">
            <a:spLocks/>
          </p:cNvSpPr>
          <p:nvPr/>
        </p:nvSpPr>
        <p:spPr>
          <a:xfrm>
            <a:off x="3038504" y="4719460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800" b="0" i="0" u="none" strike="noStrike" kern="1200" cap="none" spc="0" normalizeH="0" baseline="0" noProof="0" smtClean="0">
                <a:ln>
                  <a:noFill/>
                </a:ln>
                <a:solidFill>
                  <a:schemeClr val="tx2">
                    <a:shade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www.SecurityXploded.com</a:t>
            </a:r>
            <a:endParaRPr kumimoji="0" lang="en-IN" sz="8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1"/>
          <p:cNvSpPr txBox="1">
            <a:spLocks/>
          </p:cNvSpPr>
          <p:nvPr/>
        </p:nvSpPr>
        <p:spPr>
          <a:xfrm>
            <a:off x="3038504" y="4719460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800" b="0" i="0" u="none" strike="noStrike" kern="1200" cap="none" spc="0" normalizeH="0" baseline="0" noProof="0" smtClean="0">
                <a:ln>
                  <a:noFill/>
                </a:ln>
                <a:solidFill>
                  <a:schemeClr val="tx2">
                    <a:shade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www.SecurityXploded.com</a:t>
            </a:r>
            <a:endParaRPr kumimoji="0" lang="en-IN" sz="8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Footer Placeholder 1"/>
          <p:cNvSpPr txBox="1">
            <a:spLocks/>
          </p:cNvSpPr>
          <p:nvPr/>
        </p:nvSpPr>
        <p:spPr>
          <a:xfrm>
            <a:off x="3038504" y="4719460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800" b="0" i="0" u="none" strike="noStrike" kern="1200" cap="none" spc="0" normalizeH="0" baseline="0" noProof="0" smtClean="0">
                <a:ln>
                  <a:noFill/>
                </a:ln>
                <a:solidFill>
                  <a:schemeClr val="tx2">
                    <a:shade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www.SecurityXploded.com</a:t>
            </a:r>
            <a:endParaRPr kumimoji="0" lang="en-IN" sz="8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22332" y="201848"/>
            <a:ext cx="8374407" cy="33710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Malware launches cmd.exe</a:t>
            </a:r>
            <a:endParaRPr kumimoji="0" lang="en-I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4187" y="767556"/>
            <a:ext cx="8229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Malware creates cmd.exe process </a:t>
            </a:r>
            <a:endParaRPr lang="en-US" sz="1600" i="1" dirty="0"/>
          </a:p>
        </p:txBody>
      </p:sp>
      <p:pic>
        <p:nvPicPr>
          <p:cNvPr id="13" name="Picture 12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7587" y="1605756"/>
            <a:ext cx="61722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93787" y="3282156"/>
            <a:ext cx="6248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IN" smtClean="0"/>
              <a:t>www.SecurityXploded.com</a:t>
            </a:r>
            <a:endParaRPr lang="en-IN"/>
          </a:p>
        </p:txBody>
      </p:sp>
      <p:sp>
        <p:nvSpPr>
          <p:cNvPr id="4" name="Footer Placeholder 1"/>
          <p:cNvSpPr txBox="1">
            <a:spLocks/>
          </p:cNvSpPr>
          <p:nvPr/>
        </p:nvSpPr>
        <p:spPr>
          <a:xfrm>
            <a:off x="3038504" y="4719460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800" b="0" i="0" u="none" strike="noStrike" kern="1200" cap="none" spc="0" normalizeH="0" baseline="0" noProof="0" smtClean="0">
                <a:ln>
                  <a:noFill/>
                </a:ln>
                <a:solidFill>
                  <a:schemeClr val="tx2">
                    <a:shade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www.SecurityXploded.com</a:t>
            </a:r>
            <a:endParaRPr kumimoji="0" lang="en-IN" sz="8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1"/>
          <p:cNvSpPr txBox="1">
            <a:spLocks/>
          </p:cNvSpPr>
          <p:nvPr/>
        </p:nvSpPr>
        <p:spPr>
          <a:xfrm>
            <a:off x="3038504" y="4719460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800" b="0" i="0" u="none" strike="noStrike" kern="1200" cap="none" spc="0" normalizeH="0" baseline="0" noProof="0" smtClean="0">
                <a:ln>
                  <a:noFill/>
                </a:ln>
                <a:solidFill>
                  <a:schemeClr val="tx2">
                    <a:shade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www.SecurityXploded.com</a:t>
            </a:r>
            <a:endParaRPr kumimoji="0" lang="en-IN" sz="8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1"/>
          <p:cNvSpPr txBox="1">
            <a:spLocks/>
          </p:cNvSpPr>
          <p:nvPr/>
        </p:nvSpPr>
        <p:spPr>
          <a:xfrm>
            <a:off x="3038504" y="4719460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800" b="0" i="0" u="none" strike="noStrike" kern="1200" cap="none" spc="0" normalizeH="0" baseline="0" noProof="0" smtClean="0">
                <a:ln>
                  <a:noFill/>
                </a:ln>
                <a:solidFill>
                  <a:schemeClr val="tx2">
                    <a:shade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www.SecurityXploded.com</a:t>
            </a:r>
            <a:endParaRPr kumimoji="0" lang="en-IN" sz="8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Footer Placeholder 1"/>
          <p:cNvSpPr txBox="1">
            <a:spLocks/>
          </p:cNvSpPr>
          <p:nvPr/>
        </p:nvSpPr>
        <p:spPr>
          <a:xfrm>
            <a:off x="3038504" y="4719460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800" b="0" i="0" u="none" strike="noStrike" kern="1200" cap="none" spc="0" normalizeH="0" baseline="0" noProof="0" smtClean="0">
                <a:ln>
                  <a:noFill/>
                </a:ln>
                <a:solidFill>
                  <a:schemeClr val="tx2">
                    <a:shade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www.SecurityXploded.com</a:t>
            </a:r>
            <a:endParaRPr kumimoji="0" lang="en-IN" sz="8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22332" y="201848"/>
            <a:ext cx="8374407" cy="33710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Malware creates Reverse</a:t>
            </a:r>
            <a:r>
              <a:rPr kumimoji="0" lang="en-I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IN" sz="28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S</a:t>
            </a:r>
            <a:r>
              <a:rPr kumimoji="0" lang="en-I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hell</a:t>
            </a:r>
            <a:endParaRPr kumimoji="0" lang="en-I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4187" y="767556"/>
            <a:ext cx="8229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Malware creates Reverse Shell</a:t>
            </a:r>
            <a:endParaRPr lang="en-US" sz="1600" i="1" dirty="0"/>
          </a:p>
        </p:txBody>
      </p:sp>
      <p:pic>
        <p:nvPicPr>
          <p:cNvPr id="10" name="Picture 9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7587" y="1605756"/>
            <a:ext cx="64008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IN" smtClean="0"/>
              <a:t>www.SecurityXploded.com</a:t>
            </a:r>
            <a:endParaRPr lang="en-IN"/>
          </a:p>
        </p:txBody>
      </p:sp>
      <p:sp>
        <p:nvSpPr>
          <p:cNvPr id="4" name="Footer Placeholder 1"/>
          <p:cNvSpPr txBox="1">
            <a:spLocks/>
          </p:cNvSpPr>
          <p:nvPr/>
        </p:nvSpPr>
        <p:spPr>
          <a:xfrm>
            <a:off x="3038504" y="4719460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800" b="0" i="0" u="none" strike="noStrike" kern="1200" cap="none" spc="0" normalizeH="0" baseline="0" noProof="0" smtClean="0">
                <a:ln>
                  <a:noFill/>
                </a:ln>
                <a:solidFill>
                  <a:schemeClr val="tx2">
                    <a:shade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www.SecurityXploded.com</a:t>
            </a:r>
            <a:endParaRPr kumimoji="0" lang="en-IN" sz="8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1"/>
          <p:cNvSpPr txBox="1">
            <a:spLocks/>
          </p:cNvSpPr>
          <p:nvPr/>
        </p:nvSpPr>
        <p:spPr>
          <a:xfrm>
            <a:off x="3038504" y="4719460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800" b="0" i="0" u="none" strike="noStrike" kern="1200" cap="none" spc="0" normalizeH="0" baseline="0" noProof="0" smtClean="0">
                <a:ln>
                  <a:noFill/>
                </a:ln>
                <a:solidFill>
                  <a:schemeClr val="tx2">
                    <a:shade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www.SecurityXploded.com</a:t>
            </a:r>
            <a:endParaRPr kumimoji="0" lang="en-IN" sz="8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1"/>
          <p:cNvSpPr txBox="1">
            <a:spLocks/>
          </p:cNvSpPr>
          <p:nvPr/>
        </p:nvSpPr>
        <p:spPr>
          <a:xfrm>
            <a:off x="3038504" y="4719460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800" b="0" i="0" u="none" strike="noStrike" kern="1200" cap="none" spc="0" normalizeH="0" baseline="0" noProof="0" smtClean="0">
                <a:ln>
                  <a:noFill/>
                </a:ln>
                <a:solidFill>
                  <a:schemeClr val="tx2">
                    <a:shade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www.SecurityXploded.com</a:t>
            </a:r>
            <a:endParaRPr kumimoji="0" lang="en-IN" sz="8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Footer Placeholder 1"/>
          <p:cNvSpPr txBox="1">
            <a:spLocks/>
          </p:cNvSpPr>
          <p:nvPr/>
        </p:nvSpPr>
        <p:spPr>
          <a:xfrm>
            <a:off x="3038504" y="4719460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800" b="0" i="0" u="none" strike="noStrike" kern="1200" cap="none" spc="0" normalizeH="0" baseline="0" noProof="0" smtClean="0">
                <a:ln>
                  <a:noFill/>
                </a:ln>
                <a:solidFill>
                  <a:schemeClr val="tx2">
                    <a:shade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www.SecurityXploded.com</a:t>
            </a:r>
            <a:endParaRPr kumimoji="0" lang="en-IN" sz="8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22332" y="201848"/>
            <a:ext cx="8374407" cy="33710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Sends</a:t>
            </a:r>
            <a:r>
              <a:rPr kumimoji="0" lang="en-I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Encrypted Reverse Shell</a:t>
            </a:r>
            <a:endParaRPr kumimoji="0" lang="en-I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4187" y="767556"/>
            <a:ext cx="8229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Malware sends encrypted reverse shell to the C2</a:t>
            </a:r>
            <a:endParaRPr lang="en-US" sz="1600" dirty="0"/>
          </a:p>
        </p:txBody>
      </p:sp>
      <p:pic>
        <p:nvPicPr>
          <p:cNvPr id="11" name="Picture 10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46187" y="1529556"/>
            <a:ext cx="59436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77886" y="262509"/>
            <a:ext cx="8198454" cy="501433"/>
          </a:xfrm>
          <a:prstGeom prst="rect">
            <a:avLst/>
          </a:prstGeom>
          <a:noFill/>
        </p:spPr>
        <p:txBody>
          <a:bodyPr lIns="69866" tIns="34932" rIns="69866" bIns="34932">
            <a:spAutoFit/>
          </a:bodyPr>
          <a:lstStyle/>
          <a:p>
            <a:pPr lvl="0" algn="ctr"/>
            <a:r>
              <a:rPr 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Advanced Malware 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Analysis Training</a:t>
            </a:r>
          </a:p>
        </p:txBody>
      </p:sp>
      <p:sp>
        <p:nvSpPr>
          <p:cNvPr id="6147" name="TextBox 16"/>
          <p:cNvSpPr txBox="1">
            <a:spLocks noChangeArrowheads="1"/>
          </p:cNvSpPr>
          <p:nvPr/>
        </p:nvSpPr>
        <p:spPr bwMode="auto">
          <a:xfrm>
            <a:off x="3" y="1008065"/>
            <a:ext cx="8893175" cy="1178542"/>
          </a:xfrm>
          <a:prstGeom prst="rect">
            <a:avLst/>
          </a:prstGeom>
          <a:extLst/>
        </p:spPr>
        <p:txBody>
          <a:bodyPr wrap="square" lIns="69866" tIns="34932" rIns="69866" bIns="3493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18331" indent="-218331" eaLnBrk="1" hangingPunct="1">
              <a:buFont typeface="Wingdings" pitchFamily="2" charset="2"/>
              <a:buChar char="§"/>
            </a:pPr>
            <a:endParaRPr lang="en-IN" dirty="0">
              <a:latin typeface="Cambria" pitchFamily="18" charset="0"/>
            </a:endParaRPr>
          </a:p>
          <a:p>
            <a:pPr marL="218331" indent="-218331" eaLnBrk="1" hangingPunct="1"/>
            <a:endParaRPr lang="en-IN" dirty="0" smtClean="0">
              <a:latin typeface="Cambria" pitchFamily="18" charset="0"/>
            </a:endParaRPr>
          </a:p>
          <a:p>
            <a:pPr eaLnBrk="1" hangingPunct="1"/>
            <a:endParaRPr lang="en-IN" dirty="0">
              <a:latin typeface="Cambria" pitchFamily="18" charset="0"/>
            </a:endParaRPr>
          </a:p>
          <a:p>
            <a:pPr eaLnBrk="1" hangingPunct="1"/>
            <a:r>
              <a:rPr lang="en-IN" dirty="0" smtClean="0">
                <a:latin typeface="Cambria" pitchFamily="18" charset="0"/>
              </a:rPr>
              <a:t>    </a:t>
            </a:r>
            <a:endParaRPr lang="en-IN" dirty="0">
              <a:latin typeface="Cambria" pitchFamily="18" charset="0"/>
            </a:endParaRPr>
          </a:p>
        </p:txBody>
      </p:sp>
      <p:sp>
        <p:nvSpPr>
          <p:cNvPr id="6" name="TextBox 16"/>
          <p:cNvSpPr txBox="1">
            <a:spLocks noChangeArrowheads="1"/>
          </p:cNvSpPr>
          <p:nvPr/>
        </p:nvSpPr>
        <p:spPr bwMode="auto">
          <a:xfrm>
            <a:off x="5" y="1028523"/>
            <a:ext cx="8522625" cy="3863892"/>
          </a:xfrm>
          <a:prstGeom prst="rect">
            <a:avLst/>
          </a:prstGeom>
          <a:extLst/>
        </p:spPr>
        <p:txBody>
          <a:bodyPr wrap="square" lIns="69866" tIns="34932" rIns="69866" bIns="3493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18331" eaLnBrk="1" hangingPunct="1">
              <a:lnSpc>
                <a:spcPct val="150000"/>
              </a:lnSpc>
            </a:pP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This presentation is part of our 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Advanced Malware Analysis 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Training program. Currently it is delivered only during our local meets for FREE of cost.</a:t>
            </a:r>
          </a:p>
          <a:p>
            <a:pPr marL="218331" eaLnBrk="1" hangingPunct="1">
              <a:lnSpc>
                <a:spcPct val="150000"/>
              </a:lnSpc>
            </a:pPr>
            <a:endParaRPr lang="en-US" sz="1700" dirty="0" smtClean="0">
              <a:latin typeface="Times New Roman" pitchFamily="18" charset="0"/>
              <a:cs typeface="Times New Roman" pitchFamily="18" charset="0"/>
            </a:endParaRPr>
          </a:p>
          <a:p>
            <a:pPr marL="218331" indent="-218331" eaLnBrk="1" hangingPunct="1">
              <a:lnSpc>
                <a:spcPct val="150000"/>
              </a:lnSpc>
              <a:buFont typeface="Wingdings" pitchFamily="2" charset="2"/>
              <a:buChar char="§"/>
            </a:pPr>
            <a:endParaRPr lang="en-US" sz="1700" dirty="0" smtClean="0">
              <a:latin typeface="Times New Roman" pitchFamily="18" charset="0"/>
              <a:cs typeface="Times New Roman" pitchFamily="18" charset="0"/>
            </a:endParaRPr>
          </a:p>
          <a:p>
            <a:pPr marL="218331" indent="-218331" eaLnBrk="1" hangingPunct="1">
              <a:lnSpc>
                <a:spcPct val="150000"/>
              </a:lnSpc>
              <a:buFont typeface="Wingdings" pitchFamily="2" charset="2"/>
              <a:buChar char="§"/>
            </a:pPr>
            <a:endParaRPr lang="en-US" sz="1700" dirty="0" smtClean="0">
              <a:latin typeface="Times New Roman" pitchFamily="18" charset="0"/>
              <a:cs typeface="Times New Roman" pitchFamily="18" charset="0"/>
            </a:endParaRPr>
          </a:p>
          <a:p>
            <a:pPr marL="218331" indent="-218331" eaLnBrk="1" hangingPunct="1">
              <a:lnSpc>
                <a:spcPct val="150000"/>
              </a:lnSpc>
              <a:buFont typeface="Wingdings" pitchFamily="2" charset="2"/>
              <a:buChar char="§"/>
            </a:pPr>
            <a:endParaRPr lang="en-US" sz="1700" dirty="0" smtClean="0">
              <a:latin typeface="Times New Roman" pitchFamily="18" charset="0"/>
              <a:cs typeface="Times New Roman" pitchFamily="18" charset="0"/>
            </a:endParaRPr>
          </a:p>
          <a:p>
            <a:pPr marL="218331" indent="-218331" eaLnBrk="1" hangingPunct="1">
              <a:lnSpc>
                <a:spcPct val="150000"/>
              </a:lnSpc>
              <a:buFont typeface="Wingdings" pitchFamily="2" charset="2"/>
              <a:buChar char="§"/>
            </a:pPr>
            <a:endParaRPr lang="en-US" sz="1700" dirty="0" smtClean="0">
              <a:latin typeface="Times New Roman" pitchFamily="18" charset="0"/>
              <a:cs typeface="Times New Roman" pitchFamily="18" charset="0"/>
            </a:endParaRPr>
          </a:p>
          <a:p>
            <a:pPr marL="218331" indent="-218331" eaLnBrk="1" hangingPunct="1">
              <a:lnSpc>
                <a:spcPct val="150000"/>
              </a:lnSpc>
            </a:pP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 marL="218331" indent="-218331" eaLnBrk="1" hangingPunct="1">
              <a:lnSpc>
                <a:spcPct val="150000"/>
              </a:lnSpc>
            </a:pP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For complete details of this course, visit our 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  <a:hlinkClick r:id="rId3"/>
              </a:rPr>
              <a:t>Security Training page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/>
            <a:r>
              <a:rPr lang="en-IN" sz="1700" dirty="0" smtClean="0">
                <a:latin typeface="Times New Roman" pitchFamily="18" charset="0"/>
                <a:cs typeface="Times New Roman" pitchFamily="18" charset="0"/>
              </a:rPr>
              <a:t>    </a:t>
            </a:r>
            <a:endParaRPr lang="en-IN" sz="1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Footer Placeholder 10"/>
          <p:cNvSpPr txBox="1">
            <a:spLocks/>
          </p:cNvSpPr>
          <p:nvPr/>
        </p:nvSpPr>
        <p:spPr>
          <a:xfrm>
            <a:off x="6077003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8" name="Picture 7" descr="security-trainin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6176" y="2296144"/>
            <a:ext cx="2779117" cy="15120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IN" smtClean="0"/>
              <a:t>www.SecurityXploded.com</a:t>
            </a:r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093787" y="1453356"/>
            <a:ext cx="6302296" cy="1691304"/>
          </a:xfrm>
        </p:spPr>
        <p:txBody>
          <a:bodyPr/>
          <a:lstStyle/>
          <a:p>
            <a:pPr algn="ctr"/>
            <a:r>
              <a:rPr lang="en-IN" sz="3200" cap="none" dirty="0" smtClean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Part</a:t>
            </a:r>
            <a:r>
              <a:rPr lang="en-IN" sz="3200" dirty="0" smtClean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2G – </a:t>
            </a:r>
            <a:r>
              <a:rPr lang="en-IN" sz="3200" cap="none" dirty="0" smtClean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Demo </a:t>
            </a:r>
            <a:r>
              <a:rPr lang="en-IN" sz="3200" dirty="0" smtClean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en-IN" sz="3200" dirty="0" smtClean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en-IN" sz="4100" dirty="0" smtClean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IN" sz="1800" dirty="0" err="1" smtClean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Hb</a:t>
            </a:r>
            <a:r>
              <a:rPr lang="en-IN" sz="1800" dirty="0" smtClean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rat functionality 6 – </a:t>
            </a:r>
            <a:r>
              <a:rPr sz="1800" smtClean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restart system</a:t>
            </a:r>
            <a:endParaRPr lang="en-IN" sz="1800" dirty="0">
              <a:solidFill>
                <a:srgbClr val="002060"/>
              </a:solidFill>
              <a:effectLst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898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IN" smtClean="0"/>
              <a:t>www.SecurityXploded.com</a:t>
            </a:r>
            <a:endParaRPr lang="en-IN"/>
          </a:p>
        </p:txBody>
      </p:sp>
      <p:sp>
        <p:nvSpPr>
          <p:cNvPr id="4" name="Footer Placeholder 1"/>
          <p:cNvSpPr txBox="1">
            <a:spLocks/>
          </p:cNvSpPr>
          <p:nvPr/>
        </p:nvSpPr>
        <p:spPr>
          <a:xfrm>
            <a:off x="3038504" y="4719460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800" b="0" i="0" u="none" strike="noStrike" kern="1200" cap="none" spc="0" normalizeH="0" baseline="0" noProof="0" smtClean="0">
                <a:ln>
                  <a:noFill/>
                </a:ln>
                <a:solidFill>
                  <a:schemeClr val="tx2">
                    <a:shade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www.SecurityXploded.com</a:t>
            </a:r>
            <a:endParaRPr kumimoji="0" lang="en-IN" sz="8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1"/>
          <p:cNvSpPr txBox="1">
            <a:spLocks/>
          </p:cNvSpPr>
          <p:nvPr/>
        </p:nvSpPr>
        <p:spPr>
          <a:xfrm>
            <a:off x="3038504" y="4719460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800" b="0" i="0" u="none" strike="noStrike" kern="1200" cap="none" spc="0" normalizeH="0" baseline="0" noProof="0" smtClean="0">
                <a:ln>
                  <a:noFill/>
                </a:ln>
                <a:solidFill>
                  <a:schemeClr val="tx2">
                    <a:shade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www.SecurityXploded.com</a:t>
            </a:r>
            <a:endParaRPr kumimoji="0" lang="en-IN" sz="8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1"/>
          <p:cNvSpPr txBox="1">
            <a:spLocks/>
          </p:cNvSpPr>
          <p:nvPr/>
        </p:nvSpPr>
        <p:spPr>
          <a:xfrm>
            <a:off x="3038504" y="4719460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800" b="0" i="0" u="none" strike="noStrike" kern="1200" cap="none" spc="0" normalizeH="0" baseline="0" noProof="0" smtClean="0">
                <a:ln>
                  <a:noFill/>
                </a:ln>
                <a:solidFill>
                  <a:schemeClr val="tx2">
                    <a:shade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www.SecurityXploded.com</a:t>
            </a:r>
            <a:endParaRPr kumimoji="0" lang="en-IN" sz="8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Footer Placeholder 1"/>
          <p:cNvSpPr txBox="1">
            <a:spLocks/>
          </p:cNvSpPr>
          <p:nvPr/>
        </p:nvSpPr>
        <p:spPr>
          <a:xfrm>
            <a:off x="3038504" y="4719460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800" b="0" i="0" u="none" strike="noStrike" kern="1200" cap="none" spc="0" normalizeH="0" baseline="0" noProof="0" smtClean="0">
                <a:ln>
                  <a:noFill/>
                </a:ln>
                <a:solidFill>
                  <a:schemeClr val="tx2">
                    <a:shade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www.SecurityXploded.com</a:t>
            </a:r>
            <a:endParaRPr kumimoji="0" lang="en-IN" sz="8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22332" y="201848"/>
            <a:ext cx="8374407" cy="337108"/>
          </a:xfrm>
          <a:prstGeom prst="rect">
            <a:avLst/>
          </a:prstGeom>
        </p:spPr>
        <p:txBody>
          <a:bodyPr/>
          <a:lstStyle/>
          <a:p>
            <a:pPr lvl="0" algn="ctr" eaLnBrk="0" hangingPunct="0">
              <a:defRPr/>
            </a:pPr>
            <a:r>
              <a:rPr lang="en-IN" sz="28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Malware Checks for Command Code 0A</a:t>
            </a:r>
            <a:endParaRPr lang="en-IN" sz="2800" b="1" dirty="0">
              <a:solidFill>
                <a:srgbClr val="002060"/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4187" y="767556"/>
            <a:ext cx="8229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Malware checks if the first four byte is 0A 00 00 00, so modifying the first four bytes</a:t>
            </a:r>
            <a:endParaRPr lang="en-US" sz="1600" dirty="0"/>
          </a:p>
        </p:txBody>
      </p:sp>
      <p:pic>
        <p:nvPicPr>
          <p:cNvPr id="10" name="Picture 9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93787" y="2748756"/>
            <a:ext cx="62484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46187" y="1377156"/>
            <a:ext cx="5935345" cy="1049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IN" smtClean="0"/>
              <a:t>www.SecurityXploded.com</a:t>
            </a:r>
            <a:endParaRPr lang="en-IN"/>
          </a:p>
        </p:txBody>
      </p:sp>
      <p:sp>
        <p:nvSpPr>
          <p:cNvPr id="4" name="Footer Placeholder 1"/>
          <p:cNvSpPr txBox="1">
            <a:spLocks/>
          </p:cNvSpPr>
          <p:nvPr/>
        </p:nvSpPr>
        <p:spPr>
          <a:xfrm>
            <a:off x="3038504" y="4719460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800" b="0" i="0" u="none" strike="noStrike" kern="1200" cap="none" spc="0" normalizeH="0" baseline="0" noProof="0" smtClean="0">
                <a:ln>
                  <a:noFill/>
                </a:ln>
                <a:solidFill>
                  <a:schemeClr val="tx2">
                    <a:shade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www.SecurityXploded.com</a:t>
            </a:r>
            <a:endParaRPr kumimoji="0" lang="en-IN" sz="8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1"/>
          <p:cNvSpPr txBox="1">
            <a:spLocks/>
          </p:cNvSpPr>
          <p:nvPr/>
        </p:nvSpPr>
        <p:spPr>
          <a:xfrm>
            <a:off x="3038504" y="4719460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800" b="0" i="0" u="none" strike="noStrike" kern="1200" cap="none" spc="0" normalizeH="0" baseline="0" noProof="0" smtClean="0">
                <a:ln>
                  <a:noFill/>
                </a:ln>
                <a:solidFill>
                  <a:schemeClr val="tx2">
                    <a:shade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www.SecurityXploded.com</a:t>
            </a:r>
            <a:endParaRPr kumimoji="0" lang="en-IN" sz="8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1"/>
          <p:cNvSpPr txBox="1">
            <a:spLocks/>
          </p:cNvSpPr>
          <p:nvPr/>
        </p:nvSpPr>
        <p:spPr>
          <a:xfrm>
            <a:off x="3038504" y="4719460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800" b="0" i="0" u="none" strike="noStrike" kern="1200" cap="none" spc="0" normalizeH="0" baseline="0" noProof="0" smtClean="0">
                <a:ln>
                  <a:noFill/>
                </a:ln>
                <a:solidFill>
                  <a:schemeClr val="tx2">
                    <a:shade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www.SecurityXploded.com</a:t>
            </a:r>
            <a:endParaRPr kumimoji="0" lang="en-IN" sz="8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Footer Placeholder 1"/>
          <p:cNvSpPr txBox="1">
            <a:spLocks/>
          </p:cNvSpPr>
          <p:nvPr/>
        </p:nvSpPr>
        <p:spPr>
          <a:xfrm>
            <a:off x="3038504" y="4719460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800" b="0" i="0" u="none" strike="noStrike" kern="1200" cap="none" spc="0" normalizeH="0" baseline="0" noProof="0" smtClean="0">
                <a:ln>
                  <a:noFill/>
                </a:ln>
                <a:solidFill>
                  <a:schemeClr val="tx2">
                    <a:shade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www.SecurityXploded.com</a:t>
            </a:r>
            <a:endParaRPr kumimoji="0" lang="en-IN" sz="8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22332" y="201848"/>
            <a:ext cx="8374407" cy="337108"/>
          </a:xfrm>
          <a:prstGeom prst="rect">
            <a:avLst/>
          </a:prstGeom>
        </p:spPr>
        <p:txBody>
          <a:bodyPr/>
          <a:lstStyle/>
          <a:p>
            <a:pPr lvl="0" algn="ctr" eaLnBrk="0" hangingPunct="0">
              <a:defRPr/>
            </a:pPr>
            <a:r>
              <a:rPr lang="en-IN" sz="28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Malware Restarts The System</a:t>
            </a:r>
            <a:endParaRPr lang="en-IN" sz="2800" b="1" dirty="0">
              <a:solidFill>
                <a:srgbClr val="002060"/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4187" y="767556"/>
            <a:ext cx="8229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Malware restarts the system</a:t>
            </a:r>
            <a:endParaRPr lang="en-US" sz="1600" dirty="0"/>
          </a:p>
        </p:txBody>
      </p:sp>
      <p:pic>
        <p:nvPicPr>
          <p:cNvPr id="11" name="Picture 10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7587" y="1681956"/>
            <a:ext cx="66294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4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References</a:t>
            </a:r>
            <a:endParaRPr lang="en-IN" sz="3400" b="1" dirty="0">
              <a:solidFill>
                <a:srgbClr val="002060"/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7892" indent="0" eaLnBrk="1">
              <a:buNone/>
              <a:defRPr/>
            </a:pPr>
            <a:r>
              <a:rPr lang="en-US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Complete Reference Guide for Advanced Malware Analysis Training</a:t>
            </a:r>
            <a:endParaRPr lang="en-US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7892" indent="0" eaLnBrk="1">
              <a:buNone/>
              <a:defRPr/>
            </a:pP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[Include links for all the Demos &amp; Tools]</a:t>
            </a:r>
            <a:endParaRPr lang="en-US" sz="1100" b="1" dirty="0">
              <a:latin typeface="Times New Roman" pitchFamily="18" charset="0"/>
              <a:cs typeface="Times New Roman" pitchFamily="18" charset="0"/>
              <a:hlinkClick r:id="rId3"/>
            </a:endParaRPr>
          </a:p>
          <a:p>
            <a:pPr>
              <a:lnSpc>
                <a:spcPct val="150000"/>
              </a:lnSpc>
              <a:buNone/>
            </a:pPr>
            <a:endParaRPr lang="en-IN" sz="1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Footer Placeholder 10"/>
          <p:cNvSpPr txBox="1">
            <a:spLocks/>
          </p:cNvSpPr>
          <p:nvPr/>
        </p:nvSpPr>
        <p:spPr>
          <a:xfrm>
            <a:off x="2964392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800" dirty="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rPr>
              <a:t>www.SecurityXploded.com</a:t>
            </a: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" y="741212"/>
            <a:ext cx="8893175" cy="33791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69866" tIns="34932" rIns="69866" bIns="34932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Thank You !</a:t>
            </a:r>
          </a:p>
          <a:p>
            <a:pPr algn="ctr"/>
            <a:endParaRPr lang="en-US" sz="3700" b="1" dirty="0" smtClean="0">
              <a:solidFill>
                <a:srgbClr val="FF0000"/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</a:endParaRPr>
          </a:p>
          <a:p>
            <a:pPr algn="ctr"/>
            <a:endParaRPr lang="en-US" sz="2400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</a:endParaRPr>
          </a:p>
          <a:p>
            <a:pPr algn="ctr"/>
            <a:endParaRPr lang="en-US" sz="2400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</a:endParaRPr>
          </a:p>
          <a:p>
            <a:pPr algn="ctr"/>
            <a:endParaRPr lang="en-US" sz="2400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</a:endParaRPr>
          </a:p>
          <a:p>
            <a:pPr algn="ctr"/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hlinkClick r:id="rId4"/>
              </a:rPr>
              <a:t>www.SecurityXploded.com</a:t>
            </a:r>
            <a:endParaRPr lang="en-US" sz="2400" b="1" dirty="0" smtClean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</a:endParaRPr>
          </a:p>
          <a:p>
            <a:pPr algn="ctr"/>
            <a:endParaRPr lang="en-US" sz="2400" b="1" dirty="0" smtClean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</a:endParaRPr>
          </a:p>
          <a:p>
            <a:pPr algn="ctr"/>
            <a:endParaRPr lang="en-US" sz="2400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</a:endParaRPr>
          </a:p>
        </p:txBody>
      </p:sp>
      <p:pic>
        <p:nvPicPr>
          <p:cNvPr id="1026" name="Picture 2" descr="C:\Users\Administrator\Desktop\securityxplodedbigiconnormal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587" y="1605756"/>
            <a:ext cx="1447800" cy="103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IN" smtClean="0"/>
              <a:t>www.SecurityXploded.com</a:t>
            </a:r>
            <a:endParaRPr lang="en-IN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FB09"/>
            </a:gs>
            <a:gs pos="50000">
              <a:srgbClr val="9CB86E"/>
            </a:gs>
            <a:gs pos="100000">
              <a:srgbClr val="156B13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IN" smtClean="0"/>
              <a:t>www.SecurityXploded.com</a:t>
            </a:r>
            <a:endParaRPr lang="en-IN"/>
          </a:p>
        </p:txBody>
      </p:sp>
      <p:sp>
        <p:nvSpPr>
          <p:cNvPr id="5" name="TextBox 4"/>
          <p:cNvSpPr txBox="1"/>
          <p:nvPr/>
        </p:nvSpPr>
        <p:spPr>
          <a:xfrm>
            <a:off x="277886" y="262502"/>
            <a:ext cx="8198454" cy="593766"/>
          </a:xfrm>
          <a:prstGeom prst="rect">
            <a:avLst/>
          </a:prstGeom>
          <a:noFill/>
        </p:spPr>
        <p:txBody>
          <a:bodyPr lIns="69866" tIns="34932" rIns="69866" bIns="34932">
            <a:spAutoFit/>
          </a:bodyPr>
          <a:lstStyle/>
          <a:p>
            <a:pPr lvl="0" algn="ctr"/>
            <a:r>
              <a:rPr lang="en-US" sz="34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Who am I</a:t>
            </a:r>
          </a:p>
        </p:txBody>
      </p:sp>
      <p:sp>
        <p:nvSpPr>
          <p:cNvPr id="6" name="TextBox 16"/>
          <p:cNvSpPr txBox="1">
            <a:spLocks noChangeArrowheads="1"/>
          </p:cNvSpPr>
          <p:nvPr/>
        </p:nvSpPr>
        <p:spPr bwMode="auto">
          <a:xfrm>
            <a:off x="296441" y="1008065"/>
            <a:ext cx="8596737" cy="4625639"/>
          </a:xfrm>
          <a:prstGeom prst="rect">
            <a:avLst/>
          </a:prstGeom>
          <a:extLst/>
        </p:spPr>
        <p:txBody>
          <a:bodyPr wrap="square" lIns="69866" tIns="34932" rIns="69866" bIns="3493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18331" indent="-218331" eaLnBrk="1" hangingPunct="1">
              <a:lnSpc>
                <a:spcPct val="150000"/>
              </a:lnSpc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Monnappa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785990" lvl="1" eaLnBrk="1" hangingPunct="1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m0nna</a:t>
            </a:r>
          </a:p>
          <a:p>
            <a:pPr marL="785990" lvl="1" eaLnBrk="1" hangingPunct="1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Member of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SecurityXploded</a:t>
            </a:r>
            <a:endParaRPr lang="en-US" sz="1700" dirty="0" smtClean="0">
              <a:latin typeface="Times New Roman" pitchFamily="18" charset="0"/>
              <a:cs typeface="Times New Roman" pitchFamily="18" charset="0"/>
            </a:endParaRPr>
          </a:p>
          <a:p>
            <a:pPr marL="785990" lvl="1" eaLnBrk="1" hangingPunct="1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Info Security Investigator @ Cisco</a:t>
            </a:r>
          </a:p>
          <a:p>
            <a:pPr marL="785990" lvl="1" eaLnBrk="1" hangingPunct="1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Reverse Engineering, Malware Analysis, Memory Forensics</a:t>
            </a:r>
          </a:p>
          <a:p>
            <a:pPr marL="785990" lvl="1" eaLnBrk="1" hangingPunct="1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Email: 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  <a:hlinkClick r:id="rId4"/>
              </a:rPr>
              <a:t>monnappa22@gmail.com</a:t>
            </a:r>
            <a:endParaRPr lang="en-US" sz="1700" dirty="0" smtClean="0">
              <a:latin typeface="Times New Roman" pitchFamily="18" charset="0"/>
              <a:cs typeface="Times New Roman" pitchFamily="18" charset="0"/>
            </a:endParaRPr>
          </a:p>
          <a:p>
            <a:pPr marL="785990" lvl="1" eaLnBrk="1" hangingPunct="1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Blog: 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  <a:hlinkClick r:id="rId5"/>
              </a:rPr>
              <a:t>http://malware-unplugged.blogspot.in</a:t>
            </a:r>
            <a:endParaRPr lang="en-US" sz="1700" dirty="0" smtClean="0">
              <a:latin typeface="Times New Roman" pitchFamily="18" charset="0"/>
              <a:cs typeface="Times New Roman" pitchFamily="18" charset="0"/>
            </a:endParaRPr>
          </a:p>
          <a:p>
            <a:pPr marL="785990" lvl="1" eaLnBrk="1" hangingPunct="1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Twitter: </a:t>
            </a:r>
            <a:r>
              <a:rPr lang="en-US" sz="1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@monnappa22</a:t>
            </a:r>
          </a:p>
          <a:p>
            <a:pPr marL="785990" lvl="1" eaLnBrk="1" hangingPunct="1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LinkedIn: </a:t>
            </a:r>
            <a:r>
              <a:rPr lang="en-US" sz="1600" dirty="0" smtClean="0">
                <a:hlinkClick r:id="rId6"/>
              </a:rPr>
              <a:t>http://www.linkedin.com/pub/monnappa-ka-grem-ceh/42/45a/1b8</a:t>
            </a:r>
            <a:endParaRPr lang="en-US" sz="1700" dirty="0" smtClean="0">
              <a:latin typeface="Times New Roman" pitchFamily="18" charset="0"/>
              <a:cs typeface="Times New Roman" pitchFamily="18" charset="0"/>
            </a:endParaRPr>
          </a:p>
          <a:p>
            <a:pPr marL="218331" indent="-218331" eaLnBrk="1" hangingPunct="1">
              <a:buFont typeface="Wingdings" pitchFamily="2" charset="2"/>
              <a:buChar char="§"/>
            </a:pPr>
            <a:endParaRPr lang="en-US" sz="1700" dirty="0" smtClean="0">
              <a:latin typeface="Times New Roman" pitchFamily="18" charset="0"/>
              <a:cs typeface="Times New Roman" pitchFamily="18" charset="0"/>
            </a:endParaRPr>
          </a:p>
          <a:p>
            <a:pPr marL="218331" indent="-218331" eaLnBrk="1" hangingPunct="1">
              <a:buFont typeface="Wingdings" pitchFamily="2" charset="2"/>
              <a:buChar char="§"/>
            </a:pPr>
            <a:endParaRPr lang="en-US" sz="17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en-IN" sz="17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IN" sz="1700" dirty="0" smtClean="0">
                <a:latin typeface="Times New Roman" pitchFamily="18" charset="0"/>
                <a:cs typeface="Times New Roman" pitchFamily="18" charset="0"/>
              </a:rPr>
              <a:t>    </a:t>
            </a:r>
            <a:endParaRPr lang="en-IN" sz="17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4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Contents</a:t>
            </a:r>
            <a:endParaRPr lang="en-IN" sz="3400" b="1" dirty="0">
              <a:solidFill>
                <a:srgbClr val="002060"/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187" y="1300956"/>
            <a:ext cx="7262761" cy="3326374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50000"/>
              </a:lnSpc>
            </a:pPr>
            <a:r>
              <a:rPr lang="en-IN" sz="2000" dirty="0" err="1" smtClean="0">
                <a:latin typeface="Times New Roman" pitchFamily="18" charset="0"/>
                <a:cs typeface="Times New Roman" pitchFamily="18" charset="0"/>
              </a:rPr>
              <a:t>HeartBeat</a:t>
            </a:r>
            <a:r>
              <a:rPr lang="en-IN" sz="2000" dirty="0" smtClean="0">
                <a:latin typeface="Times New Roman" pitchFamily="18" charset="0"/>
                <a:cs typeface="Times New Roman" pitchFamily="18" charset="0"/>
              </a:rPr>
              <a:t> RAT Functionalities</a:t>
            </a:r>
          </a:p>
          <a:p>
            <a:pPr>
              <a:lnSpc>
                <a:spcPct val="150000"/>
              </a:lnSpc>
            </a:pPr>
            <a:r>
              <a:rPr lang="en-IN" sz="1800" dirty="0" smtClean="0">
                <a:latin typeface="Times New Roman" pitchFamily="18" charset="0"/>
                <a:cs typeface="Times New Roman" pitchFamily="18" charset="0"/>
              </a:rPr>
              <a:t>Part 2A - Demo</a:t>
            </a:r>
          </a:p>
          <a:p>
            <a:pPr>
              <a:lnSpc>
                <a:spcPct val="150000"/>
              </a:lnSpc>
            </a:pPr>
            <a:r>
              <a:rPr lang="en-IN" sz="1800" dirty="0" smtClean="0">
                <a:latin typeface="Times New Roman" pitchFamily="18" charset="0"/>
                <a:cs typeface="Times New Roman" pitchFamily="18" charset="0"/>
              </a:rPr>
              <a:t>Part 2B - Demo</a:t>
            </a:r>
          </a:p>
          <a:p>
            <a:pPr>
              <a:lnSpc>
                <a:spcPct val="150000"/>
              </a:lnSpc>
            </a:pPr>
            <a:r>
              <a:rPr lang="en-IN" sz="1800" dirty="0" smtClean="0">
                <a:latin typeface="Times New Roman" pitchFamily="18" charset="0"/>
                <a:cs typeface="Times New Roman" pitchFamily="18" charset="0"/>
              </a:rPr>
              <a:t>Part 2C – Demo</a:t>
            </a:r>
          </a:p>
          <a:p>
            <a:pPr>
              <a:lnSpc>
                <a:spcPct val="150000"/>
              </a:lnSpc>
            </a:pPr>
            <a:r>
              <a:rPr lang="en-IN" sz="1800" dirty="0" smtClean="0">
                <a:latin typeface="Times New Roman" pitchFamily="18" charset="0"/>
                <a:cs typeface="Times New Roman" pitchFamily="18" charset="0"/>
              </a:rPr>
              <a:t>Part 2D – Demo</a:t>
            </a:r>
          </a:p>
          <a:p>
            <a:pPr>
              <a:lnSpc>
                <a:spcPct val="150000"/>
              </a:lnSpc>
            </a:pPr>
            <a:r>
              <a:rPr lang="en-IN" sz="1800" dirty="0" smtClean="0">
                <a:latin typeface="Times New Roman" pitchFamily="18" charset="0"/>
                <a:cs typeface="Times New Roman" pitchFamily="18" charset="0"/>
              </a:rPr>
              <a:t>Part 2E– Demo</a:t>
            </a:r>
          </a:p>
          <a:p>
            <a:pPr>
              <a:lnSpc>
                <a:spcPct val="150000"/>
              </a:lnSpc>
            </a:pPr>
            <a:r>
              <a:rPr lang="en-IN" sz="1800" dirty="0" smtClean="0">
                <a:latin typeface="Times New Roman" pitchFamily="18" charset="0"/>
                <a:cs typeface="Times New Roman" pitchFamily="18" charset="0"/>
              </a:rPr>
              <a:t>Part 2F– Demo</a:t>
            </a:r>
          </a:p>
          <a:p>
            <a:pPr>
              <a:lnSpc>
                <a:spcPct val="150000"/>
              </a:lnSpc>
            </a:pPr>
            <a:r>
              <a:rPr lang="en-IN" sz="1800" dirty="0" smtClean="0">
                <a:latin typeface="Times New Roman" pitchFamily="18" charset="0"/>
                <a:cs typeface="Times New Roman" pitchFamily="18" charset="0"/>
              </a:rPr>
              <a:t>Part 2G - Demo</a:t>
            </a:r>
          </a:p>
          <a:p>
            <a:pPr>
              <a:lnSpc>
                <a:spcPct val="150000"/>
              </a:lnSpc>
            </a:pPr>
            <a:r>
              <a:rPr lang="en-IN" sz="1800" dirty="0" smtClean="0">
                <a:latin typeface="Times New Roman" pitchFamily="18" charset="0"/>
                <a:cs typeface="Times New Roman" pitchFamily="18" charset="0"/>
              </a:rPr>
              <a:t>References</a:t>
            </a:r>
            <a:endParaRPr lang="en-IN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IN" sz="17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IN" sz="1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Footer Placeholder 10"/>
          <p:cNvSpPr txBox="1">
            <a:spLocks/>
          </p:cNvSpPr>
          <p:nvPr/>
        </p:nvSpPr>
        <p:spPr>
          <a:xfrm>
            <a:off x="2964392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800" dirty="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rPr>
              <a:t>www.SecurityXploded.com</a:t>
            </a: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332" y="201848"/>
            <a:ext cx="8374407" cy="840054"/>
          </a:xfrm>
        </p:spPr>
        <p:txBody>
          <a:bodyPr/>
          <a:lstStyle/>
          <a:p>
            <a:pPr algn="ctr"/>
            <a:r>
              <a:rPr lang="en-IN" sz="2800" b="1" dirty="0" err="1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HeartBeat</a:t>
            </a:r>
            <a:r>
              <a:rPr lang="en-IN" sz="28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RAT Functionalities</a:t>
            </a:r>
            <a:endParaRPr lang="en-IN" sz="2800" b="1" dirty="0">
              <a:solidFill>
                <a:srgbClr val="002060"/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659" y="1176076"/>
            <a:ext cx="8152079" cy="3326374"/>
          </a:xfrm>
        </p:spPr>
        <p:txBody>
          <a:bodyPr>
            <a:normAutofit fontScale="92500" lnSpcReduction="10000"/>
          </a:bodyPr>
          <a:lstStyle/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en-IN" sz="1700" b="1" dirty="0" smtClean="0">
                <a:latin typeface="Times New Roman" pitchFamily="18" charset="0"/>
                <a:cs typeface="Times New Roman" pitchFamily="18" charset="0"/>
              </a:rPr>
              <a:t>In this session, we will cover below </a:t>
            </a:r>
            <a:r>
              <a:rPr lang="en-IN" sz="1700" b="1" dirty="0" err="1" smtClean="0">
                <a:latin typeface="Times New Roman" pitchFamily="18" charset="0"/>
                <a:cs typeface="Times New Roman" pitchFamily="18" charset="0"/>
              </a:rPr>
              <a:t>HeartBeat</a:t>
            </a:r>
            <a:r>
              <a:rPr lang="en-IN" sz="1700" b="1" dirty="0" smtClean="0">
                <a:latin typeface="Times New Roman" pitchFamily="18" charset="0"/>
                <a:cs typeface="Times New Roman" pitchFamily="18" charset="0"/>
              </a:rPr>
              <a:t> RAT functionalities</a:t>
            </a:r>
          </a:p>
          <a:p>
            <a:pPr lvl="1">
              <a:lnSpc>
                <a:spcPct val="200000"/>
              </a:lnSpc>
              <a:buClr>
                <a:schemeClr val="tx1"/>
              </a:buClr>
              <a:buFont typeface="Courier New" pitchFamily="49" charset="0"/>
              <a:buChar char="o"/>
            </a:pPr>
            <a:r>
              <a:rPr lang="en-IN" sz="1400" b="1" dirty="0" smtClean="0">
                <a:latin typeface="Times New Roman" pitchFamily="18" charset="0"/>
                <a:cs typeface="Times New Roman" pitchFamily="18" charset="0"/>
              </a:rPr>
              <a:t>Part 2a)  Decrypting various communications</a:t>
            </a:r>
          </a:p>
          <a:p>
            <a:pPr lvl="1">
              <a:lnSpc>
                <a:spcPct val="200000"/>
              </a:lnSpc>
              <a:buClr>
                <a:schemeClr val="tx1"/>
              </a:buClr>
              <a:buFont typeface="Courier New" pitchFamily="49" charset="0"/>
              <a:buChar char="o"/>
            </a:pPr>
            <a:r>
              <a:rPr lang="en-IN" sz="1400" b="1" dirty="0" smtClean="0">
                <a:latin typeface="Times New Roman" pitchFamily="18" charset="0"/>
                <a:cs typeface="Times New Roman" pitchFamily="18" charset="0"/>
              </a:rPr>
              <a:t>Part 2b) Functionality 1 - Process enumeration </a:t>
            </a:r>
          </a:p>
          <a:p>
            <a:pPr lvl="1">
              <a:lnSpc>
                <a:spcPct val="200000"/>
              </a:lnSpc>
              <a:buClr>
                <a:schemeClr val="tx1"/>
              </a:buClr>
              <a:buFont typeface="Courier New" pitchFamily="49" charset="0"/>
              <a:buChar char="o"/>
            </a:pPr>
            <a:r>
              <a:rPr lang="en-IN" sz="1400" b="1" dirty="0" smtClean="0">
                <a:latin typeface="Times New Roman" pitchFamily="18" charset="0"/>
                <a:cs typeface="Times New Roman" pitchFamily="18" charset="0"/>
              </a:rPr>
              <a:t>Part 2c) Functionality 2 - Process termination</a:t>
            </a:r>
          </a:p>
          <a:p>
            <a:pPr lvl="1">
              <a:lnSpc>
                <a:spcPct val="200000"/>
              </a:lnSpc>
              <a:buClr>
                <a:schemeClr val="tx1"/>
              </a:buClr>
              <a:buFont typeface="Courier New" pitchFamily="49" charset="0"/>
              <a:buChar char="o"/>
            </a:pPr>
            <a:r>
              <a:rPr lang="en-IN" sz="1400" b="1" dirty="0" smtClean="0">
                <a:latin typeface="Times New Roman" pitchFamily="18" charset="0"/>
                <a:cs typeface="Times New Roman" pitchFamily="18" charset="0"/>
              </a:rPr>
              <a:t>Part 2d) Functionality 3 - Create and Write to File</a:t>
            </a:r>
          </a:p>
          <a:p>
            <a:pPr lvl="1">
              <a:lnSpc>
                <a:spcPct val="200000"/>
              </a:lnSpc>
              <a:buClr>
                <a:schemeClr val="tx1"/>
              </a:buClr>
              <a:buFont typeface="Courier New" pitchFamily="49" charset="0"/>
              <a:buChar char="o"/>
            </a:pPr>
            <a:r>
              <a:rPr lang="en-IN" sz="1400" b="1" dirty="0" smtClean="0">
                <a:latin typeface="Times New Roman" pitchFamily="18" charset="0"/>
                <a:cs typeface="Times New Roman" pitchFamily="18" charset="0"/>
              </a:rPr>
              <a:t>Part 2e) Functionality 4 - Launch new application (create process)</a:t>
            </a:r>
          </a:p>
          <a:p>
            <a:pPr lvl="1">
              <a:lnSpc>
                <a:spcPct val="200000"/>
              </a:lnSpc>
              <a:buClr>
                <a:schemeClr val="tx1"/>
              </a:buClr>
              <a:buFont typeface="Courier New" pitchFamily="49" charset="0"/>
              <a:buChar char="o"/>
            </a:pPr>
            <a:r>
              <a:rPr lang="en-IN" sz="1400" b="1" dirty="0" smtClean="0">
                <a:latin typeface="Times New Roman" pitchFamily="18" charset="0"/>
                <a:cs typeface="Times New Roman" pitchFamily="18" charset="0"/>
              </a:rPr>
              <a:t>Part 2f) Functionality 5 - Reverse Shell  </a:t>
            </a:r>
          </a:p>
          <a:p>
            <a:pPr lvl="1">
              <a:lnSpc>
                <a:spcPct val="200000"/>
              </a:lnSpc>
              <a:buClr>
                <a:schemeClr val="tx1"/>
              </a:buClr>
              <a:buFont typeface="Courier New" pitchFamily="49" charset="0"/>
              <a:buChar char="o"/>
            </a:pPr>
            <a:r>
              <a:rPr lang="en-IN" sz="1400" b="1" dirty="0" smtClean="0">
                <a:latin typeface="Times New Roman" pitchFamily="18" charset="0"/>
                <a:cs typeface="Times New Roman" pitchFamily="18" charset="0"/>
              </a:rPr>
              <a:t>Part 2g</a:t>
            </a:r>
            <a:r>
              <a:rPr lang="en-IN" sz="1400" b="1" smtClean="0">
                <a:latin typeface="Times New Roman" pitchFamily="18" charset="0"/>
                <a:cs typeface="Times New Roman" pitchFamily="18" charset="0"/>
              </a:rPr>
              <a:t>) Functionality 6 - Restart </a:t>
            </a:r>
            <a:r>
              <a:rPr lang="en-IN" sz="1400" b="1" dirty="0" smtClean="0">
                <a:latin typeface="Times New Roman" pitchFamily="18" charset="0"/>
                <a:cs typeface="Times New Roman" pitchFamily="18" charset="0"/>
              </a:rPr>
              <a:t>System 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endParaRPr lang="en-IN" sz="17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Footer Placeholder 10"/>
          <p:cNvSpPr txBox="1">
            <a:spLocks/>
          </p:cNvSpPr>
          <p:nvPr/>
        </p:nvSpPr>
        <p:spPr>
          <a:xfrm>
            <a:off x="2964392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800" dirty="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rPr>
              <a:t>www.SecurityXploded.com</a:t>
            </a: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6178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3787" y="1453356"/>
            <a:ext cx="6302296" cy="1691304"/>
          </a:xfrm>
        </p:spPr>
        <p:txBody>
          <a:bodyPr/>
          <a:lstStyle/>
          <a:p>
            <a:pPr algn="ctr"/>
            <a:r>
              <a:rPr lang="en-IN" sz="3200" cap="none" dirty="0" smtClean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Part</a:t>
            </a:r>
            <a:r>
              <a:rPr lang="en-IN" sz="3200" dirty="0" smtClean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2</a:t>
            </a:r>
            <a:r>
              <a:rPr lang="en-IN" sz="3200" cap="none" dirty="0" smtClean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  <a:r>
              <a:rPr lang="en-IN" sz="3200" dirty="0" smtClean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– </a:t>
            </a:r>
            <a:r>
              <a:rPr lang="en-IN" sz="3200" cap="none" dirty="0" smtClean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Demo </a:t>
            </a:r>
            <a:r>
              <a:rPr lang="en-IN" sz="3200" dirty="0" smtClean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en-IN" sz="3200" dirty="0" smtClean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en-IN" sz="4100" dirty="0" smtClean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IN" sz="1600" dirty="0" smtClean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Decrypting various communications of Heartbeat RAT</a:t>
            </a:r>
            <a:endParaRPr lang="en-IN" sz="1600" dirty="0">
              <a:solidFill>
                <a:srgbClr val="002060"/>
              </a:solidFill>
              <a:effectLst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898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387" y="157956"/>
            <a:ext cx="8186655" cy="731546"/>
          </a:xfrm>
        </p:spPr>
        <p:txBody>
          <a:bodyPr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Encrypted Process listing</a:t>
            </a:r>
            <a:endParaRPr lang="en-IN" sz="2800" b="1" dirty="0">
              <a:solidFill>
                <a:srgbClr val="002060"/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Footer Placeholder 10"/>
          <p:cNvSpPr txBox="1">
            <a:spLocks/>
          </p:cNvSpPr>
          <p:nvPr/>
        </p:nvSpPr>
        <p:spPr>
          <a:xfrm>
            <a:off x="2964392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800" dirty="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rPr>
              <a:t>www.SecurityXploded.com</a:t>
            </a: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4187" y="843756"/>
            <a:ext cx="8305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/>
              <a:t>Below screenshot shows the encrypted process listing sent to the C2 server</a:t>
            </a:r>
            <a:endParaRPr lang="en-US" sz="1500" dirty="0"/>
          </a:p>
        </p:txBody>
      </p:sp>
      <p:pic>
        <p:nvPicPr>
          <p:cNvPr id="6" name="Picture 5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41387" y="1377156"/>
            <a:ext cx="6753225" cy="3269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46178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chni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outs:outSpaceData xmlns:outs="http://schemas.microsoft.com/office/2009/outspace/metadata">
  <outs:relatedDates>
    <outs:relatedDate>
      <outs:type>3</outs:type>
      <outs:displayName>Last Modified</outs:displayName>
      <outs:dateTime>2010-10-28T18:34:05Z</outs:dateTime>
      <outs:isPinned>true</outs:isPinned>
    </outs:relatedDate>
    <outs:relatedDate>
      <outs:type>2</outs:type>
      <outs:displayName>Created</outs:displayName>
      <outs:dateTime>2010-07-04T05:35:18Z</outs:dateTime>
      <outs:isPinned>true</outs:isPinned>
    </outs:relatedDate>
    <outs:relatedDate>
      <outs:type>4</outs:type>
      <outs:displayName>Last Printed</outs:displayName>
      <outs:dateTime/>
      <outs:isPinned>true</outs:isPinned>
    </outs:relatedDate>
  </outs:relatedDates>
  <outs:relatedDocuments>
    <outs:relatedDocument>
      <outs:type>2</outs:type>
      <outs:displayName>Other documents in current folder</outs:displayName>
      <outs:uri/>
      <outs:isPinned>true</outs:isPinned>
    </outs:relatedDocument>
  </outs:relatedDocuments>
  <outs:relatedPeople>
    <outs:relatedPeopleItem>
      <outs:category>Author</outs:category>
      <outs:people>
        <outs:relatedPerson>
          <outs:displayName>Nagareshwar Talekar</outs:displayName>
          <outs:accountName/>
        </outs:relatedPerson>
      </outs:people>
      <outs:source>0</outs:source>
      <outs:isPinned>true</outs:isPinned>
    </outs:relatedPeopleItem>
    <outs:relatedPeopleItem>
      <outs:category>Last modified by</outs:category>
      <outs:people>
        <outs:relatedPerson>
          <outs:displayName>nag</outs:displayName>
          <outs:accountName/>
        </outs:relatedPerson>
      </outs:people>
      <outs:source>0</outs:source>
      <outs:isPinned>true</outs:isPinned>
    </outs:relatedPeopleItem>
    <outs:relatedPeopleItem>
      <outs:category>Manager</outs:category>
      <outs:people/>
      <outs:source>0</outs:source>
      <outs:isPinned>false</outs:isPinned>
    </outs:relatedPeopleItem>
  </outs:relatedPeople>
  <propertyMetadataList xmlns="http://schemas.microsoft.com/office/2009/outspace/metadata">
    <propertyMetadata>
      <type>0</type>
      <propertyId>2228224</propertyId>
      <propertyName/>
      <isPinned>true</isPinned>
    </propertyMetadata>
    <propertyMetadata>
      <type>0</type>
      <propertyId>1114115</propertyId>
      <propertyName/>
      <isPinned>true</isPinned>
    </propertyMetadata>
    <propertyMetadata>
      <type>0</type>
      <propertyId>1114117</propertyId>
      <propertyName/>
      <isPinned>true</isPinned>
    </propertyMetadata>
    <propertyMetadata>
      <type>0</type>
      <propertyId>589825</propertyId>
      <propertyName/>
      <isPinned>false</isPinned>
    </propertyMetadata>
    <propertyMetadata>
      <type>0</type>
      <propertyId>1114116</propertyId>
      <propertyName/>
      <isPinned>false</isPinned>
    </propertyMetadata>
    <propertyMetadata>
      <type>0</type>
      <propertyId>14</propertyId>
      <propertyName/>
      <isPinned>true</isPinned>
    </propertyMetadata>
    <propertyMetadata>
      <type>0</type>
      <propertyId>8</propertyId>
      <propertyName/>
      <isPinned>true</isPinned>
    </propertyMetadata>
    <propertyMetadata>
      <type>0</type>
      <propertyId>6</propertyId>
      <propertyName/>
      <isPinned>false</isPinned>
    </propertyMetadata>
    <propertyMetadata>
      <type>0</type>
      <propertyId>1114118</propertyId>
      <propertyName/>
      <isPinned>false</isPinned>
    </propertyMetadata>
    <propertyMetadata>
      <type>0</type>
      <propertyId>1179649</propertyId>
      <propertyName/>
      <isPinned>false</isPinned>
    </propertyMetadata>
    <propertyMetadata>
      <type>0</type>
      <propertyId>655365</propertyId>
      <propertyName/>
      <isPinned>false</isPinned>
    </propertyMetadata>
    <propertyMetadata>
      <type>0</type>
      <propertyId>1</propertyId>
      <propertyName/>
      <isPinned>false</isPinned>
    </propertyMetadata>
    <propertyMetadata>
      <type>0</type>
      <propertyId>0</propertyId>
      <propertyName/>
      <isPinned>true</isPinned>
    </propertyMetadata>
    <propertyMetadata>
      <type>0</type>
      <propertyId>13</propertyId>
      <propertyName/>
      <isPinned>false</isPinned>
    </propertyMetadata>
    <propertyMetadata>
      <type>0</type>
      <propertyId>1179653</propertyId>
      <propertyName/>
      <isPinned>false</isPinned>
    </propertyMetadata>
    <propertyMetadata>
      <type>0</type>
      <propertyId>22</propertyId>
      <propertyName/>
      <isPinned>false</isPinned>
    </propertyMetadata>
  </propertyMetadataList>
  <outs:corruptMetadataWasLost/>
</outs:outSpaceData>
</file>

<file path=customXml/itemProps1.xml><?xml version="1.0" encoding="utf-8"?>
<ds:datastoreItem xmlns:ds="http://schemas.openxmlformats.org/officeDocument/2006/customXml" ds:itemID="{963F2505-FD45-4DDE-B41A-9969EF4D17D6}">
  <ds:schemaRefs>
    <ds:schemaRef ds:uri="http://schemas.microsoft.com/office/2009/outspace/metadat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13269</TotalTime>
  <Words>882</Words>
  <Application>Microsoft Office PowerPoint</Application>
  <PresentationFormat>Custom</PresentationFormat>
  <Paragraphs>224</Paragraphs>
  <Slides>44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2" baseType="lpstr">
      <vt:lpstr>Arial</vt:lpstr>
      <vt:lpstr>Calibri</vt:lpstr>
      <vt:lpstr>Cambria</vt:lpstr>
      <vt:lpstr>Courier New</vt:lpstr>
      <vt:lpstr>Times New Roman</vt:lpstr>
      <vt:lpstr>Wingdings</vt:lpstr>
      <vt:lpstr>Wingdings 2</vt:lpstr>
      <vt:lpstr>Technic</vt:lpstr>
      <vt:lpstr>Part 2 - Dissecting the HeartBeat APT RAT Functionalities</vt:lpstr>
      <vt:lpstr>PowerPoint Presentation</vt:lpstr>
      <vt:lpstr>PowerPoint Presentation</vt:lpstr>
      <vt:lpstr>PowerPoint Presentation</vt:lpstr>
      <vt:lpstr>PowerPoint Presentation</vt:lpstr>
      <vt:lpstr>Contents</vt:lpstr>
      <vt:lpstr>HeartBeat RAT Functionalities</vt:lpstr>
      <vt:lpstr>Part 2A – Demo   Decrypting various communications of Heartbeat RAT</vt:lpstr>
      <vt:lpstr>Encrypted Process listing</vt:lpstr>
      <vt:lpstr>Decrypted Process listing</vt:lpstr>
      <vt:lpstr>Encrypted Reverse Shell</vt:lpstr>
      <vt:lpstr>Decrypted Reverse Shell</vt:lpstr>
      <vt:lpstr>Part 2B – Demo   Hb rat functionality 1 - Process enumeration </vt:lpstr>
      <vt:lpstr>Sending Fake Data</vt:lpstr>
      <vt:lpstr>Malware Received Fake Data</vt:lpstr>
      <vt:lpstr>Malware Decrypts Received Data</vt:lpstr>
      <vt:lpstr>Malware Checks for Command Code 1</vt:lpstr>
      <vt:lpstr>Malware Enumerates Processes</vt:lpstr>
      <vt:lpstr>Encrypts Enumerated Processes</vt:lpstr>
      <vt:lpstr>Sends Encrypted Process Listing</vt:lpstr>
      <vt:lpstr>Part 2C – Demo   Hb rat functionality 2 – Process termination</vt:lpstr>
      <vt:lpstr>Malware Checks for Command Code 2</vt:lpstr>
      <vt:lpstr>Terminate the calc.exe (pid 1968)</vt:lpstr>
      <vt:lpstr>Opens Handle to Process</vt:lpstr>
      <vt:lpstr>PowerPoint Presentation</vt:lpstr>
      <vt:lpstr>PowerPoint Presentation</vt:lpstr>
      <vt:lpstr>Part 2D – Demo   Hb rat functionality 3 – Create and Write to File</vt:lpstr>
      <vt:lpstr>Malware Checks for Command Code 3</vt:lpstr>
      <vt:lpstr>PowerPoint Presentation</vt:lpstr>
      <vt:lpstr>PowerPoint Presentation</vt:lpstr>
      <vt:lpstr>Part 2E – Demo   Hb rat functionality 4 – Launch new application </vt:lpstr>
      <vt:lpstr>Malware Checks for Command Code 4</vt:lpstr>
      <vt:lpstr>PowerPoint Presentation</vt:lpstr>
      <vt:lpstr>PowerPoint Presentation</vt:lpstr>
      <vt:lpstr>Part 2F – Demo   Hb rat functionality 5 – reverse shell</vt:lpstr>
      <vt:lpstr>PowerPoint Presentation</vt:lpstr>
      <vt:lpstr>PowerPoint Presentation</vt:lpstr>
      <vt:lpstr>PowerPoint Presentation</vt:lpstr>
      <vt:lpstr>PowerPoint Presentation</vt:lpstr>
      <vt:lpstr>Part 2G – Demo   Hb rat functionality 6 – restart system</vt:lpstr>
      <vt:lpstr>PowerPoint Presentation</vt:lpstr>
      <vt:lpstr>PowerPoint Presentation</vt:lpstr>
      <vt:lpstr>References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Application Virtualization</dc:title>
  <dc:creator>Nagareshwar Talekar</dc:creator>
  <cp:lastModifiedBy>nag</cp:lastModifiedBy>
  <cp:revision>1471</cp:revision>
  <dcterms:created xsi:type="dcterms:W3CDTF">2010-07-04T05:35:18Z</dcterms:created>
  <dcterms:modified xsi:type="dcterms:W3CDTF">2013-12-18T08:41:21Z</dcterms:modified>
</cp:coreProperties>
</file>