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2"/>
  </p:sldMasterIdLst>
  <p:notesMasterIdLst>
    <p:notesMasterId r:id="rId34"/>
  </p:notesMasterIdLst>
  <p:handoutMasterIdLst>
    <p:handoutMasterId r:id="rId35"/>
  </p:handoutMasterIdLst>
  <p:sldIdLst>
    <p:sldId id="335" r:id="rId3"/>
    <p:sldId id="261" r:id="rId4"/>
    <p:sldId id="336" r:id="rId5"/>
    <p:sldId id="337" r:id="rId6"/>
    <p:sldId id="323" r:id="rId7"/>
    <p:sldId id="369" r:id="rId8"/>
    <p:sldId id="381" r:id="rId9"/>
    <p:sldId id="383" r:id="rId10"/>
    <p:sldId id="384" r:id="rId11"/>
    <p:sldId id="385" r:id="rId12"/>
    <p:sldId id="386" r:id="rId13"/>
    <p:sldId id="387" r:id="rId14"/>
    <p:sldId id="388" r:id="rId15"/>
    <p:sldId id="389" r:id="rId16"/>
    <p:sldId id="390" r:id="rId17"/>
    <p:sldId id="391" r:id="rId18"/>
    <p:sldId id="392" r:id="rId19"/>
    <p:sldId id="393" r:id="rId20"/>
    <p:sldId id="394" r:id="rId21"/>
    <p:sldId id="395" r:id="rId22"/>
    <p:sldId id="396" r:id="rId23"/>
    <p:sldId id="397" r:id="rId24"/>
    <p:sldId id="398" r:id="rId25"/>
    <p:sldId id="399" r:id="rId26"/>
    <p:sldId id="400" r:id="rId27"/>
    <p:sldId id="401" r:id="rId28"/>
    <p:sldId id="404" r:id="rId29"/>
    <p:sldId id="402" r:id="rId30"/>
    <p:sldId id="403" r:id="rId31"/>
    <p:sldId id="380" r:id="rId32"/>
    <p:sldId id="322" r:id="rId33"/>
  </p:sldIdLst>
  <p:sldSz cx="8893175" cy="504031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34932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69865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04798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39731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1746646" algn="l" defTabSz="698658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095975" algn="l" defTabSz="698658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2445304" algn="l" defTabSz="698658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2794633" algn="l" defTabSz="698658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  <a:srgbClr val="0000CC"/>
    <a:srgbClr val="3BFB31"/>
    <a:srgbClr val="15FB09"/>
    <a:srgbClr val="C7DAF1"/>
    <a:srgbClr val="FFB3B3"/>
    <a:srgbClr val="FF3300"/>
    <a:srgbClr val="FF9900"/>
    <a:srgbClr val="FF82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241" autoAdjust="0"/>
    <p:restoredTop sz="94348" autoAdjust="0"/>
  </p:normalViewPr>
  <p:slideViewPr>
    <p:cSldViewPr>
      <p:cViewPr>
        <p:scale>
          <a:sx n="100" d="100"/>
          <a:sy n="100" d="100"/>
        </p:scale>
        <p:origin x="-2040" y="-894"/>
      </p:cViewPr>
      <p:guideLst>
        <p:guide orient="horz" pos="1589"/>
        <p:guide pos="28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1D9CA-13F9-4C31-AE5A-2ABB9CCF1D62}" type="datetimeFigureOut">
              <a:rPr lang="en-US" smtClean="0"/>
              <a:pPr/>
              <a:t>1/20/2013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2A4E4-3D55-4E40-8356-9BD6056673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9363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5252BEC-BFCC-4C57-9C68-E0B08D3A6B5F}" type="datetimeFigureOut">
              <a:rPr lang="en-US"/>
              <a:pPr>
                <a:defRPr/>
              </a:pPr>
              <a:t>1/20/2013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68A04A8-207B-4F46-83B8-72F14DAAC076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60335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9329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98658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47987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97317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46646" algn="l" defTabSz="69865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95975" algn="l" defTabSz="69865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45304" algn="l" defTabSz="69865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94633" algn="l" defTabSz="69865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4813" y="685800"/>
            <a:ext cx="6048375" cy="3429000"/>
          </a:xfrm>
          <a:ln>
            <a:solidFill>
              <a:srgbClr val="000000"/>
            </a:solidFill>
            <a:miter lim="800000"/>
            <a:headEnd/>
            <a:tailEnd/>
          </a:ln>
          <a:extLst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D2AD44-9997-4061-AD45-B101B9682349}" type="slidenum">
              <a:rPr lang="en-I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I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4813" y="685800"/>
            <a:ext cx="6048375" cy="3429000"/>
          </a:xfrm>
          <a:ln>
            <a:solidFill>
              <a:srgbClr val="000000"/>
            </a:solidFill>
            <a:miter lim="800000"/>
            <a:headEnd/>
            <a:tailEnd/>
          </a:ln>
          <a:extLst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22474E-434D-4428-8FA3-D565D5E1CB51}" type="slidenum">
              <a:rPr lang="en-I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I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4813" y="685800"/>
            <a:ext cx="6048375" cy="3429000"/>
          </a:xfrm>
          <a:ln>
            <a:solidFill>
              <a:srgbClr val="000000"/>
            </a:solidFill>
            <a:miter lim="800000"/>
            <a:headEnd/>
            <a:tailEnd/>
          </a:ln>
          <a:extLst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22474E-434D-4428-8FA3-D565D5E1CB51}" type="slidenum">
              <a:rPr lang="en-I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I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4813" y="685800"/>
            <a:ext cx="6048375" cy="3429000"/>
          </a:xfrm>
          <a:ln>
            <a:solidFill>
              <a:srgbClr val="000000"/>
            </a:solidFill>
            <a:miter lim="800000"/>
            <a:headEnd/>
            <a:tailEnd/>
          </a:ln>
          <a:extLst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22474E-434D-4428-8FA3-D565D5E1CB51}" type="slidenum">
              <a:rPr lang="en-I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I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4813" y="685800"/>
            <a:ext cx="6048375" cy="3429000"/>
          </a:xfrm>
          <a:ln>
            <a:solidFill>
              <a:srgbClr val="000000"/>
            </a:solidFill>
            <a:miter lim="800000"/>
            <a:headEnd/>
            <a:tailEnd/>
          </a:ln>
          <a:extLst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22474E-434D-4428-8FA3-D565D5E1CB51}" type="slidenum">
              <a:rPr lang="en-I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I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4813" y="685800"/>
            <a:ext cx="6048375" cy="3429000"/>
          </a:xfrm>
          <a:ln>
            <a:solidFill>
              <a:srgbClr val="000000"/>
            </a:solidFill>
            <a:miter lim="800000"/>
            <a:headEnd/>
            <a:tailEnd/>
          </a:ln>
          <a:extLst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22474E-434D-4428-8FA3-D565D5E1CB51}" type="slidenum">
              <a:rPr lang="en-I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I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3" y="3492058"/>
            <a:ext cx="8893175" cy="155292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lIns="69866" tIns="34932" rIns="69866" bIns="34932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5938054" y="6"/>
            <a:ext cx="2955127" cy="5040313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lIns="69866" tIns="34932" rIns="69866" bIns="34932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17297" y="2452954"/>
            <a:ext cx="6302296" cy="1691304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21174" y="1135367"/>
            <a:ext cx="6302296" cy="1288080"/>
          </a:xfrm>
        </p:spPr>
        <p:txBody>
          <a:bodyPr tIns="0" rIns="34932" bIns="0" anchor="b"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349329" indent="0" algn="ctr">
              <a:buNone/>
            </a:lvl2pPr>
            <a:lvl3pPr marL="698658" indent="0" algn="ctr">
              <a:buNone/>
            </a:lvl3pPr>
            <a:lvl4pPr marL="1047987" indent="0" algn="ctr">
              <a:buNone/>
            </a:lvl4pPr>
            <a:lvl5pPr marL="1397317" indent="0" algn="ctr">
              <a:buNone/>
            </a:lvl5pPr>
            <a:lvl6pPr marL="1746646" indent="0" algn="ctr">
              <a:buNone/>
            </a:lvl6pPr>
            <a:lvl7pPr marL="2095975" indent="0" algn="ctr">
              <a:buNone/>
            </a:lvl7pPr>
            <a:lvl8pPr marL="2445304" indent="0" algn="ctr">
              <a:buNone/>
            </a:lvl8pPr>
            <a:lvl9pPr marL="2794633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E59ECA-FA90-4BBE-9DB6-59DAB8380209}" type="datetime1">
              <a:rPr lang="en-US" smtClean="0"/>
              <a:pPr>
                <a:defRPr/>
              </a:pPr>
              <a:t>1/20/2013</a:t>
            </a:fld>
            <a:endParaRPr lang="en-IN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CE4FB-B005-4AB9-97A3-DA8860E780D6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0471E-06E9-45CB-9104-05B28292E602}" type="datetime1">
              <a:rPr lang="en-US" smtClean="0"/>
              <a:pPr>
                <a:defRPr/>
              </a:pPr>
              <a:t>1/20/2013</a:t>
            </a:fld>
            <a:endParaRPr lang="en-IN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F7556-1938-4E96-9E82-5C32A0B9BE8E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7555" y="201848"/>
            <a:ext cx="2000963" cy="43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4661" y="201848"/>
            <a:ext cx="5854673" cy="4300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B9504-1D04-4A24-8897-E41A4BCA698F}" type="datetime1">
              <a:rPr lang="en-US" smtClean="0"/>
              <a:pPr>
                <a:defRPr/>
              </a:pPr>
              <a:t>1/20/2013</a:t>
            </a:fld>
            <a:endParaRPr lang="en-IN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7D809-4E83-46CC-8C44-782D37AB2E82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8F571-B00F-4B5A-9282-3164690D9A1C}" type="datetime1">
              <a:rPr lang="en-US" smtClean="0"/>
              <a:pPr>
                <a:defRPr/>
              </a:pPr>
              <a:t>1/20/2013</a:t>
            </a:fld>
            <a:endParaRPr lang="en-IN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0FA3F-EDB7-4937-B70E-AE92E46D05C6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3" y="3492058"/>
            <a:ext cx="8893175" cy="155292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lIns="69866" tIns="34932" rIns="69866" bIns="34932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5938054" y="6"/>
            <a:ext cx="2955127" cy="5040313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lIns="69866" tIns="34932" rIns="69866" bIns="34932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991" y="2633957"/>
            <a:ext cx="6447551" cy="1342292"/>
          </a:xfrm>
        </p:spPr>
        <p:txBody>
          <a:bodyPr tIns="0" bIns="0" anchor="t"/>
          <a:lstStyle>
            <a:lvl1pPr algn="l">
              <a:buNone/>
              <a:defRPr sz="3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991" y="1826954"/>
            <a:ext cx="6447551" cy="783967"/>
          </a:xfrm>
        </p:spPr>
        <p:txBody>
          <a:bodyPr lIns="34932" tIns="0" rIns="34932" bIns="0" anchor="b"/>
          <a:lstStyle>
            <a:lvl1pPr marL="0" indent="0" algn="l">
              <a:buNone/>
              <a:defRPr sz="1600">
                <a:solidFill>
                  <a:schemeClr val="tx1"/>
                </a:solidFill>
                <a:effectLst/>
              </a:defRPr>
            </a:lvl1pPr>
            <a:lvl2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5D4812-25B0-4532-88A5-4CB6A1E9C5C2}" type="datetime1">
              <a:rPr lang="en-US" smtClean="0"/>
              <a:pPr>
                <a:defRPr/>
              </a:pPr>
              <a:t>1/20/2013</a:t>
            </a:fld>
            <a:endParaRPr lang="en-IN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48D1D-E6E8-4159-8FD7-0F021F32EDB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658" y="201848"/>
            <a:ext cx="7262761" cy="840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660" y="1176076"/>
            <a:ext cx="3557270" cy="3326374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50152" y="1176076"/>
            <a:ext cx="3557270" cy="3326374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F5070-975F-4C7D-86CA-09E2E628F602}" type="datetime1">
              <a:rPr lang="en-US" smtClean="0"/>
              <a:pPr>
                <a:defRPr/>
              </a:pPr>
              <a:t>1/20/2013</a:t>
            </a:fld>
            <a:endParaRPr lang="en-IN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2EE76-B72B-449A-B191-D6745CF0C47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662" y="200680"/>
            <a:ext cx="8003858" cy="84005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4662" y="4032251"/>
            <a:ext cx="3929365" cy="616038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>
              <a:buNone/>
              <a:defRPr sz="1600" b="1"/>
            </a:lvl2pPr>
            <a:lvl3pPr>
              <a:buNone/>
              <a:defRPr sz="1400" b="1"/>
            </a:lvl3pPr>
            <a:lvl4pPr>
              <a:buNone/>
              <a:defRPr sz="1100" b="1"/>
            </a:lvl4pPr>
            <a:lvl5pPr>
              <a:buNone/>
              <a:defRPr sz="11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517614" y="4032251"/>
            <a:ext cx="3930906" cy="616038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>
              <a:buNone/>
              <a:defRPr sz="1600" b="1"/>
            </a:lvl2pPr>
            <a:lvl3pPr>
              <a:buNone/>
              <a:defRPr sz="1400" b="1"/>
            </a:lvl3pPr>
            <a:lvl4pPr>
              <a:buNone/>
              <a:defRPr sz="1100" b="1"/>
            </a:lvl4pPr>
            <a:lvl5pPr>
              <a:buNone/>
              <a:defRPr sz="11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44662" y="1114866"/>
            <a:ext cx="3929365" cy="28970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17614" y="1114866"/>
            <a:ext cx="3930906" cy="28970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B8897-F234-4477-ABD6-DAE266783B6D}" type="datetime1">
              <a:rPr lang="en-US" smtClean="0"/>
              <a:pPr>
                <a:defRPr/>
              </a:pPr>
              <a:t>1/20/2013</a:t>
            </a:fld>
            <a:endParaRPr lang="en-IN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D13AE-F100-4719-A1D4-D4ED0CC8ACD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662" y="201613"/>
            <a:ext cx="7265724" cy="840054"/>
          </a:xfrm>
        </p:spPr>
        <p:txBody>
          <a:bodyPr/>
          <a:lstStyle>
            <a:lvl1pPr algn="l">
              <a:defRPr sz="3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7001A-4C38-4D92-9DB6-55121C2C776C}" type="datetime1">
              <a:rPr lang="en-US" smtClean="0"/>
              <a:pPr>
                <a:defRPr/>
              </a:pPr>
              <a:t>1/20/2013</a:t>
            </a:fld>
            <a:endParaRPr lang="en-IN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86003-8CB8-4CC3-BC46-AE68B2FDD0A7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F856B-4760-4436-A8FE-0AE7AF6C31A8}" type="datetime1">
              <a:rPr lang="en-US" smtClean="0"/>
              <a:pPr>
                <a:defRPr/>
              </a:pPr>
              <a:t>1/20/2013</a:t>
            </a:fld>
            <a:endParaRPr lang="en-IN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E7F1E-3FE7-46D1-8585-D1F13B32AED2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662" y="871308"/>
            <a:ext cx="3112610" cy="536700"/>
          </a:xfrm>
        </p:spPr>
        <p:txBody>
          <a:bodyPr tIns="0" bIns="0" anchor="t"/>
          <a:lstStyle>
            <a:lvl1pPr algn="l"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4661" y="157596"/>
            <a:ext cx="2667953" cy="672041"/>
          </a:xfrm>
        </p:spPr>
        <p:txBody>
          <a:bodyPr lIns="34932" tIns="0" rIns="34932" bIns="0" anchor="b"/>
          <a:lstStyle>
            <a:lvl1pPr marL="0" indent="0" algn="l">
              <a:buNone/>
              <a:defRPr sz="1100"/>
            </a:lvl1pPr>
            <a:lvl2pPr>
              <a:buNone/>
              <a:defRPr sz="900"/>
            </a:lvl2pPr>
            <a:lvl3pPr>
              <a:buNone/>
              <a:defRPr sz="800"/>
            </a:lvl3pPr>
            <a:lvl4pPr>
              <a:buNone/>
              <a:defRPr sz="700"/>
            </a:lvl4pPr>
            <a:lvl5pPr>
              <a:buNone/>
              <a:defRPr sz="7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44660" y="1456091"/>
            <a:ext cx="6892212" cy="280017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DD6E02-F6C4-4287-A3FA-16B5B580B748}" type="datetime1">
              <a:rPr lang="en-US" smtClean="0"/>
              <a:pPr>
                <a:defRPr/>
              </a:pPr>
              <a:t>1/20/2013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32837" y="4719460"/>
            <a:ext cx="741096" cy="268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A232E-1608-49C2-B460-1CD79D9F40A2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4309" y="1253623"/>
            <a:ext cx="2970099" cy="921491"/>
          </a:xfrm>
        </p:spPr>
        <p:txBody>
          <a:bodyPr anchor="b"/>
          <a:lstStyle>
            <a:lvl1pPr algn="l">
              <a:buNone/>
              <a:defRPr sz="17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402" y="749584"/>
            <a:ext cx="4001930" cy="3024188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04313" y="2203961"/>
            <a:ext cx="2970096" cy="1957537"/>
          </a:xfrm>
        </p:spPr>
        <p:txBody>
          <a:bodyPr lIns="34932" rIns="34932"/>
          <a:lstStyle>
            <a:lvl1pPr marL="0" indent="0">
              <a:buFontTx/>
              <a:buNone/>
              <a:defRPr sz="900"/>
            </a:lvl1pPr>
            <a:lvl2pPr>
              <a:buFontTx/>
              <a:buNone/>
              <a:defRPr sz="900"/>
            </a:lvl2pPr>
            <a:lvl3pPr>
              <a:buFontTx/>
              <a:buNone/>
              <a:defRPr sz="800"/>
            </a:lvl3pPr>
            <a:lvl4pPr>
              <a:buFontTx/>
              <a:buNone/>
              <a:defRPr sz="700"/>
            </a:lvl4pPr>
            <a:lvl5pPr>
              <a:buFontTx/>
              <a:buNone/>
              <a:defRPr sz="7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B80F7-1E40-4BB7-9D31-194D3FDC875A}" type="datetime1">
              <a:rPr lang="en-US" smtClean="0"/>
              <a:pPr>
                <a:defRPr/>
              </a:pPr>
              <a:t>1/20/2013</a:t>
            </a:fld>
            <a:endParaRPr lang="en-IN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BFC5C-1C83-4254-8AAF-4E6EF8930431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FB09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3" y="3492058"/>
            <a:ext cx="8893175" cy="155292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lIns="69866" tIns="34932" rIns="69866" bIns="34932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114542" y="6"/>
            <a:ext cx="1778636" cy="5040313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lIns="69866" tIns="34932" rIns="69866" bIns="34932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44658" y="201848"/>
            <a:ext cx="7262761" cy="840054"/>
          </a:xfrm>
          <a:prstGeom prst="rect">
            <a:avLst/>
          </a:prstGeom>
          <a:extLst/>
        </p:spPr>
        <p:txBody>
          <a:bodyPr vert="horz" wrap="square" lIns="34932" tIns="34932" rIns="34932" bIns="349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44658" y="1176076"/>
            <a:ext cx="7262761" cy="3326374"/>
          </a:xfrm>
          <a:prstGeom prst="rect">
            <a:avLst/>
          </a:prstGeom>
          <a:extLst/>
        </p:spPr>
        <p:txBody>
          <a:bodyPr vert="horz" wrap="square" lIns="69866" tIns="34932" rIns="69866" bIns="349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44662" y="4719460"/>
            <a:ext cx="2075074" cy="268350"/>
          </a:xfrm>
          <a:prstGeom prst="rect">
            <a:avLst/>
          </a:prstGeom>
        </p:spPr>
        <p:txBody>
          <a:bodyPr vert="horz" lIns="69866" tIns="34932" rIns="69866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D30F9D-387A-4EDD-8EEE-1F062D1FF293}" type="datetime1">
              <a:rPr lang="en-US" smtClean="0"/>
              <a:pPr>
                <a:defRPr/>
              </a:pPr>
              <a:t>1/20/2013</a:t>
            </a:fld>
            <a:endParaRPr lang="en-I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038504" y="4719460"/>
            <a:ext cx="2816174" cy="268350"/>
          </a:xfrm>
          <a:prstGeom prst="rect">
            <a:avLst/>
          </a:prstGeom>
        </p:spPr>
        <p:txBody>
          <a:bodyPr vert="horz" lIns="0" tIns="34932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9749" y="4719460"/>
            <a:ext cx="741096" cy="26835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EC26DD-FF3B-4A7C-ACD8-4E655ACB1E87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73" r:id="rId2"/>
    <p:sldLayoutId id="2147484082" r:id="rId3"/>
    <p:sldLayoutId id="2147484074" r:id="rId4"/>
    <p:sldLayoutId id="2147484075" r:id="rId5"/>
    <p:sldLayoutId id="2147484076" r:id="rId6"/>
    <p:sldLayoutId id="2147484077" r:id="rId7"/>
    <p:sldLayoutId id="2147484083" r:id="rId8"/>
    <p:sldLayoutId id="2147484078" r:id="rId9"/>
    <p:sldLayoutId id="2147484079" r:id="rId10"/>
    <p:sldLayoutId id="2147484080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itchFamily="34" charset="0"/>
        </a:defRPr>
      </a:lvl5pPr>
      <a:lvl6pPr marL="349329" algn="l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itchFamily="34" charset="0"/>
        </a:defRPr>
      </a:lvl6pPr>
      <a:lvl7pPr marL="698658" algn="l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itchFamily="34" charset="0"/>
        </a:defRPr>
      </a:lvl7pPr>
      <a:lvl8pPr marL="1047987" algn="l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itchFamily="34" charset="0"/>
        </a:defRPr>
      </a:lvl8pPr>
      <a:lvl9pPr marL="1397317" algn="l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itchFamily="34" charset="0"/>
        </a:defRPr>
      </a:lvl9pPr>
    </p:titleStyle>
    <p:bodyStyle>
      <a:lvl1pPr marL="320218" indent="-29232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51892" indent="-20862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67796" indent="-19528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77636" indent="-18073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90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7745" indent="-139489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SzPct val="100000"/>
        <a:buFont typeface="Arial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99505" indent="-139732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67181" indent="-139732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34861" indent="-139732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1781578" indent="-139732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93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986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4798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9731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466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959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453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9463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curityxploded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Waledac_botnet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57755964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securityxploded.com/malware-analysis-training-reference.php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hyperlink" Target="http://securityxploded.com/spydllremover.php" TargetMode="External"/><Relationship Id="rId4" Type="http://schemas.openxmlformats.org/officeDocument/2006/relationships/hyperlink" Target="http://technet.microsoft.com/en-us/library/cc768129.aspx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1.png"/><Relationship Id="rId4" Type="http://schemas.openxmlformats.org/officeDocument/2006/relationships/hyperlink" Target="http://www.securityxploded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ecurityxploded.com/security-training.ph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hyperlink" Target="mailto:m.amit30@gmail.com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406" y="784046"/>
            <a:ext cx="8684771" cy="840058"/>
          </a:xfrm>
          <a:noFill/>
          <a:ln>
            <a:noFill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dk1"/>
          </a:lnRef>
          <a:fillRef idx="1003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b="0" cap="none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cs typeface="Calibri" pitchFamily="34" charset="0"/>
              </a:rPr>
              <a:t>Botnet Analysis - I</a:t>
            </a:r>
            <a:endParaRPr lang="en-IN" sz="2800" b="0" cap="none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2747" y="1680104"/>
            <a:ext cx="5419317" cy="716877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lIns="69866" tIns="34932" rIns="69866" bIns="34932">
            <a:spAutoFit/>
            <a:scene3d>
              <a:camera prst="perspectiveBelow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b="1" dirty="0" err="1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Amit</a:t>
            </a:r>
            <a:r>
              <a:rPr lang="en-US" sz="2100" b="1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Malik</a:t>
            </a:r>
            <a:endParaRPr lang="en-US" sz="2100" b="1" dirty="0" smtClean="0">
              <a:ln w="1905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 b="1" dirty="0">
              <a:ln w="1905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00965" y="3738312"/>
            <a:ext cx="5419294" cy="76304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9866" tIns="34932" rIns="69866" bIns="34932">
            <a:spAutoFit/>
          </a:bodyPr>
          <a:lstStyle/>
          <a:p>
            <a:pPr algn="ctr"/>
            <a:r>
              <a:rPr lang="en-US" sz="2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www.SecurityXploded.com</a:t>
            </a:r>
            <a:endParaRPr lang="en-US" sz="21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0640" y="0"/>
            <a:ext cx="8893175" cy="38655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9050" cap="flat" cmpd="sng" algn="ctr">
            <a:noFill/>
            <a:prstDash val="solid"/>
            <a:headEnd/>
            <a:tailEnd/>
          </a:ln>
          <a:extLst/>
        </p:spPr>
        <p:style>
          <a:lnRef idx="2">
            <a:schemeClr val="dk1"/>
          </a:lnRef>
          <a:fillRef idx="1003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34932" tIns="34932" rIns="34932" bIns="34932" numCol="1" anchor="t" anchorCtr="0" compatLnSpc="1">
            <a:prstTxWarp prst="textNoShape">
              <a:avLst/>
            </a:prstTxWarp>
            <a:noAutofit/>
          </a:bodyPr>
          <a:lstStyle/>
          <a:p>
            <a:pPr algn="ctr" defTabSz="698658" fontAlgn="auto">
              <a:spcAft>
                <a:spcPts val="0"/>
              </a:spcAft>
              <a:defRPr/>
            </a:pPr>
            <a:r>
              <a:rPr lang="en-IN" b="1" dirty="0" smtClean="0">
                <a:ln w="10541" cmpd="sng">
                  <a:noFill/>
                  <a:prstDash val="solid"/>
                </a:ln>
                <a:solidFill>
                  <a:schemeClr val="bg2"/>
                </a:solidFill>
                <a:effectLst>
                  <a:glow>
                    <a:schemeClr val="bg1"/>
                  </a:glow>
                </a:effectLst>
              </a:rPr>
              <a:t>Advanced Malware Analysis Training Series</a:t>
            </a:r>
          </a:p>
        </p:txBody>
      </p:sp>
      <p:pic>
        <p:nvPicPr>
          <p:cNvPr id="7" name="Picture 6" descr="securityxplodedbigiconnorm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36987" y="2520157"/>
            <a:ext cx="1424810" cy="1008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Fs:[18] and Fs:[30]</a:t>
            </a:r>
            <a:endParaRPr lang="en-IN" sz="3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Fs:[18] holds TEB (Thread Environment Block) Address</a:t>
            </a:r>
          </a:p>
          <a:p>
            <a:pPr lvl="1">
              <a:lnSpc>
                <a:spcPct val="150000"/>
              </a:lnSpc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From TEB structure we can access stack base, stack end and PEB address.</a:t>
            </a:r>
          </a:p>
          <a:p>
            <a:pPr lvl="1">
              <a:lnSpc>
                <a:spcPct val="150000"/>
              </a:lnSpc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Use </a:t>
            </a:r>
            <a:r>
              <a:rPr lang="en-US" sz="1500" b="1" dirty="0" err="1" smtClean="0">
                <a:latin typeface="Times New Roman" pitchFamily="18" charset="0"/>
                <a:cs typeface="Times New Roman" pitchFamily="18" charset="0"/>
              </a:rPr>
              <a:t>dt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err="1" smtClean="0">
                <a:latin typeface="Times New Roman" pitchFamily="18" charset="0"/>
                <a:cs typeface="Times New Roman" pitchFamily="18" charset="0"/>
              </a:rPr>
              <a:t>nt!_TEB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 –r1 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command in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windbg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to see the TEB structure.</a:t>
            </a:r>
            <a:endParaRPr lang="en-IN" sz="1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Fs:[30] holds PEB (Process Environment Block) Address</a:t>
            </a:r>
          </a:p>
          <a:p>
            <a:pPr lvl="1">
              <a:lnSpc>
                <a:spcPct val="150000"/>
              </a:lnSpc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From PEB we can access some key information like process heaps, loaded modules, some debugger detection flags.</a:t>
            </a:r>
          </a:p>
          <a:p>
            <a:pPr lvl="1">
              <a:lnSpc>
                <a:spcPct val="150000"/>
              </a:lnSpc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Use </a:t>
            </a:r>
            <a:r>
              <a:rPr lang="en-US" sz="1500" b="1" dirty="0" err="1" smtClean="0">
                <a:latin typeface="Times New Roman" pitchFamily="18" charset="0"/>
                <a:cs typeface="Times New Roman" pitchFamily="18" charset="0"/>
              </a:rPr>
              <a:t>dt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err="1" smtClean="0">
                <a:latin typeface="Times New Roman" pitchFamily="18" charset="0"/>
                <a:cs typeface="Times New Roman" pitchFamily="18" charset="0"/>
              </a:rPr>
              <a:t>nt!_PEB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 –r2 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command in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windbg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to see the PEB structure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38504" y="4719460"/>
            <a:ext cx="2816174" cy="268350"/>
          </a:xfrm>
        </p:spPr>
        <p:txBody>
          <a:bodyPr/>
          <a:lstStyle/>
          <a:p>
            <a:pPr>
              <a:defRPr/>
            </a:pPr>
            <a:r>
              <a:rPr lang="en-IN" dirty="0" smtClean="0"/>
              <a:t>www.SecurityXploded.com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Fs:[18] and </a:t>
            </a:r>
            <a:r>
              <a:rPr lang="en-US" sz="3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fs</a:t>
            </a:r>
            <a:r>
              <a:rPr lang="en-US" sz="3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:[30] example codes</a:t>
            </a:r>
            <a:endParaRPr lang="en-IN" sz="3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Loaded modules enumeration (Extremely important) – IAT rebuilding, get function addresses etc.</a:t>
            </a:r>
          </a:p>
          <a:p>
            <a:pPr lvl="1">
              <a:buNone/>
            </a:pPr>
            <a:endParaRPr lang="en-US" sz="1500" dirty="0" smtClean="0"/>
          </a:p>
          <a:p>
            <a:endParaRPr lang="en-US" sz="1500" dirty="0" smtClean="0"/>
          </a:p>
          <a:p>
            <a:endParaRPr lang="en-US" sz="1500" dirty="0" smtClean="0"/>
          </a:p>
          <a:p>
            <a:endParaRPr lang="en-US" sz="1500" dirty="0" smtClean="0"/>
          </a:p>
          <a:p>
            <a:endParaRPr lang="en-US" sz="1500" dirty="0" smtClean="0"/>
          </a:p>
          <a:p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Debugger detection</a:t>
            </a:r>
          </a:p>
          <a:p>
            <a:pPr lvl="1">
              <a:buNone/>
            </a:pPr>
            <a:endParaRPr lang="en-IN" sz="1500" dirty="0"/>
          </a:p>
        </p:txBody>
      </p:sp>
      <p:pic>
        <p:nvPicPr>
          <p:cNvPr id="5" name="Picture 4" descr="debugg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3787" y="3434556"/>
            <a:ext cx="6022819" cy="1005528"/>
          </a:xfrm>
          <a:prstGeom prst="rect">
            <a:avLst/>
          </a:prstGeom>
        </p:spPr>
      </p:pic>
      <p:pic>
        <p:nvPicPr>
          <p:cNvPr id="6" name="Picture 5" descr="loaded_modul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1387" y="1758156"/>
            <a:ext cx="6513049" cy="1217219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38504" y="4719460"/>
            <a:ext cx="2816174" cy="268350"/>
          </a:xfrm>
        </p:spPr>
        <p:txBody>
          <a:bodyPr/>
          <a:lstStyle/>
          <a:p>
            <a:pPr>
              <a:defRPr/>
            </a:pPr>
            <a:r>
              <a:rPr lang="en-IN" dirty="0" smtClean="0"/>
              <a:t>www.SecurityXploded.com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Important point #2</a:t>
            </a:r>
            <a:endParaRPr lang="en-IN" sz="3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Asynchronous procedure calls (APC)</a:t>
            </a:r>
          </a:p>
          <a:p>
            <a:pPr lvl="1">
              <a:lnSpc>
                <a:spcPct val="150000"/>
              </a:lnSpc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IRQL (Interrupt Request Level</a:t>
            </a:r>
            <a:r>
              <a:rPr lang="en-US" sz="1500" smtClean="0">
                <a:latin typeface="Times New Roman" pitchFamily="18" charset="0"/>
                <a:cs typeface="Times New Roman" pitchFamily="18" charset="0"/>
              </a:rPr>
              <a:t>) 1</a:t>
            </a:r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Used by malicious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softwares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to fool beginner reverse engineers</a:t>
            </a:r>
          </a:p>
          <a:p>
            <a:pPr lvl="1">
              <a:lnSpc>
                <a:spcPct val="150000"/>
              </a:lnSpc>
            </a:pP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WriteFileEx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ReadFileEx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SetWaitableTimer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, </a:t>
            </a:r>
          </a:p>
          <a:p>
            <a:pPr lvl="1">
              <a:lnSpc>
                <a:spcPct val="150000"/>
              </a:lnSpc>
            </a:pP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SetWaitableTimerEx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QueueUserAPC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API can be used to execute code via APC</a:t>
            </a:r>
          </a:p>
          <a:p>
            <a:pPr lvl="1">
              <a:lnSpc>
                <a:spcPct val="150000"/>
              </a:lnSpc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http://msdn.microsoft.com/en-us/library/windows/desktop/ms681951(v=vs.85).aspx</a:t>
            </a:r>
          </a:p>
          <a:p>
            <a:pPr lvl="1">
              <a:lnSpc>
                <a:spcPct val="150000"/>
              </a:lnSpc>
            </a:pPr>
            <a:endParaRPr lang="en-IN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38504" y="4719460"/>
            <a:ext cx="2816174" cy="268350"/>
          </a:xfrm>
        </p:spPr>
        <p:txBody>
          <a:bodyPr/>
          <a:lstStyle/>
          <a:p>
            <a:pPr>
              <a:defRPr/>
            </a:pPr>
            <a:r>
              <a:rPr lang="en-IN" dirty="0" smtClean="0"/>
              <a:t>www.SecurityXploded.com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E.g. </a:t>
            </a:r>
            <a:r>
              <a:rPr lang="en-US" sz="3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ReadFileEx</a:t>
            </a:r>
            <a:endParaRPr lang="en-IN" sz="3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1500" dirty="0">
                <a:latin typeface="Times New Roman" pitchFamily="18" charset="0"/>
                <a:cs typeface="Times New Roman" pitchFamily="18" charset="0"/>
              </a:rPr>
              <a:t>Reads data from the specified file or input/output (I/O) device. It reports its completion status </a:t>
            </a:r>
            <a:r>
              <a:rPr lang="en-IN" sz="1500" b="1" dirty="0">
                <a:latin typeface="Times New Roman" pitchFamily="18" charset="0"/>
                <a:cs typeface="Times New Roman" pitchFamily="18" charset="0"/>
              </a:rPr>
              <a:t>asynchronously</a:t>
            </a:r>
            <a:r>
              <a:rPr lang="en-IN" sz="1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sz="1500" b="1" dirty="0">
                <a:latin typeface="Times New Roman" pitchFamily="18" charset="0"/>
                <a:cs typeface="Times New Roman" pitchFamily="18" charset="0"/>
              </a:rPr>
              <a:t>calling the specified completion routine</a:t>
            </a:r>
            <a:r>
              <a:rPr lang="en-IN" sz="1500" dirty="0">
                <a:latin typeface="Times New Roman" pitchFamily="18" charset="0"/>
                <a:cs typeface="Times New Roman" pitchFamily="18" charset="0"/>
              </a:rPr>
              <a:t> when reading is completed or </a:t>
            </a:r>
            <a:r>
              <a:rPr lang="en-IN" sz="1500" dirty="0" smtClean="0">
                <a:latin typeface="Times New Roman" pitchFamily="18" charset="0"/>
                <a:cs typeface="Times New Roman" pitchFamily="18" charset="0"/>
              </a:rPr>
              <a:t>cancelled </a:t>
            </a:r>
            <a:r>
              <a:rPr lang="en-IN" sz="1500" dirty="0">
                <a:latin typeface="Times New Roman" pitchFamily="18" charset="0"/>
                <a:cs typeface="Times New Roman" pitchFamily="18" charset="0"/>
              </a:rPr>
              <a:t>and the calling thread is in an </a:t>
            </a:r>
            <a:r>
              <a:rPr lang="en-IN" sz="1500" b="1" dirty="0" err="1">
                <a:latin typeface="Times New Roman" pitchFamily="18" charset="0"/>
                <a:cs typeface="Times New Roman" pitchFamily="18" charset="0"/>
              </a:rPr>
              <a:t>alertable</a:t>
            </a:r>
            <a:r>
              <a:rPr lang="en-IN" sz="1500" b="1" dirty="0">
                <a:latin typeface="Times New Roman" pitchFamily="18" charset="0"/>
                <a:cs typeface="Times New Roman" pitchFamily="18" charset="0"/>
              </a:rPr>
              <a:t> wait state</a:t>
            </a:r>
            <a:r>
              <a:rPr lang="en-IN" sz="1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IN" sz="1500" dirty="0" smtClean="0">
                <a:latin typeface="Times New Roman" pitchFamily="18" charset="0"/>
                <a:cs typeface="Times New Roman" pitchFamily="18" charset="0"/>
              </a:rPr>
              <a:t>BOOL WINAPI </a:t>
            </a:r>
            <a:r>
              <a:rPr lang="en-IN" sz="1500" dirty="0" err="1" smtClean="0">
                <a:latin typeface="Times New Roman" pitchFamily="18" charset="0"/>
                <a:cs typeface="Times New Roman" pitchFamily="18" charset="0"/>
              </a:rPr>
              <a:t>ReadFileEx</a:t>
            </a:r>
            <a:r>
              <a:rPr lang="en-IN" sz="1500" dirty="0" smtClean="0">
                <a:latin typeface="Times New Roman" pitchFamily="18" charset="0"/>
                <a:cs typeface="Times New Roman" pitchFamily="18" charset="0"/>
              </a:rPr>
              <a:t>( _In_       HANDLE </a:t>
            </a:r>
            <a:r>
              <a:rPr lang="en-IN" sz="1500" dirty="0" err="1" smtClean="0">
                <a:latin typeface="Times New Roman" pitchFamily="18" charset="0"/>
                <a:cs typeface="Times New Roman" pitchFamily="18" charset="0"/>
              </a:rPr>
              <a:t>hFile</a:t>
            </a:r>
            <a:r>
              <a:rPr lang="en-IN" sz="1500" dirty="0" smtClean="0">
                <a:latin typeface="Times New Roman" pitchFamily="18" charset="0"/>
                <a:cs typeface="Times New Roman" pitchFamily="18" charset="0"/>
              </a:rPr>
              <a:t>, _</a:t>
            </a:r>
            <a:r>
              <a:rPr lang="en-IN" sz="1500" dirty="0" err="1" smtClean="0">
                <a:latin typeface="Times New Roman" pitchFamily="18" charset="0"/>
                <a:cs typeface="Times New Roman" pitchFamily="18" charset="0"/>
              </a:rPr>
              <a:t>Out_opt</a:t>
            </a:r>
            <a:r>
              <a:rPr lang="en-IN" sz="1500" dirty="0" smtClean="0">
                <a:latin typeface="Times New Roman" pitchFamily="18" charset="0"/>
                <a:cs typeface="Times New Roman" pitchFamily="18" charset="0"/>
              </a:rPr>
              <a:t>_  LPVOID </a:t>
            </a:r>
            <a:r>
              <a:rPr lang="en-IN" sz="1500" dirty="0" err="1" smtClean="0">
                <a:latin typeface="Times New Roman" pitchFamily="18" charset="0"/>
                <a:cs typeface="Times New Roman" pitchFamily="18" charset="0"/>
              </a:rPr>
              <a:t>lpBuffer</a:t>
            </a:r>
            <a:r>
              <a:rPr lang="en-IN" sz="1500" dirty="0" smtClean="0">
                <a:latin typeface="Times New Roman" pitchFamily="18" charset="0"/>
                <a:cs typeface="Times New Roman" pitchFamily="18" charset="0"/>
              </a:rPr>
              <a:t>, _In_       DWORD </a:t>
            </a:r>
            <a:r>
              <a:rPr lang="en-IN" sz="1500" dirty="0" err="1" smtClean="0">
                <a:latin typeface="Times New Roman" pitchFamily="18" charset="0"/>
                <a:cs typeface="Times New Roman" pitchFamily="18" charset="0"/>
              </a:rPr>
              <a:t>nNumberOfBytesToRead</a:t>
            </a:r>
            <a:r>
              <a:rPr lang="en-IN" sz="1500" dirty="0" smtClean="0">
                <a:latin typeface="Times New Roman" pitchFamily="18" charset="0"/>
                <a:cs typeface="Times New Roman" pitchFamily="18" charset="0"/>
              </a:rPr>
              <a:t>, _</a:t>
            </a:r>
            <a:r>
              <a:rPr lang="en-IN" sz="1500" dirty="0" err="1" smtClean="0">
                <a:latin typeface="Times New Roman" pitchFamily="18" charset="0"/>
                <a:cs typeface="Times New Roman" pitchFamily="18" charset="0"/>
              </a:rPr>
              <a:t>Inout</a:t>
            </a:r>
            <a:r>
              <a:rPr lang="en-IN" sz="1500" dirty="0" smtClean="0">
                <a:latin typeface="Times New Roman" pitchFamily="18" charset="0"/>
                <a:cs typeface="Times New Roman" pitchFamily="18" charset="0"/>
              </a:rPr>
              <a:t>_    LPOVERLAPPED </a:t>
            </a:r>
            <a:r>
              <a:rPr lang="en-IN" sz="1500" dirty="0" err="1" smtClean="0">
                <a:latin typeface="Times New Roman" pitchFamily="18" charset="0"/>
                <a:cs typeface="Times New Roman" pitchFamily="18" charset="0"/>
              </a:rPr>
              <a:t>lpOverlapped</a:t>
            </a:r>
            <a:r>
              <a:rPr lang="en-IN" sz="1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sz="1500" b="1" dirty="0" smtClean="0">
                <a:latin typeface="Times New Roman" pitchFamily="18" charset="0"/>
                <a:cs typeface="Times New Roman" pitchFamily="18" charset="0"/>
              </a:rPr>
              <a:t>_</a:t>
            </a:r>
            <a:r>
              <a:rPr lang="en-IN" sz="1500" b="1" dirty="0" err="1" smtClean="0">
                <a:latin typeface="Times New Roman" pitchFamily="18" charset="0"/>
                <a:cs typeface="Times New Roman" pitchFamily="18" charset="0"/>
              </a:rPr>
              <a:t>In_opt</a:t>
            </a:r>
            <a:r>
              <a:rPr lang="en-IN" sz="1500" b="1" dirty="0" smtClean="0">
                <a:latin typeface="Times New Roman" pitchFamily="18" charset="0"/>
                <a:cs typeface="Times New Roman" pitchFamily="18" charset="0"/>
              </a:rPr>
              <a:t>_   LPOVERLAPPED_COMPLETION_ROUTINE </a:t>
            </a:r>
            <a:r>
              <a:rPr lang="en-IN" sz="1500" b="1" dirty="0" err="1" smtClean="0">
                <a:latin typeface="Times New Roman" pitchFamily="18" charset="0"/>
                <a:cs typeface="Times New Roman" pitchFamily="18" charset="0"/>
              </a:rPr>
              <a:t>lpCompletionRoutine</a:t>
            </a:r>
            <a:r>
              <a:rPr lang="en-IN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15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en-IN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38504" y="4719460"/>
            <a:ext cx="2816174" cy="268350"/>
          </a:xfrm>
        </p:spPr>
        <p:txBody>
          <a:bodyPr/>
          <a:lstStyle/>
          <a:p>
            <a:pPr>
              <a:defRPr/>
            </a:pPr>
            <a:r>
              <a:rPr lang="en-IN" dirty="0" smtClean="0"/>
              <a:t>www.SecurityXploded.com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Role of </a:t>
            </a:r>
            <a:r>
              <a:rPr lang="en-US" sz="3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SleepEx</a:t>
            </a:r>
            <a:r>
              <a:rPr lang="en-US" sz="3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Similar APIs</a:t>
            </a:r>
            <a:endParaRPr lang="en-IN" sz="3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7" y="1072356"/>
            <a:ext cx="7262761" cy="3630080"/>
          </a:xfrm>
        </p:spPr>
        <p:txBody>
          <a:bodyPr>
            <a:noAutofit/>
          </a:bodyPr>
          <a:lstStyle/>
          <a:p>
            <a:r>
              <a:rPr lang="en-IN" sz="1500" dirty="0">
                <a:latin typeface="Times New Roman" pitchFamily="18" charset="0"/>
                <a:cs typeface="Times New Roman" pitchFamily="18" charset="0"/>
              </a:rPr>
              <a:t>Suspends the current thread until the specified condition is met. Execution resumes when one of the following occurs:</a:t>
            </a:r>
          </a:p>
          <a:p>
            <a:pPr lvl="1"/>
            <a:r>
              <a:rPr lang="en-IN" sz="1300" dirty="0">
                <a:latin typeface="Times New Roman" pitchFamily="18" charset="0"/>
                <a:cs typeface="Times New Roman" pitchFamily="18" charset="0"/>
              </a:rPr>
              <a:t>An I/O completion </a:t>
            </a:r>
            <a:r>
              <a:rPr lang="en-IN" sz="1300" dirty="0" err="1">
                <a:latin typeface="Times New Roman" pitchFamily="18" charset="0"/>
                <a:cs typeface="Times New Roman" pitchFamily="18" charset="0"/>
              </a:rPr>
              <a:t>callback</a:t>
            </a:r>
            <a:r>
              <a:rPr lang="en-IN" sz="1300" dirty="0">
                <a:latin typeface="Times New Roman" pitchFamily="18" charset="0"/>
                <a:cs typeface="Times New Roman" pitchFamily="18" charset="0"/>
              </a:rPr>
              <a:t> function is called.</a:t>
            </a:r>
          </a:p>
          <a:p>
            <a:pPr lvl="1"/>
            <a:r>
              <a:rPr lang="en-IN" sz="1300" dirty="0">
                <a:latin typeface="Times New Roman" pitchFamily="18" charset="0"/>
                <a:cs typeface="Times New Roman" pitchFamily="18" charset="0"/>
              </a:rPr>
              <a:t>An asynchronous procedure call (APC) is queued to the thread.</a:t>
            </a:r>
          </a:p>
          <a:p>
            <a:pPr lvl="1"/>
            <a:r>
              <a:rPr lang="en-IN" sz="1300" dirty="0">
                <a:latin typeface="Times New Roman" pitchFamily="18" charset="0"/>
                <a:cs typeface="Times New Roman" pitchFamily="18" charset="0"/>
              </a:rPr>
              <a:t>The time-out interval elapses</a:t>
            </a:r>
            <a:r>
              <a:rPr lang="en-IN" sz="1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r>
              <a:rPr lang="en-IN" sz="1300" dirty="0" err="1" smtClean="0">
                <a:latin typeface="Times New Roman" pitchFamily="18" charset="0"/>
                <a:cs typeface="Times New Roman" pitchFamily="18" charset="0"/>
              </a:rPr>
              <a:t>SleepEx</a:t>
            </a:r>
            <a:r>
              <a:rPr lang="en-IN" sz="13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IN" sz="1300" dirty="0" err="1" smtClean="0">
                <a:latin typeface="Times New Roman" pitchFamily="18" charset="0"/>
                <a:cs typeface="Times New Roman" pitchFamily="18" charset="0"/>
              </a:rPr>
              <a:t>SignalObjectAndWait,MsgWaitForMultipleObjectsEx</a:t>
            </a:r>
            <a:r>
              <a:rPr lang="en-IN" sz="13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IN" sz="1300" dirty="0" err="1" smtClean="0">
                <a:latin typeface="Times New Roman" pitchFamily="18" charset="0"/>
                <a:cs typeface="Times New Roman" pitchFamily="18" charset="0"/>
              </a:rPr>
              <a:t>WaitForMultipleObjectsEx</a:t>
            </a:r>
            <a:r>
              <a:rPr lang="en-IN" sz="1300" dirty="0" smtClean="0">
                <a:latin typeface="Times New Roman" pitchFamily="18" charset="0"/>
                <a:cs typeface="Times New Roman" pitchFamily="18" charset="0"/>
              </a:rPr>
              <a:t>, or </a:t>
            </a:r>
            <a:r>
              <a:rPr lang="en-IN" sz="1300" dirty="0" err="1" smtClean="0">
                <a:latin typeface="Times New Roman" pitchFamily="18" charset="0"/>
                <a:cs typeface="Times New Roman" pitchFamily="18" charset="0"/>
              </a:rPr>
              <a:t>WaitForSingleObjectEx</a:t>
            </a:r>
            <a:r>
              <a:rPr lang="en-IN" sz="13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IN" sz="1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1500" dirty="0" smtClean="0">
                <a:latin typeface="Times New Roman" pitchFamily="18" charset="0"/>
                <a:cs typeface="Times New Roman" pitchFamily="18" charset="0"/>
              </a:rPr>
              <a:t>DWORD WINAPI </a:t>
            </a:r>
            <a:r>
              <a:rPr lang="en-IN" sz="1500" b="1" dirty="0" err="1" smtClean="0">
                <a:latin typeface="Times New Roman" pitchFamily="18" charset="0"/>
                <a:cs typeface="Times New Roman" pitchFamily="18" charset="0"/>
              </a:rPr>
              <a:t>SleepEx</a:t>
            </a:r>
            <a:r>
              <a:rPr lang="en-IN" sz="1500" dirty="0" smtClean="0">
                <a:latin typeface="Times New Roman" pitchFamily="18" charset="0"/>
                <a:cs typeface="Times New Roman" pitchFamily="18" charset="0"/>
              </a:rPr>
              <a:t>( _In_  DWORD </a:t>
            </a:r>
            <a:r>
              <a:rPr lang="en-IN" sz="1500" dirty="0" err="1" smtClean="0">
                <a:latin typeface="Times New Roman" pitchFamily="18" charset="0"/>
                <a:cs typeface="Times New Roman" pitchFamily="18" charset="0"/>
              </a:rPr>
              <a:t>dwMilliseconds</a:t>
            </a:r>
            <a:r>
              <a:rPr lang="en-IN" sz="1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sz="1500" b="1" dirty="0" smtClean="0">
                <a:latin typeface="Times New Roman" pitchFamily="18" charset="0"/>
                <a:cs typeface="Times New Roman" pitchFamily="18" charset="0"/>
              </a:rPr>
              <a:t>_In_  BOOL </a:t>
            </a:r>
            <a:r>
              <a:rPr lang="en-IN" sz="1500" b="1" dirty="0" err="1" smtClean="0">
                <a:latin typeface="Times New Roman" pitchFamily="18" charset="0"/>
                <a:cs typeface="Times New Roman" pitchFamily="18" charset="0"/>
              </a:rPr>
              <a:t>bAlertable</a:t>
            </a:r>
            <a:r>
              <a:rPr lang="en-IN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15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en-IN" sz="1500" dirty="0">
                <a:latin typeface="Times New Roman" pitchFamily="18" charset="0"/>
                <a:cs typeface="Times New Roman" pitchFamily="18" charset="0"/>
              </a:rPr>
              <a:t>If the parameter is TRUE and the thread that called this function is the same thread that called the extended I/O function (</a:t>
            </a:r>
            <a:r>
              <a:rPr lang="en-IN" sz="1500" b="1" dirty="0" err="1">
                <a:latin typeface="Times New Roman" pitchFamily="18" charset="0"/>
                <a:cs typeface="Times New Roman" pitchFamily="18" charset="0"/>
              </a:rPr>
              <a:t>ReadFileEx</a:t>
            </a:r>
            <a:r>
              <a:rPr lang="en-IN" sz="1500" dirty="0">
                <a:latin typeface="Times New Roman" pitchFamily="18" charset="0"/>
                <a:cs typeface="Times New Roman" pitchFamily="18" charset="0"/>
              </a:rPr>
              <a:t> or </a:t>
            </a:r>
            <a:r>
              <a:rPr lang="en-IN" sz="1500" b="1" dirty="0" err="1">
                <a:latin typeface="Times New Roman" pitchFamily="18" charset="0"/>
                <a:cs typeface="Times New Roman" pitchFamily="18" charset="0"/>
              </a:rPr>
              <a:t>WriteFileEx</a:t>
            </a:r>
            <a:r>
              <a:rPr lang="en-IN" sz="1500" dirty="0">
                <a:latin typeface="Times New Roman" pitchFamily="18" charset="0"/>
                <a:cs typeface="Times New Roman" pitchFamily="18" charset="0"/>
              </a:rPr>
              <a:t>), the function returns when either the time-out period has elapsed or when an I/O completion </a:t>
            </a:r>
            <a:r>
              <a:rPr lang="en-IN" sz="1500" dirty="0" err="1">
                <a:latin typeface="Times New Roman" pitchFamily="18" charset="0"/>
                <a:cs typeface="Times New Roman" pitchFamily="18" charset="0"/>
              </a:rPr>
              <a:t>callback</a:t>
            </a:r>
            <a:r>
              <a:rPr lang="en-IN" sz="1500" dirty="0">
                <a:latin typeface="Times New Roman" pitchFamily="18" charset="0"/>
                <a:cs typeface="Times New Roman" pitchFamily="18" charset="0"/>
              </a:rPr>
              <a:t> function occurs. If an I/O completion </a:t>
            </a:r>
            <a:r>
              <a:rPr lang="en-IN" sz="1500" dirty="0" err="1">
                <a:latin typeface="Times New Roman" pitchFamily="18" charset="0"/>
                <a:cs typeface="Times New Roman" pitchFamily="18" charset="0"/>
              </a:rPr>
              <a:t>callback</a:t>
            </a:r>
            <a:r>
              <a:rPr lang="en-IN" sz="1500" dirty="0">
                <a:latin typeface="Times New Roman" pitchFamily="18" charset="0"/>
                <a:cs typeface="Times New Roman" pitchFamily="18" charset="0"/>
              </a:rPr>
              <a:t> occurs, the I/O completion function is called. If an APC is queued to the thread (</a:t>
            </a:r>
            <a:r>
              <a:rPr lang="en-IN" sz="1500" b="1" dirty="0" err="1">
                <a:latin typeface="Times New Roman" pitchFamily="18" charset="0"/>
                <a:cs typeface="Times New Roman" pitchFamily="18" charset="0"/>
              </a:rPr>
              <a:t>QueueUserAPC</a:t>
            </a:r>
            <a:r>
              <a:rPr lang="en-IN" sz="1500" dirty="0">
                <a:latin typeface="Times New Roman" pitchFamily="18" charset="0"/>
                <a:cs typeface="Times New Roman" pitchFamily="18" charset="0"/>
              </a:rPr>
              <a:t>), the function returns when either the timer-out period has elapsed or when the APC function is called.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38504" y="4719460"/>
            <a:ext cx="2816174" cy="268350"/>
          </a:xfrm>
        </p:spPr>
        <p:txBody>
          <a:bodyPr/>
          <a:lstStyle/>
          <a:p>
            <a:pPr>
              <a:defRPr/>
            </a:pPr>
            <a:r>
              <a:rPr lang="en-IN" dirty="0" smtClean="0"/>
              <a:t>www.SecurityXploded.com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Important point #3</a:t>
            </a:r>
            <a:endParaRPr lang="en-IN" sz="3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187" y="1072356"/>
            <a:ext cx="7262761" cy="332637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Code Injection – Very well explained in our couple of articles, check article section at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securityxploded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Malwares often inject code to some legitimate processes to bypass host based security solutions or to minimize the footprints</a:t>
            </a:r>
          </a:p>
          <a:p>
            <a:pPr>
              <a:lnSpc>
                <a:spcPct val="150000"/>
              </a:lnSpc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Injected code can be direct executable code or can be a DLL(Dynamic Link Library).</a:t>
            </a:r>
          </a:p>
          <a:p>
            <a:pPr>
              <a:lnSpc>
                <a:spcPct val="150000"/>
              </a:lnSpc>
            </a:pP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OpenProcess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VirtualAllocEx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WriteProcessMemory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CreateRemoteThread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NtCreateThreadEx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ZwCreateThread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, APC APIs</a:t>
            </a:r>
          </a:p>
          <a:p>
            <a:pPr>
              <a:lnSpc>
                <a:spcPct val="150000"/>
              </a:lnSpc>
            </a:pPr>
            <a:r>
              <a:rPr lang="en-US" sz="1500" smtClean="0">
                <a:latin typeface="Times New Roman" pitchFamily="18" charset="0"/>
                <a:cs typeface="Times New Roman" pitchFamily="18" charset="0"/>
              </a:rPr>
              <a:t>Services 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CreateService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StartService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New Process –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CreateProcessA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/W,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ShellExecute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/Ex,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WinExec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etc.</a:t>
            </a:r>
          </a:p>
          <a:p>
            <a:pPr>
              <a:lnSpc>
                <a:spcPct val="150000"/>
              </a:lnSpc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**Process Hollowing and variants, In-Memory execution, Packers etc.</a:t>
            </a:r>
          </a:p>
          <a:p>
            <a:pPr>
              <a:lnSpc>
                <a:spcPct val="150000"/>
              </a:lnSpc>
            </a:pPr>
            <a:endParaRPr lang="en-IN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38504" y="4719460"/>
            <a:ext cx="2816174" cy="268350"/>
          </a:xfrm>
        </p:spPr>
        <p:txBody>
          <a:bodyPr/>
          <a:lstStyle/>
          <a:p>
            <a:pPr>
              <a:defRPr/>
            </a:pPr>
            <a:r>
              <a:rPr lang="en-IN" dirty="0" smtClean="0"/>
              <a:t>www.SecurityXploded.com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Case Study: </a:t>
            </a:r>
            <a:r>
              <a:rPr lang="en-US" sz="3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Waledac</a:t>
            </a:r>
            <a:r>
              <a:rPr lang="en-US" sz="3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botnet</a:t>
            </a:r>
            <a:endParaRPr lang="en-IN" sz="3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Popular e-mail spam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botnet</a:t>
            </a:r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Taken down by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microsoft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in march 2010</a:t>
            </a:r>
          </a:p>
          <a:p>
            <a:pPr>
              <a:lnSpc>
                <a:spcPct val="150000"/>
              </a:lnSpc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Around 90,000 computers were infected</a:t>
            </a:r>
          </a:p>
          <a:p>
            <a:pPr>
              <a:lnSpc>
                <a:spcPct val="150000"/>
              </a:lnSpc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Capable to send 1.5 billion spam messages a day. (1% of the total global spam volume)</a:t>
            </a:r>
          </a:p>
          <a:p>
            <a:pPr>
              <a:lnSpc>
                <a:spcPct val="150000"/>
              </a:lnSpc>
            </a:pPr>
            <a:r>
              <a:rPr lang="en-IN" sz="15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http://en.wikipedia.org/wiki/Waledac_botnet</a:t>
            </a:r>
            <a:endParaRPr lang="en-IN" sz="1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In this presentation we will focus only on C&amp;C communication</a:t>
            </a:r>
            <a:endParaRPr lang="en-IN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38504" y="4719460"/>
            <a:ext cx="2816174" cy="268350"/>
          </a:xfrm>
        </p:spPr>
        <p:txBody>
          <a:bodyPr/>
          <a:lstStyle/>
          <a:p>
            <a:pPr>
              <a:defRPr/>
            </a:pPr>
            <a:r>
              <a:rPr lang="en-IN" dirty="0" smtClean="0"/>
              <a:t>www.SecurityXploded.com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Waledac</a:t>
            </a:r>
            <a:r>
              <a:rPr lang="en-US" sz="3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C&amp;C Communication</a:t>
            </a:r>
            <a:endParaRPr lang="en-IN" sz="3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659" y="1176073"/>
            <a:ext cx="8003858" cy="34080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Bzip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, AES, base64 encryption/encoding algorithms used in the network communication</a:t>
            </a:r>
          </a:p>
          <a:p>
            <a:pPr>
              <a:lnSpc>
                <a:spcPct val="150000"/>
              </a:lnSpc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Custom header field in HTTP protocol</a:t>
            </a:r>
          </a:p>
          <a:p>
            <a:pPr>
              <a:lnSpc>
                <a:spcPct val="150000"/>
              </a:lnSpc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P2P style communication over HTTP protocol</a:t>
            </a:r>
          </a:p>
          <a:p>
            <a:pPr>
              <a:lnSpc>
                <a:spcPct val="150000"/>
              </a:lnSpc>
            </a:pPr>
            <a:endParaRPr lang="en-IN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waledac_traff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987" y="2520156"/>
            <a:ext cx="7213376" cy="1746444"/>
          </a:xfrm>
          <a:prstGeom prst="rect">
            <a:avLst/>
          </a:prstGeom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38504" y="4719460"/>
            <a:ext cx="2816174" cy="268350"/>
          </a:xfrm>
        </p:spPr>
        <p:txBody>
          <a:bodyPr/>
          <a:lstStyle/>
          <a:p>
            <a:pPr>
              <a:defRPr/>
            </a:pPr>
            <a:r>
              <a:rPr lang="en-IN" dirty="0" smtClean="0"/>
              <a:t>www.SecurityXploded.com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Waledac</a:t>
            </a:r>
            <a:r>
              <a:rPr lang="en-US" sz="3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C&amp;C Communication</a:t>
            </a:r>
            <a:endParaRPr lang="en-IN" sz="3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Ok, We have enough information to start our analysis</a:t>
            </a:r>
          </a:p>
          <a:p>
            <a:pPr>
              <a:lnSpc>
                <a:spcPct val="150000"/>
              </a:lnSpc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Now our task is to</a:t>
            </a:r>
          </a:p>
          <a:p>
            <a:pPr lvl="1">
              <a:lnSpc>
                <a:spcPct val="150000"/>
              </a:lnSpc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Indentify which functions are responsible for encryption</a:t>
            </a:r>
          </a:p>
          <a:p>
            <a:pPr lvl="1">
              <a:lnSpc>
                <a:spcPct val="150000"/>
              </a:lnSpc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Identify which function is responsible for sending the request</a:t>
            </a:r>
          </a:p>
          <a:p>
            <a:pPr lvl="1">
              <a:lnSpc>
                <a:spcPct val="150000"/>
              </a:lnSpc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Identify what sent into the request (Clear Text)</a:t>
            </a:r>
          </a:p>
          <a:p>
            <a:pPr>
              <a:lnSpc>
                <a:spcPct val="150000"/>
              </a:lnSpc>
            </a:pP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Challenge</a:t>
            </a:r>
          </a:p>
          <a:p>
            <a:pPr lvl="1"/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Lots of code (around 950 KB, ~14 MB IDB binary)</a:t>
            </a:r>
          </a:p>
          <a:p>
            <a:pPr lvl="1"/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More than 4,000 functions</a:t>
            </a:r>
          </a:p>
          <a:p>
            <a:pPr lvl="1"/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Completely unaware about the malware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behaviour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(code based)</a:t>
            </a:r>
          </a:p>
          <a:p>
            <a:pPr lvl="1">
              <a:buNone/>
            </a:pPr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1500" dirty="0" smtClean="0"/>
          </a:p>
          <a:p>
            <a:pPr lvl="1">
              <a:buNone/>
            </a:pPr>
            <a:endParaRPr lang="en-US" sz="1500" dirty="0" smtClean="0"/>
          </a:p>
          <a:p>
            <a:pPr lvl="1"/>
            <a:endParaRPr lang="en-IN" sz="15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38504" y="4719460"/>
            <a:ext cx="2816174" cy="268350"/>
          </a:xfrm>
        </p:spPr>
        <p:txBody>
          <a:bodyPr/>
          <a:lstStyle/>
          <a:p>
            <a:pPr>
              <a:defRPr/>
            </a:pPr>
            <a:r>
              <a:rPr lang="en-IN" dirty="0" smtClean="0"/>
              <a:t>www.SecurityXploded.com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Rapid Reversing Techniques</a:t>
            </a:r>
            <a:endParaRPr lang="en-IN" sz="3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Tracing  - most common approach</a:t>
            </a:r>
          </a:p>
          <a:p>
            <a:pPr lvl="1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Instruction based tracing</a:t>
            </a:r>
          </a:p>
          <a:p>
            <a:pPr lvl="2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Pros</a:t>
            </a:r>
          </a:p>
          <a:p>
            <a:pPr lvl="3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Complete flow including branching /decisions made by program during execution</a:t>
            </a:r>
          </a:p>
          <a:p>
            <a:pPr lvl="3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Powerful, given time and space provides solid results</a:t>
            </a:r>
          </a:p>
          <a:p>
            <a:pPr lvl="2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Cons</a:t>
            </a:r>
          </a:p>
          <a:p>
            <a:pPr lvl="3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Very slow (each instruction logging)</a:t>
            </a:r>
          </a:p>
          <a:p>
            <a:pPr lvl="3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Huge output, difficult 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to analyze 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For huge code base nearly impossible</a:t>
            </a:r>
          </a:p>
          <a:p>
            <a:pPr lvl="1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Functions call based tracing</a:t>
            </a:r>
          </a:p>
          <a:p>
            <a:pPr lvl="2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Pros</a:t>
            </a:r>
          </a:p>
          <a:p>
            <a:pPr lvl="3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Functions call flow during execution</a:t>
            </a:r>
          </a:p>
          <a:p>
            <a:pPr lvl="3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Provides fair details about the binary</a:t>
            </a:r>
          </a:p>
          <a:p>
            <a:pPr lvl="2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Cons</a:t>
            </a:r>
          </a:p>
          <a:p>
            <a:pPr lvl="3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Not very helpful in malware analysis (packers, run rime executable code generation etc.)</a:t>
            </a:r>
          </a:p>
          <a:p>
            <a:pPr lvl="1"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38504" y="4719460"/>
            <a:ext cx="2816174" cy="268350"/>
          </a:xfrm>
        </p:spPr>
        <p:txBody>
          <a:bodyPr/>
          <a:lstStyle/>
          <a:p>
            <a:pPr>
              <a:defRPr/>
            </a:pPr>
            <a:r>
              <a:rPr lang="en-IN" dirty="0" smtClean="0"/>
              <a:t>www.SecurityXploded.com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77886" y="262502"/>
            <a:ext cx="8198454" cy="593766"/>
          </a:xfrm>
          <a:prstGeom prst="rect">
            <a:avLst/>
          </a:prstGeom>
          <a:noFill/>
        </p:spPr>
        <p:txBody>
          <a:bodyPr lIns="69866" tIns="34932" rIns="69866" bIns="34932">
            <a:spAutoFit/>
          </a:bodyPr>
          <a:lstStyle/>
          <a:p>
            <a:pPr lvl="0" algn="ctr"/>
            <a:r>
              <a:rPr lang="en-US" sz="3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Disclaimer</a:t>
            </a:r>
          </a:p>
        </p:txBody>
      </p:sp>
      <p:sp>
        <p:nvSpPr>
          <p:cNvPr id="6147" name="TextBox 16"/>
          <p:cNvSpPr txBox="1">
            <a:spLocks noChangeArrowheads="1"/>
          </p:cNvSpPr>
          <p:nvPr/>
        </p:nvSpPr>
        <p:spPr bwMode="auto">
          <a:xfrm>
            <a:off x="3" y="1008065"/>
            <a:ext cx="8893175" cy="1178542"/>
          </a:xfrm>
          <a:prstGeom prst="rect">
            <a:avLst/>
          </a:prstGeom>
          <a:extLst/>
        </p:spPr>
        <p:txBody>
          <a:bodyPr wrap="square" lIns="69866" tIns="34932" rIns="69866" bIns="3493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18331" indent="-218331" eaLnBrk="1" hangingPunct="1">
              <a:buFont typeface="Wingdings" pitchFamily="2" charset="2"/>
              <a:buChar char="§"/>
            </a:pPr>
            <a:endParaRPr lang="en-IN" dirty="0">
              <a:latin typeface="Cambria" pitchFamily="18" charset="0"/>
            </a:endParaRPr>
          </a:p>
          <a:p>
            <a:pPr marL="218331" indent="-218331" eaLnBrk="1" hangingPunct="1"/>
            <a:endParaRPr lang="en-IN" dirty="0" smtClean="0">
              <a:latin typeface="Cambria" pitchFamily="18" charset="0"/>
            </a:endParaRPr>
          </a:p>
          <a:p>
            <a:pPr eaLnBrk="1" hangingPunct="1"/>
            <a:endParaRPr lang="en-IN" dirty="0">
              <a:latin typeface="Cambria" pitchFamily="18" charset="0"/>
            </a:endParaRPr>
          </a:p>
          <a:p>
            <a:pPr eaLnBrk="1" hangingPunct="1"/>
            <a:r>
              <a:rPr lang="en-IN" dirty="0" smtClean="0">
                <a:latin typeface="Cambria" pitchFamily="18" charset="0"/>
              </a:rPr>
              <a:t>    </a:t>
            </a:r>
            <a:endParaRPr lang="en-IN" dirty="0">
              <a:latin typeface="Cambria" pitchFamily="18" charset="0"/>
            </a:endParaRPr>
          </a:p>
        </p:txBody>
      </p:sp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5" y="1008070"/>
            <a:ext cx="8522625" cy="2686647"/>
          </a:xfrm>
          <a:prstGeom prst="rect">
            <a:avLst/>
          </a:prstGeom>
          <a:extLst/>
        </p:spPr>
        <p:txBody>
          <a:bodyPr wrap="square" lIns="69866" tIns="34932" rIns="69866" bIns="3493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18331" indent="-218331" eaLnBrk="1" hangingPunct="1">
              <a:buFont typeface="Wingdings" pitchFamily="2" charset="2"/>
              <a:buChar char="§"/>
            </a:pPr>
            <a:endParaRPr lang="en-IN" sz="1700" dirty="0">
              <a:latin typeface="Times New Roman" pitchFamily="18" charset="0"/>
              <a:cs typeface="Times New Roman" pitchFamily="18" charset="0"/>
            </a:endParaRPr>
          </a:p>
          <a:p>
            <a:pPr marL="218331" indent="-218331" algn="just" eaLnBrk="1" hangingPunct="1"/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	The Content, Demonstration, Source Code and Programs presented here is "AS IS" without any warranty or conditions of any kind. Also the views/ideas/knowledge expressed here are solely of the trainer’s only and nothing to do with the company or the organization in which the trainer is currently working. </a:t>
            </a:r>
          </a:p>
          <a:p>
            <a:pPr marL="218331" indent="-218331" algn="just" eaLnBrk="1" hangingPunct="1"/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218331" indent="-218331" algn="just" eaLnBrk="1" hangingPunct="1"/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	However in no circumstances neither the Trainer nor SecurityXploded is responsible for any damage or loss caused due to use or misuse of the information presented here.</a:t>
            </a:r>
          </a:p>
          <a:p>
            <a:pPr marL="218331" indent="-218331" eaLnBrk="1" hangingPunct="1"/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IN" sz="17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IN" sz="17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en-IN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Rapid Reversing Techniques</a:t>
            </a:r>
            <a:endParaRPr lang="en-IN" sz="3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API call based tracing</a:t>
            </a:r>
          </a:p>
          <a:p>
            <a:pPr lvl="2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Pros</a:t>
            </a:r>
          </a:p>
          <a:p>
            <a:pPr lvl="3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Can log all API calls even from newly allocated regions i.e. run rime unpacked code or run rime generated code</a:t>
            </a:r>
          </a:p>
          <a:p>
            <a:pPr lvl="3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Provides good details about the malware and system  interaction</a:t>
            </a:r>
          </a:p>
          <a:p>
            <a:pPr lvl="3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Excellent for malware analysis, more advanced and sophisticated  techniques can be used like API call clustering, API call based execution path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diffing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Automated unpacking etc.</a:t>
            </a:r>
          </a:p>
          <a:p>
            <a:pPr lvl="2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Cons</a:t>
            </a:r>
          </a:p>
          <a:p>
            <a:pPr lvl="3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Efficiency and flexibility is based on the actual tracing software otherwise it can be very painful like instruction based  tracing (hook hopping, API calls in big loops etc.)  </a:t>
            </a:r>
          </a:p>
          <a:p>
            <a:pPr lvl="3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These techniques are often used with conditions after a specific point/address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38504" y="4719460"/>
            <a:ext cx="2816174" cy="268350"/>
          </a:xfrm>
        </p:spPr>
        <p:txBody>
          <a:bodyPr/>
          <a:lstStyle/>
          <a:p>
            <a:pPr>
              <a:defRPr/>
            </a:pPr>
            <a:r>
              <a:rPr lang="en-IN" dirty="0" smtClean="0"/>
              <a:t>www.SecurityXploded.com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Waledac</a:t>
            </a:r>
            <a:r>
              <a:rPr lang="en-US" sz="3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Analysis (C&amp;C)</a:t>
            </a:r>
            <a:br>
              <a:rPr lang="en-US" sz="3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IN" sz="3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659" y="1176073"/>
            <a:ext cx="8003858" cy="3460986"/>
          </a:xfrm>
        </p:spPr>
        <p:txBody>
          <a:bodyPr>
            <a:normAutofit/>
          </a:bodyPr>
          <a:lstStyle/>
          <a:p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Our encryption  routines should be near this code segment. We will look into function call flow of the malware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upto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this code so that we can get better understanding of the nearby code.</a:t>
            </a:r>
            <a:endParaRPr lang="en-IN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trace_intern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5187" y="1834356"/>
            <a:ext cx="6723147" cy="2487360"/>
          </a:xfrm>
          <a:prstGeom prst="rect">
            <a:avLst/>
          </a:prstGeom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38504" y="4719460"/>
            <a:ext cx="2816174" cy="268350"/>
          </a:xfrm>
        </p:spPr>
        <p:txBody>
          <a:bodyPr/>
          <a:lstStyle/>
          <a:p>
            <a:pPr>
              <a:defRPr/>
            </a:pPr>
            <a:r>
              <a:rPr lang="en-IN" dirty="0" smtClean="0"/>
              <a:t>www.SecurityXploded.com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Continue...</a:t>
            </a:r>
            <a:endParaRPr lang="en-IN" sz="3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In snapshot we see following things</a:t>
            </a:r>
          </a:p>
          <a:p>
            <a:pPr lvl="1">
              <a:lnSpc>
                <a:spcPct val="150000"/>
              </a:lnSpc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Calls to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LocalAlloc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API (Another point confirming encryption routines near the code)</a:t>
            </a:r>
          </a:p>
          <a:p>
            <a:pPr lvl="1">
              <a:lnSpc>
                <a:spcPct val="150000"/>
              </a:lnSpc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Call to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HttpSendRequestA</a:t>
            </a:r>
            <a:r>
              <a:rPr lang="en-US" sz="150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API (send the encrypted payload to C&amp;C server)</a:t>
            </a:r>
          </a:p>
          <a:p>
            <a:pPr>
              <a:lnSpc>
                <a:spcPct val="150000"/>
              </a:lnSpc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Now identify the functions that are calling the above APIs, How ?</a:t>
            </a:r>
          </a:p>
          <a:p>
            <a:pPr>
              <a:lnSpc>
                <a:spcPct val="150000"/>
              </a:lnSpc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Static cross references doesn’t provide much details so we will use tracing.</a:t>
            </a:r>
          </a:p>
          <a:p>
            <a:pPr>
              <a:lnSpc>
                <a:spcPct val="150000"/>
              </a:lnSpc>
            </a:pPr>
            <a:r>
              <a:rPr lang="en-US" sz="1500" i="1" dirty="0" smtClean="0">
                <a:latin typeface="Times New Roman" pitchFamily="18" charset="0"/>
                <a:cs typeface="Times New Roman" pitchFamily="18" charset="0"/>
              </a:rPr>
              <a:t>* I am not going to share my tracing tools so please don’t make request for them 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.</a:t>
            </a:r>
            <a:endParaRPr lang="en-IN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38504" y="4719460"/>
            <a:ext cx="2816174" cy="268350"/>
          </a:xfrm>
        </p:spPr>
        <p:txBody>
          <a:bodyPr/>
          <a:lstStyle/>
          <a:p>
            <a:pPr>
              <a:defRPr/>
            </a:pPr>
            <a:r>
              <a:rPr lang="en-IN" dirty="0" smtClean="0"/>
              <a:t>www.SecurityXploded.com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Continue...</a:t>
            </a:r>
            <a:endParaRPr lang="en-IN" sz="3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719" y="985403"/>
            <a:ext cx="8003858" cy="3651656"/>
          </a:xfrm>
        </p:spPr>
        <p:txBody>
          <a:bodyPr>
            <a:normAutofit/>
          </a:bodyPr>
          <a:lstStyle/>
          <a:p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Below snapshot is from single shot function call ( and partial API) tracing of  the malware.</a:t>
            </a:r>
          </a:p>
          <a:p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We can mark sub_44DCCC as start point, because sub_408CC9 is directly calling our APIs.</a:t>
            </a:r>
          </a:p>
          <a:p>
            <a:endParaRPr lang="en-IN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single_call_se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4752" y="1567551"/>
            <a:ext cx="7503235" cy="2275669"/>
          </a:xfrm>
          <a:prstGeom prst="rect">
            <a:avLst/>
          </a:prstGeom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38504" y="4719460"/>
            <a:ext cx="2816174" cy="268350"/>
          </a:xfrm>
        </p:spPr>
        <p:txBody>
          <a:bodyPr/>
          <a:lstStyle/>
          <a:p>
            <a:pPr>
              <a:defRPr/>
            </a:pPr>
            <a:r>
              <a:rPr lang="en-IN" dirty="0" smtClean="0"/>
              <a:t>www.SecurityXploded.com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Tracing Function </a:t>
            </a:r>
            <a:r>
              <a:rPr lang="en-US" sz="3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SUB_44DCCC</a:t>
            </a:r>
            <a:endParaRPr lang="en-IN" sz="3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659" y="985402"/>
            <a:ext cx="8003858" cy="3810424"/>
          </a:xfrm>
        </p:spPr>
        <p:txBody>
          <a:bodyPr>
            <a:normAutofit/>
          </a:bodyPr>
          <a:lstStyle/>
          <a:p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Full function and API trace of the function sub_44DCCC.</a:t>
            </a:r>
          </a:p>
          <a:p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Inside sub_44DCCC we see an another call (zoom-next slide) to a function which seems to hold 60% of code for sub_44DCCC and also calls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LocalAlloc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API, so that is our function.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38504" y="4719460"/>
            <a:ext cx="2816174" cy="268350"/>
          </a:xfrm>
        </p:spPr>
        <p:txBody>
          <a:bodyPr/>
          <a:lstStyle/>
          <a:p>
            <a:pPr>
              <a:defRPr/>
            </a:pPr>
            <a:r>
              <a:rPr lang="en-IN" dirty="0" smtClean="0"/>
              <a:t>www.SecurityXploded.com</a:t>
            </a:r>
            <a:endParaRPr lang="en-IN" dirty="0"/>
          </a:p>
        </p:txBody>
      </p:sp>
      <p:pic>
        <p:nvPicPr>
          <p:cNvPr id="6" name="Picture 5" descr="waledac_color_final_resiz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987" y="1300956"/>
            <a:ext cx="67818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Important Function</a:t>
            </a:r>
            <a:endParaRPr lang="en-IN" sz="3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Put breakpoint on this function, run, put breakpoint on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LocalAlloc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, use single stepping (F8) and wait for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LocalAlloc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call.</a:t>
            </a:r>
          </a:p>
          <a:p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Monitor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LocalAlloc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returned pointer, and keep single stepping on. Eventually you will see the answer of all the questions.</a:t>
            </a:r>
          </a:p>
          <a:p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So pretty simple huh?? Try it yourself. 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IN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38504" y="4719460"/>
            <a:ext cx="2816174" cy="268350"/>
          </a:xfrm>
        </p:spPr>
        <p:txBody>
          <a:bodyPr/>
          <a:lstStyle/>
          <a:p>
            <a:pPr>
              <a:defRPr/>
            </a:pPr>
            <a:r>
              <a:rPr lang="en-IN" dirty="0" smtClean="0"/>
              <a:t>www.SecurityXploded.com</a:t>
            </a:r>
            <a:endParaRPr lang="en-IN" dirty="0"/>
          </a:p>
        </p:txBody>
      </p:sp>
      <p:pic>
        <p:nvPicPr>
          <p:cNvPr id="6" name="Picture 5" descr="fun_im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7587" y="1834356"/>
            <a:ext cx="5562600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C&amp;C Payload (Clear Text)</a:t>
            </a:r>
            <a:endParaRPr lang="en-IN" sz="3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Waledac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uses xml style in its payload as we can see in the below snapshot.</a:t>
            </a:r>
          </a:p>
          <a:p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However to know the meaning and purpose of this payload we need more analysis and threat intelligence, but most of the time it will suffice. 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</a:t>
            </a:r>
            <a:endParaRPr lang="en-IN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38504" y="4719460"/>
            <a:ext cx="2816174" cy="268350"/>
          </a:xfrm>
        </p:spPr>
        <p:txBody>
          <a:bodyPr/>
          <a:lstStyle/>
          <a:p>
            <a:pPr>
              <a:defRPr/>
            </a:pPr>
            <a:r>
              <a:rPr lang="en-IN" dirty="0" smtClean="0"/>
              <a:t>www.SecurityXploded.com</a:t>
            </a:r>
            <a:endParaRPr lang="en-IN" dirty="0"/>
          </a:p>
        </p:txBody>
      </p:sp>
      <p:pic>
        <p:nvPicPr>
          <p:cNvPr id="5" name="Picture 4" descr="waledac_clear_tex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3787" y="1605756"/>
            <a:ext cx="5562600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Demonstration</a:t>
            </a:r>
            <a:endParaRPr lang="en-IN" sz="3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6787" y="2062956"/>
            <a:ext cx="3886200" cy="533400"/>
          </a:xfrm>
        </p:spPr>
        <p:txBody>
          <a:bodyPr>
            <a:normAutofit/>
          </a:bodyPr>
          <a:lstStyle/>
          <a:p>
            <a:pPr marL="27898" indent="0">
              <a:buNone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</a:t>
            </a:r>
            <a:r>
              <a:rPr lang="en-IN" sz="2400" dirty="0">
                <a:latin typeface="Times New Roman" pitchFamily="18" charset="0"/>
                <a:cs typeface="Times New Roman" pitchFamily="18" charset="0"/>
                <a:hlinkClick r:id="rId2"/>
              </a:rPr>
              <a:t>://vimeo.com/57755964</a:t>
            </a: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38504" y="4719460"/>
            <a:ext cx="2816174" cy="268350"/>
          </a:xfrm>
        </p:spPr>
        <p:txBody>
          <a:bodyPr/>
          <a:lstStyle/>
          <a:p>
            <a:pPr>
              <a:defRPr/>
            </a:pPr>
            <a:r>
              <a:rPr lang="en-IN" dirty="0" smtClean="0"/>
              <a:t>www.SecurityXploded.com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7175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Summary</a:t>
            </a:r>
            <a:endParaRPr lang="en-IN" sz="3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658" y="1072356"/>
            <a:ext cx="7262761" cy="343009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Complete analysis and threat report can take weeks to months, depending on the threat.</a:t>
            </a:r>
          </a:p>
          <a:p>
            <a:pPr>
              <a:lnSpc>
                <a:spcPct val="150000"/>
              </a:lnSpc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Tracing methods are extremely helpful in large code base malwares. Actually tracing is much more powerful, think about taint analysis.</a:t>
            </a:r>
          </a:p>
          <a:p>
            <a:pPr>
              <a:lnSpc>
                <a:spcPct val="150000"/>
              </a:lnSpc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Reverse Engineering Automation is a fascinating and useful study area.</a:t>
            </a:r>
          </a:p>
          <a:p>
            <a:pPr>
              <a:lnSpc>
                <a:spcPct val="150000"/>
              </a:lnSpc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VERA (ether dependent),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Zynamics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BinNavi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(not very useful for malware analysis) etc. can be used to accelerate reverse engineering but they are not very flexible. (inclusion, exclusion, trace from one node to another node etc.)  </a:t>
            </a:r>
          </a:p>
          <a:p>
            <a:pPr>
              <a:lnSpc>
                <a:spcPct val="150000"/>
              </a:lnSpc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I know it’s a lots of load on your brain but try to understand the malware yourself.</a:t>
            </a:r>
          </a:p>
          <a:p>
            <a:pPr>
              <a:lnSpc>
                <a:spcPct val="150000"/>
              </a:lnSpc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Malware MD5 : 0A0E0AD7175B17A5D6AFFC73279BDA8B</a:t>
            </a:r>
          </a:p>
          <a:p>
            <a:pPr>
              <a:lnSpc>
                <a:spcPct val="150000"/>
              </a:lnSpc>
              <a:buNone/>
            </a:pPr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IN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38504" y="4719460"/>
            <a:ext cx="2816174" cy="268350"/>
          </a:xfrm>
        </p:spPr>
        <p:txBody>
          <a:bodyPr/>
          <a:lstStyle/>
          <a:p>
            <a:pPr>
              <a:defRPr/>
            </a:pPr>
            <a:r>
              <a:rPr lang="en-IN" dirty="0" smtClean="0"/>
              <a:t>www.SecurityXploded.com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Single Shot Function Call Trace</a:t>
            </a:r>
            <a:endParaRPr lang="en-IN" sz="3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44659" y="1176073"/>
            <a:ext cx="8003858" cy="3672676"/>
          </a:xfrm>
        </p:spPr>
        <p:txBody>
          <a:bodyPr>
            <a:normAutofit/>
          </a:bodyPr>
          <a:lstStyle/>
          <a:p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In our analysis we discussed only the marked area in this snapshot.</a:t>
            </a:r>
          </a:p>
          <a:p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This trace still not covering entire malware calls (because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c&amp;c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is down) </a:t>
            </a:r>
            <a:endParaRPr lang="en-IN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Content Placeholder 5" descr="single_call_p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2387" y="1529556"/>
            <a:ext cx="4201966" cy="2593205"/>
          </a:xfrm>
          <a:prstGeom prst="rect">
            <a:avLst/>
          </a:prstGeom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38504" y="4719460"/>
            <a:ext cx="2816174" cy="268350"/>
          </a:xfrm>
        </p:spPr>
        <p:txBody>
          <a:bodyPr/>
          <a:lstStyle/>
          <a:p>
            <a:pPr>
              <a:defRPr/>
            </a:pPr>
            <a:r>
              <a:rPr lang="en-IN" dirty="0" smtClean="0"/>
              <a:t>www.SecurityXploded.com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77886" y="157956"/>
            <a:ext cx="8198454" cy="593766"/>
          </a:xfrm>
          <a:prstGeom prst="rect">
            <a:avLst/>
          </a:prstGeom>
          <a:noFill/>
        </p:spPr>
        <p:txBody>
          <a:bodyPr lIns="69866" tIns="34932" rIns="69866" bIns="34932">
            <a:spAutoFit/>
          </a:bodyPr>
          <a:lstStyle/>
          <a:p>
            <a:pPr lvl="0" algn="ctr"/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Acknowledgement</a:t>
            </a:r>
          </a:p>
        </p:txBody>
      </p:sp>
      <p:sp>
        <p:nvSpPr>
          <p:cNvPr id="6147" name="TextBox 16"/>
          <p:cNvSpPr txBox="1">
            <a:spLocks noChangeArrowheads="1"/>
          </p:cNvSpPr>
          <p:nvPr/>
        </p:nvSpPr>
        <p:spPr bwMode="auto">
          <a:xfrm>
            <a:off x="3" y="1008065"/>
            <a:ext cx="8893175" cy="1178542"/>
          </a:xfrm>
          <a:prstGeom prst="rect">
            <a:avLst/>
          </a:prstGeom>
          <a:extLst/>
        </p:spPr>
        <p:txBody>
          <a:bodyPr wrap="square" lIns="69866" tIns="34932" rIns="69866" bIns="3493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18331" indent="-218331" eaLnBrk="1" hangingPunct="1">
              <a:buFont typeface="Wingdings" pitchFamily="2" charset="2"/>
              <a:buChar char="§"/>
            </a:pPr>
            <a:endParaRPr lang="en-IN" dirty="0">
              <a:latin typeface="Cambria" pitchFamily="18" charset="0"/>
            </a:endParaRPr>
          </a:p>
          <a:p>
            <a:pPr marL="218331" indent="-218331" eaLnBrk="1" hangingPunct="1"/>
            <a:endParaRPr lang="en-IN" dirty="0" smtClean="0">
              <a:latin typeface="Cambria" pitchFamily="18" charset="0"/>
            </a:endParaRPr>
          </a:p>
          <a:p>
            <a:pPr eaLnBrk="1" hangingPunct="1"/>
            <a:endParaRPr lang="en-IN" dirty="0">
              <a:latin typeface="Cambria" pitchFamily="18" charset="0"/>
            </a:endParaRPr>
          </a:p>
          <a:p>
            <a:pPr eaLnBrk="1" hangingPunct="1"/>
            <a:r>
              <a:rPr lang="en-IN" dirty="0" smtClean="0">
                <a:latin typeface="Cambria" pitchFamily="18" charset="0"/>
              </a:rPr>
              <a:t>    </a:t>
            </a:r>
            <a:endParaRPr lang="en-IN" dirty="0">
              <a:latin typeface="Cambria" pitchFamily="18" charset="0"/>
            </a:endParaRPr>
          </a:p>
        </p:txBody>
      </p:sp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255587" y="1106079"/>
            <a:ext cx="8522625" cy="3079062"/>
          </a:xfrm>
          <a:prstGeom prst="rect">
            <a:avLst/>
          </a:prstGeom>
          <a:extLst/>
        </p:spPr>
        <p:txBody>
          <a:bodyPr wrap="square" lIns="69866" tIns="34932" rIns="69866" bIns="3493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18331" indent="-21833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Special thanks to 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Null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community for their extended support and co-operation.</a:t>
            </a:r>
          </a:p>
          <a:p>
            <a:pPr marL="218331" indent="-218331" eaLnBrk="1" hangingPunct="1">
              <a:lnSpc>
                <a:spcPct val="150000"/>
              </a:lnSpc>
            </a:pPr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218331" indent="-21833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Special thanks  to 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ThoughtWorks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for the beautiful venue.</a:t>
            </a:r>
          </a:p>
          <a:p>
            <a:pPr marL="218331" indent="-218331" eaLnBrk="1" hangingPunct="1">
              <a:lnSpc>
                <a:spcPct val="150000"/>
              </a:lnSpc>
            </a:pPr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218331" indent="-21833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Thanks to all the trainers who have devoted their precious time and countless hours to make it happen.</a:t>
            </a:r>
          </a:p>
          <a:p>
            <a:pPr marL="218331" indent="-218331" eaLnBrk="1" hangingPunct="1">
              <a:lnSpc>
                <a:spcPct val="150000"/>
              </a:lnSpc>
              <a:buFont typeface="Wingdings" pitchFamily="2" charset="2"/>
              <a:buChar char="§"/>
            </a:pPr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IN" sz="17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en-IN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ooter Placeholder 10"/>
          <p:cNvSpPr txBox="1">
            <a:spLocks/>
          </p:cNvSpPr>
          <p:nvPr/>
        </p:nvSpPr>
        <p:spPr>
          <a:xfrm>
            <a:off x="6077003" y="4771965"/>
            <a:ext cx="2816174" cy="268350"/>
          </a:xfrm>
          <a:prstGeom prst="rect">
            <a:avLst/>
          </a:prstGeom>
        </p:spPr>
        <p:txBody>
          <a:bodyPr vert="horz" lIns="0" tIns="34932" rIns="0" bIns="0" anchor="b"/>
          <a:lstStyle/>
          <a:p>
            <a:pPr algn="ctr" defTabSz="698658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800" dirty="0">
              <a:solidFill>
                <a:schemeClr val="tx2">
                  <a:shade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FB09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Reference</a:t>
            </a:r>
            <a:endParaRPr lang="en-IN" sz="3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331787" y="1318339"/>
            <a:ext cx="77724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Complete Reference Guide for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Advanced 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Malware Analysis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Training</a:t>
            </a:r>
            <a:endParaRPr lang="en-US" sz="1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[Include links for all the Demos &amp; Tools]</a:t>
            </a:r>
            <a:endParaRPr lang="en-US" sz="1400" b="1" dirty="0">
              <a:latin typeface="Times New Roman" pitchFamily="18" charset="0"/>
              <a:cs typeface="Times New Roman" pitchFamily="18" charset="0"/>
              <a:hlinkClick r:id="rId4"/>
            </a:endParaRPr>
          </a:p>
          <a:p>
            <a:endParaRPr lang="en-US" sz="1600" dirty="0" smtClean="0">
              <a:hlinkClick r:id="rId5"/>
            </a:endParaRP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2798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" y="741212"/>
            <a:ext cx="8893175" cy="3379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9866" tIns="34932" rIns="69866" bIns="34932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Thank You !</a:t>
            </a:r>
          </a:p>
          <a:p>
            <a:pPr algn="ctr"/>
            <a:endParaRPr lang="en-US" sz="3700" b="1" dirty="0" smtClean="0">
              <a:solidFill>
                <a:srgbClr val="FF0000"/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</a:endParaRPr>
          </a:p>
          <a:p>
            <a:pPr algn="ctr"/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</a:endParaRPr>
          </a:p>
          <a:p>
            <a:pPr algn="ctr"/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</a:endParaRPr>
          </a:p>
          <a:p>
            <a:pPr algn="ctr"/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</a:endParaRPr>
          </a:p>
          <a:p>
            <a:pPr algn="ctr"/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hlinkClick r:id="rId4"/>
              </a:rPr>
              <a:t>www.SecurityXploded.com</a:t>
            </a: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</a:endParaRPr>
          </a:p>
          <a:p>
            <a:pPr algn="ctr"/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</a:endParaRPr>
          </a:p>
          <a:p>
            <a:pPr algn="ctr"/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</a:endParaRPr>
          </a:p>
        </p:txBody>
      </p:sp>
      <p:pic>
        <p:nvPicPr>
          <p:cNvPr id="1026" name="Picture 2" descr="C:\Users\Administrator\Desktop\securityxplodedbigiconnorma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587" y="1605756"/>
            <a:ext cx="1447800" cy="103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77886" y="262509"/>
            <a:ext cx="8198454" cy="501433"/>
          </a:xfrm>
          <a:prstGeom prst="rect">
            <a:avLst/>
          </a:prstGeom>
          <a:noFill/>
        </p:spPr>
        <p:txBody>
          <a:bodyPr lIns="69866" tIns="34932" rIns="69866" bIns="34932">
            <a:spAutoFit/>
          </a:bodyPr>
          <a:lstStyle/>
          <a:p>
            <a:pPr lvl="0" algn="ctr"/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Advanced Malware 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Analysis Training</a:t>
            </a:r>
          </a:p>
        </p:txBody>
      </p:sp>
      <p:sp>
        <p:nvSpPr>
          <p:cNvPr id="6147" name="TextBox 16"/>
          <p:cNvSpPr txBox="1">
            <a:spLocks noChangeArrowheads="1"/>
          </p:cNvSpPr>
          <p:nvPr/>
        </p:nvSpPr>
        <p:spPr bwMode="auto">
          <a:xfrm>
            <a:off x="3" y="1008065"/>
            <a:ext cx="8893175" cy="1178542"/>
          </a:xfrm>
          <a:prstGeom prst="rect">
            <a:avLst/>
          </a:prstGeom>
          <a:extLst/>
        </p:spPr>
        <p:txBody>
          <a:bodyPr wrap="square" lIns="69866" tIns="34932" rIns="69866" bIns="3493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18331" indent="-218331" eaLnBrk="1" hangingPunct="1">
              <a:buFont typeface="Wingdings" pitchFamily="2" charset="2"/>
              <a:buChar char="§"/>
            </a:pPr>
            <a:endParaRPr lang="en-IN" dirty="0">
              <a:latin typeface="Cambria" pitchFamily="18" charset="0"/>
            </a:endParaRPr>
          </a:p>
          <a:p>
            <a:pPr marL="218331" indent="-218331" eaLnBrk="1" hangingPunct="1"/>
            <a:endParaRPr lang="en-IN" dirty="0" smtClean="0">
              <a:latin typeface="Cambria" pitchFamily="18" charset="0"/>
            </a:endParaRPr>
          </a:p>
          <a:p>
            <a:pPr eaLnBrk="1" hangingPunct="1"/>
            <a:endParaRPr lang="en-IN" dirty="0">
              <a:latin typeface="Cambria" pitchFamily="18" charset="0"/>
            </a:endParaRPr>
          </a:p>
          <a:p>
            <a:pPr eaLnBrk="1" hangingPunct="1"/>
            <a:r>
              <a:rPr lang="en-IN" dirty="0" smtClean="0">
                <a:latin typeface="Cambria" pitchFamily="18" charset="0"/>
              </a:rPr>
              <a:t>    </a:t>
            </a:r>
            <a:endParaRPr lang="en-IN" dirty="0">
              <a:latin typeface="Cambria" pitchFamily="18" charset="0"/>
            </a:endParaRPr>
          </a:p>
        </p:txBody>
      </p:sp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5" y="1028523"/>
            <a:ext cx="8522625" cy="3863892"/>
          </a:xfrm>
          <a:prstGeom prst="rect">
            <a:avLst/>
          </a:prstGeom>
          <a:extLst/>
        </p:spPr>
        <p:txBody>
          <a:bodyPr wrap="square" lIns="69866" tIns="34932" rIns="69866" bIns="3493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18331" eaLnBrk="1" hangingPunct="1">
              <a:lnSpc>
                <a:spcPct val="150000"/>
              </a:lnSpc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This presentation is part of our 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Advanced Malware Analysis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Training program. Currently it is delivered only during our local meets for FREE of cost.</a:t>
            </a:r>
          </a:p>
          <a:p>
            <a:pPr marL="218331" eaLnBrk="1" hangingPunct="1">
              <a:lnSpc>
                <a:spcPct val="150000"/>
              </a:lnSpc>
            </a:pPr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218331" indent="-218331" eaLnBrk="1" hangingPunct="1">
              <a:lnSpc>
                <a:spcPct val="150000"/>
              </a:lnSpc>
              <a:buFont typeface="Wingdings" pitchFamily="2" charset="2"/>
              <a:buChar char="§"/>
            </a:pPr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218331" indent="-218331" eaLnBrk="1" hangingPunct="1">
              <a:lnSpc>
                <a:spcPct val="150000"/>
              </a:lnSpc>
              <a:buFont typeface="Wingdings" pitchFamily="2" charset="2"/>
              <a:buChar char="§"/>
            </a:pPr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218331" indent="-218331" eaLnBrk="1" hangingPunct="1">
              <a:lnSpc>
                <a:spcPct val="150000"/>
              </a:lnSpc>
              <a:buFont typeface="Wingdings" pitchFamily="2" charset="2"/>
              <a:buChar char="§"/>
            </a:pPr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218331" indent="-218331" eaLnBrk="1" hangingPunct="1">
              <a:lnSpc>
                <a:spcPct val="150000"/>
              </a:lnSpc>
              <a:buFont typeface="Wingdings" pitchFamily="2" charset="2"/>
              <a:buChar char="§"/>
            </a:pPr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218331" indent="-218331" eaLnBrk="1" hangingPunct="1">
              <a:lnSpc>
                <a:spcPct val="150000"/>
              </a:lnSpc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218331" indent="-218331" eaLnBrk="1" hangingPunct="1">
              <a:lnSpc>
                <a:spcPct val="150000"/>
              </a:lnSpc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	For complete details of this course, visit our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  <a:hlinkClick r:id="rId3"/>
              </a:rPr>
              <a:t>Security Training page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IN" sz="17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en-IN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ooter Placeholder 10"/>
          <p:cNvSpPr txBox="1">
            <a:spLocks/>
          </p:cNvSpPr>
          <p:nvPr/>
        </p:nvSpPr>
        <p:spPr>
          <a:xfrm>
            <a:off x="6077003" y="4771965"/>
            <a:ext cx="2816174" cy="268350"/>
          </a:xfrm>
          <a:prstGeom prst="rect">
            <a:avLst/>
          </a:prstGeom>
        </p:spPr>
        <p:txBody>
          <a:bodyPr vert="horz" lIns="0" tIns="34932" rIns="0" bIns="0" anchor="b"/>
          <a:lstStyle/>
          <a:p>
            <a:pPr algn="ctr" defTabSz="698658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800" dirty="0">
              <a:solidFill>
                <a:schemeClr val="tx2">
                  <a:shade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8" name="Picture 7" descr="security-train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6176" y="2296144"/>
            <a:ext cx="2779117" cy="15120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FB09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77886" y="262502"/>
            <a:ext cx="8198454" cy="593766"/>
          </a:xfrm>
          <a:prstGeom prst="rect">
            <a:avLst/>
          </a:prstGeom>
          <a:noFill/>
        </p:spPr>
        <p:txBody>
          <a:bodyPr lIns="69866" tIns="34932" rIns="69866" bIns="34932">
            <a:spAutoFit/>
          </a:bodyPr>
          <a:lstStyle/>
          <a:p>
            <a:pPr lvl="0" algn="ctr"/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3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ho am I?</a:t>
            </a:r>
            <a:endParaRPr lang="en-US" sz="3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TextBox 16"/>
          <p:cNvSpPr txBox="1">
            <a:spLocks noChangeArrowheads="1"/>
          </p:cNvSpPr>
          <p:nvPr/>
        </p:nvSpPr>
        <p:spPr bwMode="auto">
          <a:xfrm>
            <a:off x="296438" y="843756"/>
            <a:ext cx="8596737" cy="3071368"/>
          </a:xfrm>
          <a:prstGeom prst="rect">
            <a:avLst/>
          </a:prstGeom>
          <a:extLst/>
        </p:spPr>
        <p:txBody>
          <a:bodyPr wrap="square" lIns="69866" tIns="34932" rIns="69866" bIns="3493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18331" indent="-218331" eaLnBrk="1" hangingPunct="1">
              <a:lnSpc>
                <a:spcPct val="150000"/>
              </a:lnSpc>
            </a:pP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Amit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Malik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85990"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Member,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SecurityXploded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785990"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Security Researcher, McAfee Labs</a:t>
            </a:r>
          </a:p>
          <a:p>
            <a:pPr marL="785990"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Reversing, Malware Analysis, Exploit Analysis/Development etc.</a:t>
            </a:r>
          </a:p>
          <a:p>
            <a:pPr marL="785990"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smtClean="0">
                <a:latin typeface="Times New Roman" pitchFamily="18" charset="0"/>
                <a:cs typeface="Times New Roman" pitchFamily="18" charset="0"/>
                <a:hlinkClick r:id="rId4"/>
              </a:rPr>
              <a:t>m.amit30@gmail.com</a:t>
            </a:r>
            <a:endParaRPr lang="en-US" sz="1600" smtClean="0">
              <a:latin typeface="Times New Roman" pitchFamily="18" charset="0"/>
              <a:cs typeface="Times New Roman" pitchFamily="18" charset="0"/>
            </a:endParaRPr>
          </a:p>
          <a:p>
            <a:pPr marL="785990" lvl="1" eaLnBrk="1" hangingPunct="1">
              <a:lnSpc>
                <a:spcPct val="150000"/>
              </a:lnSpc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18331" indent="-218331" eaLnBrk="1" hangingPunct="1"/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IN" sz="17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IN" sz="17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en-IN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FB09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400" b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Content </a:t>
            </a:r>
            <a:endParaRPr lang="en-IN" sz="3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Bots and Botnets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Important point #1 (Registers etc.)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Important point #2 (Procedure calls etc.)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Important point #3 (code injection etc.)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Case Study: Waledac Botnet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Waledac C&amp;C communication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Rapid Reversing Techniques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Waledac Analysis (C&amp;C)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Summary</a:t>
            </a:r>
          </a:p>
          <a:p>
            <a:pPr>
              <a:lnSpc>
                <a:spcPct val="150000"/>
              </a:lnSpc>
            </a:pPr>
            <a:endParaRPr lang="en-IN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IN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IN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IN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dirty="0" smtClean="0"/>
              <a:t>www.SecurityXploded.com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689701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Bots and Botnets</a:t>
            </a:r>
            <a:endParaRPr lang="en-IN" sz="3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What is a Bot and Botnet?</a:t>
            </a:r>
          </a:p>
          <a:p>
            <a:pPr>
              <a:lnSpc>
                <a:spcPct val="150000"/>
              </a:lnSpc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Commercialized and Infrastructure based malware class. </a:t>
            </a:r>
          </a:p>
          <a:p>
            <a:pPr>
              <a:lnSpc>
                <a:spcPct val="150000"/>
              </a:lnSpc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C&amp;C – Command and Control</a:t>
            </a:r>
          </a:p>
          <a:p>
            <a:pPr>
              <a:lnSpc>
                <a:spcPct val="150000"/>
              </a:lnSpc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Centralized C&amp;C communication</a:t>
            </a:r>
          </a:p>
          <a:p>
            <a:pPr>
              <a:lnSpc>
                <a:spcPct val="150000"/>
              </a:lnSpc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Distributed C&amp;C communication (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e.g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: P2P)</a:t>
            </a:r>
          </a:p>
          <a:p>
            <a:pPr>
              <a:lnSpc>
                <a:spcPct val="150000"/>
              </a:lnSpc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Some Popular Bots</a:t>
            </a:r>
          </a:p>
          <a:p>
            <a:pPr lvl="1">
              <a:lnSpc>
                <a:spcPct val="150000"/>
              </a:lnSpc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Kehlios, Carberp, Zeus, Nittol, Alureon, Maazben, Waledac etc. </a:t>
            </a:r>
            <a:endParaRPr lang="en-IN" sz="1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sz="15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dirty="0" smtClean="0"/>
              <a:t>www.SecurityXploded.com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Important point #1</a:t>
            </a:r>
            <a:endParaRPr lang="en-IN" sz="3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Pay very close attention to the following registers in the code.</a:t>
            </a:r>
          </a:p>
          <a:p>
            <a:pPr lvl="1">
              <a:lnSpc>
                <a:spcPct val="150000"/>
              </a:lnSpc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Fs:[0]</a:t>
            </a:r>
          </a:p>
          <a:p>
            <a:pPr lvl="1">
              <a:lnSpc>
                <a:spcPct val="150000"/>
              </a:lnSpc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Fs:[18]</a:t>
            </a:r>
          </a:p>
          <a:p>
            <a:pPr lvl="1">
              <a:lnSpc>
                <a:spcPct val="150000"/>
              </a:lnSpc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Fs:[30]</a:t>
            </a:r>
            <a:endParaRPr lang="en-IN" sz="1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When function returns check EAX register</a:t>
            </a:r>
          </a:p>
          <a:p>
            <a:pPr>
              <a:lnSpc>
                <a:spcPct val="150000"/>
              </a:lnSpc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Check ECX when you are in loop</a:t>
            </a:r>
          </a:p>
          <a:p>
            <a:pPr>
              <a:lnSpc>
                <a:spcPct val="150000"/>
              </a:lnSpc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ESI and EDI locations during string copy ops.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38504" y="4719460"/>
            <a:ext cx="2816174" cy="268350"/>
          </a:xfrm>
        </p:spPr>
        <p:txBody>
          <a:bodyPr/>
          <a:lstStyle/>
          <a:p>
            <a:pPr>
              <a:defRPr/>
            </a:pPr>
            <a:r>
              <a:rPr lang="en-IN" dirty="0" smtClean="0"/>
              <a:t>www.SecurityXploded.com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Fs:[0] (SEH)</a:t>
            </a:r>
            <a:endParaRPr lang="en-IN" sz="3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Fs:[0] holds SEH (Structured Exception Handler) address</a:t>
            </a:r>
          </a:p>
          <a:p>
            <a:pPr>
              <a:lnSpc>
                <a:spcPct val="150000"/>
              </a:lnSpc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Some malicious programs abuses SEH in order to fool novice reverse engineer.</a:t>
            </a:r>
          </a:p>
          <a:p>
            <a:pPr lvl="1">
              <a:lnSpc>
                <a:spcPct val="150000"/>
              </a:lnSpc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Example code</a:t>
            </a:r>
          </a:p>
          <a:p>
            <a:pPr lvl="2">
              <a:lnSpc>
                <a:spcPct val="150000"/>
              </a:lnSpc>
              <a:buNone/>
            </a:pPr>
            <a:r>
              <a:rPr lang="en-US" sz="1500" b="1" dirty="0" err="1" smtClean="0">
                <a:latin typeface="Times New Roman" pitchFamily="18" charset="0"/>
                <a:cs typeface="Times New Roman" pitchFamily="18" charset="0"/>
              </a:rPr>
              <a:t>Mov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err="1" smtClean="0">
                <a:latin typeface="Times New Roman" pitchFamily="18" charset="0"/>
                <a:cs typeface="Times New Roman" pitchFamily="18" charset="0"/>
              </a:rPr>
              <a:t>eax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, some address</a:t>
            </a:r>
          </a:p>
          <a:p>
            <a:pPr lvl="2">
              <a:lnSpc>
                <a:spcPct val="150000"/>
              </a:lnSpc>
              <a:buNone/>
            </a:pP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Push </a:t>
            </a:r>
            <a:r>
              <a:rPr lang="en-US" sz="1500" b="1" dirty="0" err="1" smtClean="0">
                <a:latin typeface="Times New Roman" pitchFamily="18" charset="0"/>
                <a:cs typeface="Times New Roman" pitchFamily="18" charset="0"/>
              </a:rPr>
              <a:t>eax</a:t>
            </a:r>
            <a:endParaRPr lang="en-US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lnSpc>
                <a:spcPct val="150000"/>
              </a:lnSpc>
              <a:buNone/>
            </a:pP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Push </a:t>
            </a:r>
            <a:r>
              <a:rPr lang="en-US" sz="1500" b="1" dirty="0" err="1" smtClean="0">
                <a:latin typeface="Times New Roman" pitchFamily="18" charset="0"/>
                <a:cs typeface="Times New Roman" pitchFamily="18" charset="0"/>
              </a:rPr>
              <a:t>dword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err="1" smtClean="0">
                <a:latin typeface="Times New Roman" pitchFamily="18" charset="0"/>
                <a:cs typeface="Times New Roman" pitchFamily="18" charset="0"/>
              </a:rPr>
              <a:t>ptr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err="1" smtClean="0">
                <a:latin typeface="Times New Roman" pitchFamily="18" charset="0"/>
                <a:cs typeface="Times New Roman" pitchFamily="18" charset="0"/>
              </a:rPr>
              <a:t>fs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:[0]</a:t>
            </a:r>
          </a:p>
          <a:p>
            <a:pPr lvl="2">
              <a:lnSpc>
                <a:spcPct val="150000"/>
              </a:lnSpc>
              <a:buNone/>
            </a:pPr>
            <a:r>
              <a:rPr lang="en-US" sz="1500" b="1" dirty="0" err="1" smtClean="0">
                <a:latin typeface="Times New Roman" pitchFamily="18" charset="0"/>
                <a:cs typeface="Times New Roman" pitchFamily="18" charset="0"/>
              </a:rPr>
              <a:t>Mov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err="1" smtClean="0">
                <a:latin typeface="Times New Roman" pitchFamily="18" charset="0"/>
                <a:cs typeface="Times New Roman" pitchFamily="18" charset="0"/>
              </a:rPr>
              <a:t>fs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:[0], </a:t>
            </a:r>
            <a:r>
              <a:rPr lang="en-US" sz="1500" b="1" dirty="0" err="1" smtClean="0">
                <a:latin typeface="Times New Roman" pitchFamily="18" charset="0"/>
                <a:cs typeface="Times New Roman" pitchFamily="18" charset="0"/>
              </a:rPr>
              <a:t>esp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; EAX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addr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now becomes SEH.</a:t>
            </a:r>
          </a:p>
          <a:p>
            <a:pPr lvl="2">
              <a:lnSpc>
                <a:spcPct val="150000"/>
              </a:lnSpc>
              <a:buNone/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Some invalid instruction that generate an exception and transfer the execution to the address (which was in EAX).</a:t>
            </a:r>
          </a:p>
          <a:p>
            <a:pPr lvl="2">
              <a:lnSpc>
                <a:spcPct val="150000"/>
              </a:lnSpc>
            </a:pPr>
            <a:endParaRPr lang="en-IN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38504" y="4719460"/>
            <a:ext cx="2816174" cy="268350"/>
          </a:xfrm>
        </p:spPr>
        <p:txBody>
          <a:bodyPr/>
          <a:lstStyle/>
          <a:p>
            <a:pPr>
              <a:defRPr/>
            </a:pPr>
            <a:r>
              <a:rPr lang="en-IN" dirty="0" smtClean="0"/>
              <a:t>www.SecurityXploded.com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outs:outSpaceData xmlns:outs="http://schemas.microsoft.com/office/2009/outspace/metadata">
  <outs:relatedDates>
    <outs:relatedDate>
      <outs:type>3</outs:type>
      <outs:displayName>Last Modified</outs:displayName>
      <outs:dateTime>2010-10-28T18:34:05Z</outs:dateTime>
      <outs:isPinned>true</outs:isPinned>
    </outs:relatedDate>
    <outs:relatedDate>
      <outs:type>2</outs:type>
      <outs:displayName>Created</outs:displayName>
      <outs:dateTime>2010-07-04T05:35:18Z</outs:dateTime>
      <outs:isPinned>true</outs:isPinned>
    </outs:relatedDate>
    <outs:relatedDate>
      <outs:type>4</outs:type>
      <outs:displayName>Last Printed</outs:displayName>
      <outs:dateTime/>
      <outs:isPinned>true</outs:isPinned>
    </outs:relatedDate>
  </outs:relatedDates>
  <outs:relatedDocuments>
    <outs:relatedDocument>
      <outs:type>2</outs:type>
      <outs:displayName>Other documents in current folder</outs:displayName>
      <outs:uri/>
      <outs:isPinned>true</outs:isPinned>
    </outs:relatedDocument>
  </outs:relatedDocuments>
  <outs:relatedPeople>
    <outs:relatedPeopleItem>
      <outs:category>Author</outs:category>
      <outs:people>
        <outs:relatedPerson>
          <outs:displayName>Nagareshwar Talekar</outs:displayName>
          <outs:accountName/>
        </outs:relatedPerson>
      </outs:people>
      <outs:source>0</outs:source>
      <outs:isPinned>true</outs:isPinned>
    </outs:relatedPeopleItem>
    <outs:relatedPeopleItem>
      <outs:category>Last modified by</outs:category>
      <outs:people>
        <outs:relatedPerson>
          <outs:displayName>nag</outs:displayName>
          <outs:accountName/>
        </outs:relatedPerson>
      </outs:people>
      <outs:source>0</outs:source>
      <outs:isPinned>true</outs:isPinned>
    </outs:relatedPeopleItem>
    <outs:relatedPeopleItem>
      <outs:category>Manager</outs:category>
      <outs:people/>
      <outs:source>0</outs:source>
      <outs:isPinned>false</outs:isPinned>
    </outs:relatedPeopleItem>
  </outs:relatedPeople>
  <propertyMetadataList xmlns="http://schemas.microsoft.com/office/2009/outspace/metadata">
    <propertyMetadata>
      <type>0</type>
      <propertyId>2228224</propertyId>
      <propertyName/>
      <isPinned>true</isPinned>
    </propertyMetadata>
    <propertyMetadata>
      <type>0</type>
      <propertyId>1114115</propertyId>
      <propertyName/>
      <isPinned>true</isPinned>
    </propertyMetadata>
    <propertyMetadata>
      <type>0</type>
      <propertyId>1114117</propertyId>
      <propertyName/>
      <isPinned>true</isPinned>
    </propertyMetadata>
    <propertyMetadata>
      <type>0</type>
      <propertyId>589825</propertyId>
      <propertyName/>
      <isPinned>false</isPinned>
    </propertyMetadata>
    <propertyMetadata>
      <type>0</type>
      <propertyId>1114116</propertyId>
      <propertyName/>
      <isPinned>false</isPinned>
    </propertyMetadata>
    <propertyMetadata>
      <type>0</type>
      <propertyId>14</propertyId>
      <propertyName/>
      <isPinned>true</isPinned>
    </propertyMetadata>
    <propertyMetadata>
      <type>0</type>
      <propertyId>8</propertyId>
      <propertyName/>
      <isPinned>true</isPinned>
    </propertyMetadata>
    <propertyMetadata>
      <type>0</type>
      <propertyId>6</propertyId>
      <propertyName/>
      <isPinned>false</isPinned>
    </propertyMetadata>
    <propertyMetadata>
      <type>0</type>
      <propertyId>1114118</propertyId>
      <propertyName/>
      <isPinned>false</isPinned>
    </propertyMetadata>
    <propertyMetadata>
      <type>0</type>
      <propertyId>1179649</propertyId>
      <propertyName/>
      <isPinned>false</isPinned>
    </propertyMetadata>
    <propertyMetadata>
      <type>0</type>
      <propertyId>655365</propertyId>
      <propertyName/>
      <isPinned>false</isPinned>
    </propertyMetadata>
    <propertyMetadata>
      <type>0</type>
      <propertyId>1</propertyId>
      <propertyName/>
      <isPinned>false</isPinned>
    </propertyMetadata>
    <propertyMetadata>
      <type>0</type>
      <propertyId>0</propertyId>
      <propertyName/>
      <isPinned>true</isPinned>
    </propertyMetadata>
    <propertyMetadata>
      <type>0</type>
      <propertyId>13</propertyId>
      <propertyName/>
      <isPinned>false</isPinned>
    </propertyMetadata>
    <propertyMetadata>
      <type>0</type>
      <propertyId>1179653</propertyId>
      <propertyName/>
      <isPinned>false</isPinned>
    </propertyMetadata>
    <propertyMetadata>
      <type>0</type>
      <propertyId>22</propertyId>
      <propertyName/>
      <isPinned>false</isPinned>
    </propertyMetadata>
  </propertyMetadataList>
  <outs:corruptMetadataWasLost/>
</outs:outSpaceData>
</file>

<file path=customXml/itemProps1.xml><?xml version="1.0" encoding="utf-8"?>
<ds:datastoreItem xmlns:ds="http://schemas.openxmlformats.org/officeDocument/2006/customXml" ds:itemID="{963F2505-FD45-4DDE-B41A-9969EF4D17D6}">
  <ds:schemaRefs>
    <ds:schemaRef ds:uri="http://schemas.microsoft.com/office/2009/outspace/meta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12796</TotalTime>
  <Words>1581</Words>
  <Application>Microsoft Office PowerPoint</Application>
  <PresentationFormat>Custom</PresentationFormat>
  <Paragraphs>304</Paragraphs>
  <Slides>31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Technic</vt:lpstr>
      <vt:lpstr>Botnet Analysis - I</vt:lpstr>
      <vt:lpstr>PowerPoint Presentation</vt:lpstr>
      <vt:lpstr>PowerPoint Presentation</vt:lpstr>
      <vt:lpstr>PowerPoint Presentation</vt:lpstr>
      <vt:lpstr>PowerPoint Presentation</vt:lpstr>
      <vt:lpstr>Content </vt:lpstr>
      <vt:lpstr>Bots and Botnets</vt:lpstr>
      <vt:lpstr>Important point #1</vt:lpstr>
      <vt:lpstr>Fs:[0] (SEH)</vt:lpstr>
      <vt:lpstr>Fs:[18] and Fs:[30]</vt:lpstr>
      <vt:lpstr>Fs:[18] and fs:[30] example codes</vt:lpstr>
      <vt:lpstr>Important point #2</vt:lpstr>
      <vt:lpstr>E.g. ReadFileEx</vt:lpstr>
      <vt:lpstr>Role of SleepEx and Similar APIs</vt:lpstr>
      <vt:lpstr>Important point #3</vt:lpstr>
      <vt:lpstr>Case Study: Waledac botnet</vt:lpstr>
      <vt:lpstr>Waledac C&amp;C Communication</vt:lpstr>
      <vt:lpstr>Waledac C&amp;C Communication</vt:lpstr>
      <vt:lpstr>Rapid Reversing Techniques</vt:lpstr>
      <vt:lpstr>Rapid Reversing Techniques</vt:lpstr>
      <vt:lpstr> Waledac Analysis (C&amp;C) </vt:lpstr>
      <vt:lpstr>Continue...</vt:lpstr>
      <vt:lpstr>Continue...</vt:lpstr>
      <vt:lpstr>Tracing Function SUB_44DCCC</vt:lpstr>
      <vt:lpstr>Important Function</vt:lpstr>
      <vt:lpstr>C&amp;C Payload (Clear Text)</vt:lpstr>
      <vt:lpstr>Demonstration</vt:lpstr>
      <vt:lpstr>Summary</vt:lpstr>
      <vt:lpstr>Single Shot Function Call Trace</vt:lpstr>
      <vt:lpstr>Reference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 Virtualization</dc:title>
  <dc:creator>Amit Malik</dc:creator>
  <cp:lastModifiedBy>nag</cp:lastModifiedBy>
  <cp:revision>1325</cp:revision>
  <dcterms:created xsi:type="dcterms:W3CDTF">2010-07-04T05:35:18Z</dcterms:created>
  <dcterms:modified xsi:type="dcterms:W3CDTF">2013-01-20T07:27:48Z</dcterms:modified>
</cp:coreProperties>
</file>