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2"/>
  </p:sldMasterIdLst>
  <p:notesMasterIdLst>
    <p:notesMasterId r:id="rId29"/>
  </p:notesMasterIdLst>
  <p:handoutMasterIdLst>
    <p:handoutMasterId r:id="rId30"/>
  </p:handoutMasterIdLst>
  <p:sldIdLst>
    <p:sldId id="335" r:id="rId3"/>
    <p:sldId id="261" r:id="rId4"/>
    <p:sldId id="336" r:id="rId5"/>
    <p:sldId id="337" r:id="rId6"/>
    <p:sldId id="323" r:id="rId7"/>
    <p:sldId id="404" r:id="rId8"/>
    <p:sldId id="405" r:id="rId9"/>
    <p:sldId id="406" r:id="rId10"/>
    <p:sldId id="407" r:id="rId11"/>
    <p:sldId id="408" r:id="rId12"/>
    <p:sldId id="409" r:id="rId13"/>
    <p:sldId id="410" r:id="rId14"/>
    <p:sldId id="411" r:id="rId15"/>
    <p:sldId id="412" r:id="rId16"/>
    <p:sldId id="413" r:id="rId17"/>
    <p:sldId id="414" r:id="rId18"/>
    <p:sldId id="415" r:id="rId19"/>
    <p:sldId id="421" r:id="rId20"/>
    <p:sldId id="416" r:id="rId21"/>
    <p:sldId id="422" r:id="rId22"/>
    <p:sldId id="417" r:id="rId23"/>
    <p:sldId id="418" r:id="rId24"/>
    <p:sldId id="419" r:id="rId25"/>
    <p:sldId id="420" r:id="rId26"/>
    <p:sldId id="380" r:id="rId27"/>
    <p:sldId id="322" r:id="rId28"/>
  </p:sldIdLst>
  <p:sldSz cx="8893175" cy="504031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34932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69865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04798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39731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1746646" algn="l" defTabSz="69865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095975" algn="l" defTabSz="69865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2445304" algn="l" defTabSz="69865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2794633" algn="l" defTabSz="69865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0066FF"/>
    <a:srgbClr val="0000CC"/>
    <a:srgbClr val="3BFB31"/>
    <a:srgbClr val="15FB09"/>
    <a:srgbClr val="C7DAF1"/>
    <a:srgbClr val="FFB3B3"/>
    <a:srgbClr val="FF3300"/>
    <a:srgbClr val="FF9900"/>
    <a:srgbClr val="FF826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241" autoAdjust="0"/>
    <p:restoredTop sz="94348" autoAdjust="0"/>
  </p:normalViewPr>
  <p:slideViewPr>
    <p:cSldViewPr>
      <p:cViewPr>
        <p:scale>
          <a:sx n="100" d="100"/>
          <a:sy n="100" d="100"/>
        </p:scale>
        <p:origin x="-366" y="30"/>
      </p:cViewPr>
      <p:guideLst>
        <p:guide orient="horz" pos="1589"/>
        <p:guide pos="28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1D9CA-13F9-4C31-AE5A-2ABB9CCF1D62}" type="datetimeFigureOut">
              <a:rPr lang="en-US" smtClean="0"/>
              <a:pPr/>
              <a:t>2/16/2013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2A4E4-3D55-4E40-8356-9BD6056673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29363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252BEC-BFCC-4C57-9C68-E0B08D3A6B5F}" type="datetimeFigureOut">
              <a:rPr lang="en-US"/>
              <a:pPr>
                <a:defRPr/>
              </a:pPr>
              <a:t>2/16/2013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4813" y="685800"/>
            <a:ext cx="60483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IN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68A04A8-207B-4F46-83B8-72F14DAAC07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2160335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9329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98658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47987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97317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46646" algn="l" defTabSz="69865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95975" algn="l" defTabSz="69865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45304" algn="l" defTabSz="69865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94633" algn="l" defTabSz="69865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4813" y="685800"/>
            <a:ext cx="6048375" cy="342900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D2AD44-9997-4061-AD45-B101B9682349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I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4813" y="685800"/>
            <a:ext cx="6048375" cy="342900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I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4813" y="685800"/>
            <a:ext cx="6048375" cy="342900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IN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4813" y="685800"/>
            <a:ext cx="6048375" cy="342900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I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4813" y="685800"/>
            <a:ext cx="6048375" cy="342900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IN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4813" y="685800"/>
            <a:ext cx="6048375" cy="342900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I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3" y="3492058"/>
            <a:ext cx="8893175" cy="155292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lIns="69866" tIns="34932" rIns="69866" bIns="34932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5938054" y="6"/>
            <a:ext cx="2955127" cy="5040313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lIns="69866" tIns="34932" rIns="69866" bIns="34932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17297" y="2452954"/>
            <a:ext cx="6302296" cy="1691304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21174" y="1135367"/>
            <a:ext cx="6302296" cy="1288080"/>
          </a:xfrm>
        </p:spPr>
        <p:txBody>
          <a:bodyPr tIns="0" rIns="34932" bIns="0" anchor="b">
            <a:normAutofit/>
          </a:bodyPr>
          <a:lstStyle>
            <a:lvl1pPr marL="0" indent="0" algn="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349329" indent="0" algn="ctr">
              <a:buNone/>
            </a:lvl2pPr>
            <a:lvl3pPr marL="698658" indent="0" algn="ctr">
              <a:buNone/>
            </a:lvl3pPr>
            <a:lvl4pPr marL="1047987" indent="0" algn="ctr">
              <a:buNone/>
            </a:lvl4pPr>
            <a:lvl5pPr marL="1397317" indent="0" algn="ctr">
              <a:buNone/>
            </a:lvl5pPr>
            <a:lvl6pPr marL="1746646" indent="0" algn="ctr">
              <a:buNone/>
            </a:lvl6pPr>
            <a:lvl7pPr marL="2095975" indent="0" algn="ctr">
              <a:buNone/>
            </a:lvl7pPr>
            <a:lvl8pPr marL="2445304" indent="0" algn="ctr">
              <a:buNone/>
            </a:lvl8pPr>
            <a:lvl9pPr marL="2794633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E59ECA-FA90-4BBE-9DB6-59DAB8380209}" type="datetime1">
              <a:rPr lang="en-US" smtClean="0"/>
              <a:pPr>
                <a:defRPr/>
              </a:pPr>
              <a:t>2/16/2013</a:t>
            </a:fld>
            <a:endParaRPr lang="en-IN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CE4FB-B005-4AB9-97A3-DA8860E780D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0471E-06E9-45CB-9104-05B28292E602}" type="datetime1">
              <a:rPr lang="en-US" smtClean="0"/>
              <a:pPr>
                <a:defRPr/>
              </a:pPr>
              <a:t>2/16/2013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F7556-1938-4E96-9E82-5C32A0B9BE8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7555" y="201848"/>
            <a:ext cx="2000963" cy="43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4661" y="201848"/>
            <a:ext cx="5854673" cy="4300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B9504-1D04-4A24-8897-E41A4BCA698F}" type="datetime1">
              <a:rPr lang="en-US" smtClean="0"/>
              <a:pPr>
                <a:defRPr/>
              </a:pPr>
              <a:t>2/16/2013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7D809-4E83-46CC-8C44-782D37AB2E8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8F571-B00F-4B5A-9282-3164690D9A1C}" type="datetime1">
              <a:rPr lang="en-US" smtClean="0"/>
              <a:pPr>
                <a:defRPr/>
              </a:pPr>
              <a:t>2/16/2013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FA3F-EDB7-4937-B70E-AE92E46D05C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3" y="3492058"/>
            <a:ext cx="8893175" cy="155292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lIns="69866" tIns="34932" rIns="69866" bIns="34932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5938054" y="6"/>
            <a:ext cx="2955127" cy="5040313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lIns="69866" tIns="34932" rIns="69866" bIns="34932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991" y="2633957"/>
            <a:ext cx="6447551" cy="1342292"/>
          </a:xfrm>
        </p:spPr>
        <p:txBody>
          <a:bodyPr tIns="0" bIns="0" anchor="t"/>
          <a:lstStyle>
            <a:lvl1pPr algn="l">
              <a:buNone/>
              <a:defRPr sz="3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991" y="1826954"/>
            <a:ext cx="6447551" cy="783967"/>
          </a:xfrm>
        </p:spPr>
        <p:txBody>
          <a:bodyPr lIns="34932" tIns="0" rIns="34932" bIns="0" anchor="b"/>
          <a:lstStyle>
            <a:lvl1pPr marL="0" indent="0" algn="l">
              <a:buNone/>
              <a:defRPr sz="1600">
                <a:solidFill>
                  <a:schemeClr val="tx1"/>
                </a:solidFill>
                <a:effectLst/>
              </a:defRPr>
            </a:lvl1pPr>
            <a:lvl2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5D4812-25B0-4532-88A5-4CB6A1E9C5C2}" type="datetime1">
              <a:rPr lang="en-US" smtClean="0"/>
              <a:pPr>
                <a:defRPr/>
              </a:pPr>
              <a:t>2/16/2013</a:t>
            </a:fld>
            <a:endParaRPr lang="en-IN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48D1D-E6E8-4159-8FD7-0F021F32EDB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658" y="201848"/>
            <a:ext cx="7262761" cy="84005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4660" y="1176076"/>
            <a:ext cx="3557270" cy="332637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50152" y="1176076"/>
            <a:ext cx="3557270" cy="332637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F5070-975F-4C7D-86CA-09E2E628F602}" type="datetime1">
              <a:rPr lang="en-US" smtClean="0"/>
              <a:pPr>
                <a:defRPr/>
              </a:pPr>
              <a:t>2/16/2013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2EE76-B72B-449A-B191-D6745CF0C470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662" y="200680"/>
            <a:ext cx="8003858" cy="84005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4662" y="4032251"/>
            <a:ext cx="3929365" cy="616038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>
              <a:buNone/>
              <a:defRPr sz="1600" b="1"/>
            </a:lvl2pPr>
            <a:lvl3pPr>
              <a:buNone/>
              <a:defRPr sz="1400" b="1"/>
            </a:lvl3pPr>
            <a:lvl4pPr>
              <a:buNone/>
              <a:defRPr sz="1100" b="1"/>
            </a:lvl4pPr>
            <a:lvl5pPr>
              <a:buNone/>
              <a:defRPr sz="11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517614" y="4032251"/>
            <a:ext cx="3930906" cy="616038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>
              <a:buNone/>
              <a:defRPr sz="1600" b="1"/>
            </a:lvl2pPr>
            <a:lvl3pPr>
              <a:buNone/>
              <a:defRPr sz="1400" b="1"/>
            </a:lvl3pPr>
            <a:lvl4pPr>
              <a:buNone/>
              <a:defRPr sz="1100" b="1"/>
            </a:lvl4pPr>
            <a:lvl5pPr>
              <a:buNone/>
              <a:defRPr sz="11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44662" y="1114866"/>
            <a:ext cx="3929365" cy="289701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17614" y="1114866"/>
            <a:ext cx="3930906" cy="289701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B8897-F234-4477-ABD6-DAE266783B6D}" type="datetime1">
              <a:rPr lang="en-US" smtClean="0"/>
              <a:pPr>
                <a:defRPr/>
              </a:pPr>
              <a:t>2/16/2013</a:t>
            </a:fld>
            <a:endParaRPr lang="en-IN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D13AE-F100-4719-A1D4-D4ED0CC8ACD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662" y="201613"/>
            <a:ext cx="7265724" cy="840054"/>
          </a:xfrm>
        </p:spPr>
        <p:txBody>
          <a:bodyPr/>
          <a:lstStyle>
            <a:lvl1pPr algn="l">
              <a:defRPr sz="3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7001A-4C38-4D92-9DB6-55121C2C776C}" type="datetime1">
              <a:rPr lang="en-US" smtClean="0"/>
              <a:pPr>
                <a:defRPr/>
              </a:pPr>
              <a:t>2/16/2013</a:t>
            </a:fld>
            <a:endParaRPr lang="en-IN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86003-8CB8-4CC3-BC46-AE68B2FDD0A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F856B-4760-4436-A8FE-0AE7AF6C31A8}" type="datetime1">
              <a:rPr lang="en-US" smtClean="0"/>
              <a:pPr>
                <a:defRPr/>
              </a:pPr>
              <a:t>2/16/2013</a:t>
            </a:fld>
            <a:endParaRPr lang="en-IN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E7F1E-3FE7-46D1-8585-D1F13B32AED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662" y="871308"/>
            <a:ext cx="3112610" cy="536700"/>
          </a:xfrm>
        </p:spPr>
        <p:txBody>
          <a:bodyPr tIns="0" bIns="0" anchor="t"/>
          <a:lstStyle>
            <a:lvl1pPr algn="l"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4661" y="157596"/>
            <a:ext cx="2667953" cy="672041"/>
          </a:xfrm>
        </p:spPr>
        <p:txBody>
          <a:bodyPr lIns="34932" tIns="0" rIns="34932" bIns="0" anchor="b"/>
          <a:lstStyle>
            <a:lvl1pPr marL="0" indent="0" algn="l">
              <a:buNone/>
              <a:defRPr sz="1100"/>
            </a:lvl1pPr>
            <a:lvl2pPr>
              <a:buNone/>
              <a:defRPr sz="900"/>
            </a:lvl2pPr>
            <a:lvl3pPr>
              <a:buNone/>
              <a:defRPr sz="800"/>
            </a:lvl3pPr>
            <a:lvl4pPr>
              <a:buNone/>
              <a:defRPr sz="700"/>
            </a:lvl4pPr>
            <a:lvl5pPr>
              <a:buNone/>
              <a:defRPr sz="7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44660" y="1456091"/>
            <a:ext cx="6892212" cy="280017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DDD6E02-F6C4-4287-A3FA-16B5B580B748}" type="datetime1">
              <a:rPr lang="en-US" smtClean="0"/>
              <a:pPr>
                <a:defRPr/>
              </a:pPr>
              <a:t>2/16/2013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32837" y="4719460"/>
            <a:ext cx="741096" cy="268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A232E-1608-49C2-B460-1CD79D9F40A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4309" y="1253623"/>
            <a:ext cx="2970099" cy="921491"/>
          </a:xfrm>
        </p:spPr>
        <p:txBody>
          <a:bodyPr anchor="b"/>
          <a:lstStyle>
            <a:lvl1pPr algn="l">
              <a:buNone/>
              <a:defRPr sz="17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402" y="749584"/>
            <a:ext cx="4001930" cy="3024188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04313" y="2203961"/>
            <a:ext cx="2970096" cy="1957537"/>
          </a:xfrm>
        </p:spPr>
        <p:txBody>
          <a:bodyPr lIns="34932" rIns="34932"/>
          <a:lstStyle>
            <a:lvl1pPr marL="0" indent="0">
              <a:buFontTx/>
              <a:buNone/>
              <a:defRPr sz="900"/>
            </a:lvl1pPr>
            <a:lvl2pPr>
              <a:buFontTx/>
              <a:buNone/>
              <a:defRPr sz="900"/>
            </a:lvl2pPr>
            <a:lvl3pPr>
              <a:buFontTx/>
              <a:buNone/>
              <a:defRPr sz="800"/>
            </a:lvl3pPr>
            <a:lvl4pPr>
              <a:buFontTx/>
              <a:buNone/>
              <a:defRPr sz="700"/>
            </a:lvl4pPr>
            <a:lvl5pPr>
              <a:buFontTx/>
              <a:buNone/>
              <a:defRPr sz="7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B80F7-1E40-4BB7-9D31-194D3FDC875A}" type="datetime1">
              <a:rPr lang="en-US" smtClean="0"/>
              <a:pPr>
                <a:defRPr/>
              </a:pPr>
              <a:t>2/16/2013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BFC5C-1C83-4254-8AAF-4E6EF8930431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FB09"/>
            </a:gs>
            <a:gs pos="50000">
              <a:srgbClr val="9CB86E"/>
            </a:gs>
            <a:gs pos="100000">
              <a:srgbClr val="156B13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3" y="3492058"/>
            <a:ext cx="8893175" cy="155292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lIns="69866" tIns="34932" rIns="69866" bIns="34932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114542" y="6"/>
            <a:ext cx="1778636" cy="5040313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lIns="69866" tIns="34932" rIns="69866" bIns="34932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44658" y="201848"/>
            <a:ext cx="7262761" cy="840054"/>
          </a:xfrm>
          <a:prstGeom prst="rect">
            <a:avLst/>
          </a:prstGeom>
          <a:extLst/>
        </p:spPr>
        <p:txBody>
          <a:bodyPr vert="horz" wrap="square" lIns="34932" tIns="34932" rIns="34932" bIns="3493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44658" y="1176076"/>
            <a:ext cx="7262761" cy="3326374"/>
          </a:xfrm>
          <a:prstGeom prst="rect">
            <a:avLst/>
          </a:prstGeom>
          <a:extLst/>
        </p:spPr>
        <p:txBody>
          <a:bodyPr vert="horz" wrap="square" lIns="69866" tIns="34932" rIns="69866" bIns="349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44662" y="4719460"/>
            <a:ext cx="2075074" cy="268350"/>
          </a:xfrm>
          <a:prstGeom prst="rect">
            <a:avLst/>
          </a:prstGeom>
        </p:spPr>
        <p:txBody>
          <a:bodyPr vert="horz" lIns="69866" tIns="34932" rIns="69866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D30F9D-387A-4EDD-8EEE-1F062D1FF293}" type="datetime1">
              <a:rPr lang="en-US" smtClean="0"/>
              <a:pPr>
                <a:defRPr/>
              </a:pPr>
              <a:t>2/16/2013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038504" y="4719460"/>
            <a:ext cx="2816174" cy="268350"/>
          </a:xfrm>
          <a:prstGeom prst="rect">
            <a:avLst/>
          </a:prstGeom>
        </p:spPr>
        <p:txBody>
          <a:bodyPr vert="horz" lIns="0" tIns="34932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9749" y="4719460"/>
            <a:ext cx="741096" cy="26835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9EC26DD-FF3B-4A7C-ACD8-4E655ACB1E8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73" r:id="rId2"/>
    <p:sldLayoutId id="2147484082" r:id="rId3"/>
    <p:sldLayoutId id="2147484074" r:id="rId4"/>
    <p:sldLayoutId id="2147484075" r:id="rId5"/>
    <p:sldLayoutId id="2147484076" r:id="rId6"/>
    <p:sldLayoutId id="2147484077" r:id="rId7"/>
    <p:sldLayoutId id="2147484083" r:id="rId8"/>
    <p:sldLayoutId id="2147484078" r:id="rId9"/>
    <p:sldLayoutId id="2147484079" r:id="rId10"/>
    <p:sldLayoutId id="2147484080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5pPr>
      <a:lvl6pPr marL="349329" algn="l" rtl="0" fontAlgn="base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6pPr>
      <a:lvl7pPr marL="698658" algn="l" rtl="0" fontAlgn="base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7pPr>
      <a:lvl8pPr marL="1047987" algn="l" rtl="0" fontAlgn="base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8pPr>
      <a:lvl9pPr marL="1397317" algn="l" rtl="0" fontAlgn="base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9pPr>
    </p:titleStyle>
    <p:bodyStyle>
      <a:lvl1pPr marL="320218" indent="-29232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51892" indent="-208627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67796" indent="-19528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77636" indent="-18073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0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37745" indent="-139489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100000"/>
        <a:buFont typeface="Arial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99505" indent="-139732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67181" indent="-139732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34861" indent="-139732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1781578" indent="-139732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93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986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4798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9731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4664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959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4530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9463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curityxploded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securityxploded.com/malware-analysis-training-reference.php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5" Type="http://schemas.openxmlformats.org/officeDocument/2006/relationships/hyperlink" Target="http://securityxploded.com/spydllremover.php" TargetMode="External"/><Relationship Id="rId4" Type="http://schemas.openxmlformats.org/officeDocument/2006/relationships/hyperlink" Target="http://technet.microsoft.com/en-us/library/cc768129.aspx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1.png"/><Relationship Id="rId4" Type="http://schemas.openxmlformats.org/officeDocument/2006/relationships/hyperlink" Target="http://www.securityxploded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ecurityxploded.com/security-training.ph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hyperlink" Target="mailto:m.amit30@gmail.com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406" y="784046"/>
            <a:ext cx="8684771" cy="840058"/>
          </a:xfrm>
          <a:noFill/>
          <a:ln>
            <a:noFill/>
            <a:headEnd/>
            <a:tailEnd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0" cap="none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/>
                <a:cs typeface="Calibri" pitchFamily="34" charset="0"/>
              </a:rPr>
              <a:t>Botnet Analysis – II</a:t>
            </a:r>
            <a:br>
              <a:rPr lang="en-US" sz="2800" b="0" cap="none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/>
                <a:cs typeface="Calibri" pitchFamily="34" charset="0"/>
              </a:rPr>
            </a:br>
            <a:r>
              <a:rPr lang="en-US" sz="2800" b="0" cap="none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/>
                <a:cs typeface="Calibri" pitchFamily="34" charset="0"/>
              </a:rPr>
              <a:t> (Dynamic Taint Analysis)</a:t>
            </a:r>
            <a:endParaRPr lang="en-IN" sz="2800" b="0" cap="none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52747" y="1680104"/>
            <a:ext cx="5419317" cy="1040042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69866" tIns="34932" rIns="69866" bIns="34932">
            <a:spAutoFit/>
            <a:scene3d>
              <a:camera prst="perspectiveBelow"/>
              <a:lightRig rig="threePt" dir="t"/>
            </a:scene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00" b="1" dirty="0" smtClean="0">
              <a:ln w="1905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00" b="1" dirty="0" err="1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Amit</a:t>
            </a:r>
            <a:r>
              <a:rPr lang="en-US" sz="2100" b="1" dirty="0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Malik</a:t>
            </a:r>
            <a:endParaRPr lang="en-US" sz="2100" b="1" dirty="0" smtClean="0">
              <a:ln w="1905"/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00" b="1" dirty="0">
              <a:ln w="1905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00965" y="3738312"/>
            <a:ext cx="5419294" cy="763044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69866" tIns="34932" rIns="69866" bIns="34932">
            <a:spAutoFit/>
          </a:bodyPr>
          <a:lstStyle/>
          <a:p>
            <a:pPr algn="ctr"/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www.SecurityXploded.com</a:t>
            </a:r>
            <a:endParaRPr lang="en-US" sz="21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20640" y="0"/>
            <a:ext cx="8893175" cy="38655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19050" cap="flat" cmpd="sng" algn="ctr">
            <a:noFill/>
            <a:prstDash val="solid"/>
            <a:headEnd/>
            <a:tailEnd/>
          </a:ln>
          <a:extLst/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34932" tIns="34932" rIns="34932" bIns="34932" numCol="1" anchor="t" anchorCtr="0" compatLnSpc="1">
            <a:prstTxWarp prst="textNoShape">
              <a:avLst/>
            </a:prstTxWarp>
            <a:noAutofit/>
          </a:bodyPr>
          <a:lstStyle/>
          <a:p>
            <a:pPr algn="ctr" defTabSz="698658" fontAlgn="auto">
              <a:spcAft>
                <a:spcPts val="0"/>
              </a:spcAft>
              <a:defRPr/>
            </a:pPr>
            <a:r>
              <a:rPr lang="en-IN" b="1" dirty="0" smtClean="0">
                <a:ln w="10541" cmpd="sng">
                  <a:noFill/>
                  <a:prstDash val="solid"/>
                </a:ln>
                <a:solidFill>
                  <a:schemeClr val="bg2"/>
                </a:solidFill>
                <a:effectLst>
                  <a:glow>
                    <a:schemeClr val="bg1"/>
                  </a:glow>
                </a:effectLst>
              </a:rPr>
              <a:t>Advanced Malware Analysis Training Series</a:t>
            </a:r>
          </a:p>
        </p:txBody>
      </p:sp>
      <p:pic>
        <p:nvPicPr>
          <p:cNvPr id="7" name="Picture 6" descr="securityxplodedbigiconnorma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36987" y="2520157"/>
            <a:ext cx="1424810" cy="10080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Execution Flow Graphs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Using RRTs we generate graph and analyze the application.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Can we use the same concept to solve another problem?</a:t>
            </a:r>
          </a:p>
          <a:p>
            <a:pPr>
              <a:lnSpc>
                <a:spcPct val="150000"/>
              </a:lnSpc>
              <a:buNone/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	“A sample is first executed on the virtual machine but didn’t generated any network traffic, same sample again executed on the real system and this time generated the network traffic.” </a:t>
            </a:r>
          </a:p>
          <a:p>
            <a:pPr>
              <a:lnSpc>
                <a:spcPct val="150000"/>
              </a:lnSpc>
              <a:buNone/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In minimum possible time identify the code segment which is responsible for detecting the VM or </a:t>
            </a:r>
            <a:r>
              <a:rPr lang="en-US" sz="1500" b="1" i="1" dirty="0" smtClean="0">
                <a:latin typeface="Times New Roman" pitchFamily="18" charset="0"/>
                <a:cs typeface="Times New Roman" pitchFamily="18" charset="0"/>
              </a:rPr>
              <a:t>deviating</a:t>
            </a:r>
            <a:r>
              <a:rPr lang="en-US" sz="1500" i="1" dirty="0" smtClean="0">
                <a:latin typeface="Times New Roman" pitchFamily="18" charset="0"/>
                <a:cs typeface="Times New Roman" pitchFamily="18" charset="0"/>
              </a:rPr>
              <a:t> the execution flow on virtual machine.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Execution Flow Graphs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Generate the execution flow graph on VM and real machine and then compare them.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Example:</a:t>
            </a:r>
          </a:p>
          <a:p>
            <a:pPr>
              <a:lnSpc>
                <a:spcPct val="150000"/>
              </a:lnSpc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Instead of VM and real system let’s call them state 1 and state 2.</a:t>
            </a:r>
            <a:endParaRPr lang="en-IN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225080" y="2361389"/>
            <a:ext cx="1260590" cy="4763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617" tIns="39808" rIns="79617" bIns="39808" rtlCol="0" anchor="ctr"/>
          <a:lstStyle/>
          <a:p>
            <a:pPr algn="ctr"/>
            <a:r>
              <a:rPr lang="en-US" dirty="0" smtClean="0"/>
              <a:t>.......</a:t>
            </a:r>
            <a:endParaRPr lang="en-IN" dirty="0"/>
          </a:p>
        </p:txBody>
      </p:sp>
      <p:sp>
        <p:nvSpPr>
          <p:cNvPr id="5" name="Oval 4"/>
          <p:cNvSpPr/>
          <p:nvPr/>
        </p:nvSpPr>
        <p:spPr>
          <a:xfrm>
            <a:off x="3045932" y="2361389"/>
            <a:ext cx="1400656" cy="4763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617" tIns="39808" rIns="79617" bIns="39808" rtlCol="0" anchor="ctr"/>
          <a:lstStyle/>
          <a:p>
            <a:pPr algn="ctr"/>
            <a:r>
              <a:rPr lang="en-US" sz="1000" dirty="0" err="1" smtClean="0"/>
              <a:t>LoadLibraryA</a:t>
            </a:r>
            <a:endParaRPr lang="en-IN" sz="1000" dirty="0"/>
          </a:p>
        </p:txBody>
      </p:sp>
      <p:sp>
        <p:nvSpPr>
          <p:cNvPr id="6" name="Oval 5"/>
          <p:cNvSpPr/>
          <p:nvPr/>
        </p:nvSpPr>
        <p:spPr>
          <a:xfrm>
            <a:off x="5006850" y="2308466"/>
            <a:ext cx="1330623" cy="4763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617" tIns="39808" rIns="79617" bIns="39808" rtlCol="0" anchor="ctr"/>
          <a:lstStyle/>
          <a:p>
            <a:pPr algn="ctr"/>
            <a:r>
              <a:rPr lang="en-US" sz="1000" dirty="0" err="1" smtClean="0"/>
              <a:t>ExitProcess</a:t>
            </a:r>
            <a:endParaRPr lang="en-IN" sz="1000" dirty="0"/>
          </a:p>
        </p:txBody>
      </p:sp>
      <p:sp>
        <p:nvSpPr>
          <p:cNvPr id="7" name="Oval 6"/>
          <p:cNvSpPr/>
          <p:nvPr/>
        </p:nvSpPr>
        <p:spPr>
          <a:xfrm>
            <a:off x="594784" y="3155227"/>
            <a:ext cx="1330623" cy="4763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617" tIns="39808" rIns="79617" bIns="39808" rtlCol="0" anchor="ctr"/>
          <a:lstStyle/>
          <a:p>
            <a:pPr algn="ctr"/>
            <a:r>
              <a:rPr lang="en-US" dirty="0" smtClean="0"/>
              <a:t>.......</a:t>
            </a:r>
            <a:endParaRPr lang="en-IN" dirty="0"/>
          </a:p>
        </p:txBody>
      </p:sp>
      <p:sp>
        <p:nvSpPr>
          <p:cNvPr id="8" name="Oval 7"/>
          <p:cNvSpPr/>
          <p:nvPr/>
        </p:nvSpPr>
        <p:spPr>
          <a:xfrm>
            <a:off x="2415637" y="3155227"/>
            <a:ext cx="1470688" cy="4763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617" tIns="39808" rIns="79617" bIns="39808" rtlCol="0" anchor="ctr"/>
          <a:lstStyle/>
          <a:p>
            <a:pPr algn="ctr"/>
            <a:r>
              <a:rPr lang="en-US" sz="1000" dirty="0" err="1" smtClean="0"/>
              <a:t>LoadLibraryA</a:t>
            </a:r>
            <a:endParaRPr lang="en-IN" sz="1000" dirty="0"/>
          </a:p>
        </p:txBody>
      </p:sp>
      <p:sp>
        <p:nvSpPr>
          <p:cNvPr id="9" name="Oval 8"/>
          <p:cNvSpPr/>
          <p:nvPr/>
        </p:nvSpPr>
        <p:spPr>
          <a:xfrm>
            <a:off x="4376555" y="3155227"/>
            <a:ext cx="2030951" cy="4763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617" tIns="39808" rIns="79617" bIns="39808" rtlCol="0" anchor="ctr"/>
          <a:lstStyle/>
          <a:p>
            <a:pPr algn="ctr"/>
            <a:r>
              <a:rPr lang="en-US" sz="1000" dirty="0" err="1" smtClean="0"/>
              <a:t>UrlDownloadToFile</a:t>
            </a:r>
            <a:endParaRPr lang="en-IN" sz="1000" dirty="0"/>
          </a:p>
        </p:txBody>
      </p:sp>
      <p:sp>
        <p:nvSpPr>
          <p:cNvPr id="10" name="Oval 9"/>
          <p:cNvSpPr/>
          <p:nvPr/>
        </p:nvSpPr>
        <p:spPr>
          <a:xfrm>
            <a:off x="6687637" y="3155227"/>
            <a:ext cx="1470688" cy="4763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617" tIns="39808" rIns="79617" bIns="39808" rtlCol="0" anchor="ctr"/>
          <a:lstStyle/>
          <a:p>
            <a:pPr algn="ctr"/>
            <a:r>
              <a:rPr lang="en-US" sz="1000" dirty="0" err="1" smtClean="0"/>
              <a:t>WinExec</a:t>
            </a:r>
            <a:endParaRPr lang="en-IN" sz="1000" dirty="0"/>
          </a:p>
        </p:txBody>
      </p:sp>
      <p:cxnSp>
        <p:nvCxnSpPr>
          <p:cNvPr id="12" name="Straight Arrow Connector 11"/>
          <p:cNvCxnSpPr>
            <a:stCxn id="4" idx="6"/>
            <a:endCxn id="5" idx="2"/>
          </p:cNvCxnSpPr>
          <p:nvPr/>
        </p:nvCxnSpPr>
        <p:spPr>
          <a:xfrm>
            <a:off x="2485670" y="2599540"/>
            <a:ext cx="56026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446588" y="2573079"/>
            <a:ext cx="56026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6"/>
            <a:endCxn id="8" idx="2"/>
          </p:cNvCxnSpPr>
          <p:nvPr/>
        </p:nvCxnSpPr>
        <p:spPr>
          <a:xfrm>
            <a:off x="1925408" y="3393379"/>
            <a:ext cx="49022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9" idx="6"/>
            <a:endCxn id="10" idx="2"/>
          </p:cNvCxnSpPr>
          <p:nvPr/>
        </p:nvCxnSpPr>
        <p:spPr>
          <a:xfrm>
            <a:off x="6407505" y="3393379"/>
            <a:ext cx="28013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886325" y="3419840"/>
            <a:ext cx="49022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835834" y="1990931"/>
            <a:ext cx="2521180" cy="311226"/>
          </a:xfrm>
          <a:prstGeom prst="rect">
            <a:avLst/>
          </a:prstGeom>
          <a:noFill/>
        </p:spPr>
        <p:txBody>
          <a:bodyPr wrap="square" lIns="79617" tIns="39808" rIns="79617" bIns="39808" rtlCol="0">
            <a:spAutoFit/>
          </a:bodyPr>
          <a:lstStyle/>
          <a:p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API Call Graph - VM</a:t>
            </a:r>
            <a:endParaRPr lang="en-IN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485670" y="3684453"/>
            <a:ext cx="3221508" cy="311226"/>
          </a:xfrm>
          <a:prstGeom prst="rect">
            <a:avLst/>
          </a:prstGeom>
          <a:noFill/>
        </p:spPr>
        <p:txBody>
          <a:bodyPr wrap="square" lIns="79617" tIns="39808" rIns="79617" bIns="39808" rtlCol="0">
            <a:spAutoFit/>
          </a:bodyPr>
          <a:lstStyle/>
          <a:p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API Call Graph – Real System</a:t>
            </a:r>
            <a:endParaRPr lang="en-IN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Execution Flow Graphs Limitations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500" smtClean="0">
                <a:latin typeface="Times New Roman" pitchFamily="18" charset="0"/>
                <a:cs typeface="Times New Roman" pitchFamily="18" charset="0"/>
              </a:rPr>
              <a:t>Can’t use 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in detection, too coarse-grained approach.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Good for analysis but not always.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We need more fine-grained approach.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“Data” is the most important point of the entire system</a:t>
            </a:r>
            <a:r>
              <a:rPr lang="en-IN" sz="1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We need to track some specific data in order to claim some malicious behavior of any binary. 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Dynamic Taint Analysis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Track information or data flow inside binary during execution.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Information flow?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What type of data?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Data from all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untrusted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sources, normally user input, file read, network read etc.</a:t>
            </a:r>
            <a:endParaRPr lang="en-IN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Three main components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Taint source: user input, file read, network read etc.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Taint: data from taint sources (labeled data – memory start address and size, registers.)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Taint propagation: flow of tainted data in binary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Taint Propagation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659" y="985402"/>
            <a:ext cx="8003858" cy="391626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Data can be affected by two operations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Data movement operations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Arithmetic operations (Including all operations that are based on arithmetic operations like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boolean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etc.) 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IL (Intermediate Language) 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Taint Propagation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In data movement operation, destination will be tainted if and only if source is tainted.</a:t>
            </a:r>
          </a:p>
          <a:p>
            <a:pPr lvl="1">
              <a:lnSpc>
                <a:spcPct val="150000"/>
              </a:lnSpc>
              <a:buNone/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Example: 		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mov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eax,tainted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data</a:t>
            </a:r>
          </a:p>
          <a:p>
            <a:pPr lvl="1">
              <a:lnSpc>
                <a:spcPct val="150000"/>
              </a:lnSpc>
              <a:buNone/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mov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ebx,eax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>
              <a:lnSpc>
                <a:spcPct val="150000"/>
              </a:lnSpc>
              <a:buNone/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		here in 2</a:t>
            </a:r>
            <a:r>
              <a:rPr lang="en-US" sz="1500" baseline="30000" dirty="0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instruction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ebx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is tainted because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eax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is tainted.</a:t>
            </a:r>
          </a:p>
          <a:p>
            <a:pPr lvl="1">
              <a:lnSpc>
                <a:spcPct val="150000"/>
              </a:lnSpc>
              <a:buNone/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Taint propagation is transitive.</a:t>
            </a:r>
          </a:p>
          <a:p>
            <a:pPr lvl="1">
              <a:lnSpc>
                <a:spcPct val="150000"/>
              </a:lnSpc>
              <a:buNone/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A =&gt; T(B), B =&gt; T(C) means A =&gt; T(C)</a:t>
            </a:r>
          </a:p>
          <a:p>
            <a:pPr lvl="1">
              <a:lnSpc>
                <a:spcPct val="150000"/>
              </a:lnSpc>
              <a:buNone/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In arithmetic operation, result will be tainted if any byte or bit of the operands is tainted.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In some situations the above propagation methods may fail.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xor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eax,eax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, result should not be tainted in such cases.</a:t>
            </a:r>
            <a:endParaRPr lang="en-IN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Data (Taint) Flow Graph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A graph can be generated based on how taint propagates.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Resulting graph can be checked against the policies to detect the malicious behavior of binary.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What policies?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Some rules that are either generated manually or learned by the machine to distinguish between normal data flow and malicious data flow. 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Example: if a tainted variable is used in command execution on operating system then we have some serious problems.</a:t>
            </a:r>
          </a:p>
          <a:p>
            <a:endParaRPr lang="en-IN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DTA Applications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Exploit Detection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If any time EIP points in user supplied data or in other words if EIP is in tainted memory/data range.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Malware analysis and detection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Provides the answer to the question “how interested data is utilized by the application”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In-depth insight into the binary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Good analysis reports for forensic analysis, malware analysis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Detection can be done using some rules.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Key logger Detection using DTA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Generate clean state (normal state) data flow graphs and use them as policies.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How user name and password data propagates in your browser?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How password data propagates during windows authentication, etc. ?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In key logging 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We will see the deviation in data propagation. 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Clean state graphs works as a reference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data should be utilized by application according to the clean state graphs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In key logging the deviation of data flow trigger the suspicious behavior.  </a:t>
            </a:r>
            <a:endParaRPr lang="en-IN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Cont..</a:t>
            </a:r>
            <a:endParaRPr lang="en-IN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Graph from TEMU [see reference]</a:t>
            </a:r>
            <a:endParaRPr lang="en-IN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pic>
        <p:nvPicPr>
          <p:cNvPr id="6" name="Picture 5" descr="temu_keylogg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41387" y="2062956"/>
            <a:ext cx="5953125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C&amp;C Detection using DTA</a:t>
            </a:r>
            <a:endParaRPr lang="en-IN" sz="30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658" y="1176076"/>
            <a:ext cx="7262761" cy="355388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Initially discussed in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JackStraws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paper [see reference]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What type of data is sent by the application to the server?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What type of data is received by the application from the server?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*Correlate both type of data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See if combination* violates any normal behavior 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Example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Application read the machine ID, OS version from registry and send it to the server.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Server send some response after that application download a binary and executes the downloaded binary.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The above data propagation clearly denotes a malicious behavior.</a:t>
            </a:r>
          </a:p>
          <a:p>
            <a:pPr lvl="1">
              <a:lnSpc>
                <a:spcPct val="150000"/>
              </a:lnSpc>
              <a:buNone/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77886" y="262502"/>
            <a:ext cx="8198454" cy="593766"/>
          </a:xfrm>
          <a:prstGeom prst="rect">
            <a:avLst/>
          </a:prstGeom>
          <a:noFill/>
        </p:spPr>
        <p:txBody>
          <a:bodyPr lIns="69866" tIns="34932" rIns="69866" bIns="34932">
            <a:spAutoFit/>
          </a:bodyPr>
          <a:lstStyle/>
          <a:p>
            <a:pPr lvl="0"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Disclaimer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3" y="1008065"/>
            <a:ext cx="8893175" cy="1178542"/>
          </a:xfrm>
          <a:prstGeom prst="rect">
            <a:avLst/>
          </a:prstGeom>
          <a:extLst/>
        </p:spPr>
        <p:txBody>
          <a:bodyPr wrap="square" lIns="69866" tIns="34932" rIns="69866" bIns="349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18331" indent="-218331" eaLnBrk="1" hangingPunct="1">
              <a:buFont typeface="Wingdings" pitchFamily="2" charset="2"/>
              <a:buChar char="§"/>
            </a:pPr>
            <a:endParaRPr lang="en-IN" dirty="0">
              <a:latin typeface="Cambria" pitchFamily="18" charset="0"/>
            </a:endParaRPr>
          </a:p>
          <a:p>
            <a:pPr marL="218331" indent="-218331" eaLnBrk="1" hangingPunct="1"/>
            <a:endParaRPr lang="en-IN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5" y="1008070"/>
            <a:ext cx="8522625" cy="2686647"/>
          </a:xfrm>
          <a:prstGeom prst="rect">
            <a:avLst/>
          </a:prstGeom>
          <a:extLst/>
        </p:spPr>
        <p:txBody>
          <a:bodyPr wrap="square" lIns="69866" tIns="34932" rIns="69866" bIns="349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18331" indent="-218331" eaLnBrk="1" hangingPunct="1">
              <a:buFont typeface="Wingdings" pitchFamily="2" charset="2"/>
              <a:buChar char="§"/>
            </a:pPr>
            <a:endParaRPr lang="en-IN" sz="1700" dirty="0">
              <a:latin typeface="Times New Roman" pitchFamily="18" charset="0"/>
              <a:cs typeface="Times New Roman" pitchFamily="18" charset="0"/>
            </a:endParaRPr>
          </a:p>
          <a:p>
            <a:pPr marL="218331" indent="-218331" algn="just" eaLnBrk="1" hangingPunct="1"/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	The Content, Demonstration, Source Code and Programs presented here is "AS IS" without any warranty or conditions of any kind. Also the views/ideas/knowledge expressed here are solely of the trainer’s only and nothing to do with the company or the organization in which the trainer is currently working. </a:t>
            </a:r>
          </a:p>
          <a:p>
            <a:pPr marL="218331" indent="-218331" algn="just" eaLnBrk="1" hangingPunct="1"/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algn="just" eaLnBrk="1" hangingPunct="1"/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	However in no circumstances neither the Trainer nor SecurityXploded is responsible for any damage or loss caused due to use or misuse of the information presented here.</a:t>
            </a:r>
          </a:p>
          <a:p>
            <a:pPr marL="218331" indent="-218331" eaLnBrk="1" hangingPunct="1"/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IN" sz="17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17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Cont...</a:t>
            </a:r>
            <a:endParaRPr lang="en-IN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Graph from Jackstraws [see reference]</a:t>
            </a:r>
            <a:endParaRPr lang="en-IN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pic>
        <p:nvPicPr>
          <p:cNvPr id="5" name="Picture 4" descr="jackstraws_cn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7587" y="1605756"/>
            <a:ext cx="6553200" cy="29673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Tools for Implementation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We need to instrument two things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Data movement operations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Arithmetic Operations</a:t>
            </a:r>
          </a:p>
          <a:p>
            <a:pPr lvl="1">
              <a:lnSpc>
                <a:spcPct val="150000"/>
              </a:lnSpc>
              <a:buNone/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*Memory and registers</a:t>
            </a:r>
            <a:endParaRPr lang="en-IN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Scope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Single process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Whole system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Tools 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DBI (Dynamic Binary Instrumentation) – PIN from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intel</a:t>
            </a: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Qemu</a:t>
            </a: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Python (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pydbg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pyEmu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etc.) 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DTA  Limitations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Can only explore single execution path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However, forward symbolic execution can be used in order to predict event based actions but still not very accurate.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Too expensive for consumer products (slower execution etc.)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Taint propagation methods can be evaded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Complex implementation, usually combined with machine learning logics. </a:t>
            </a:r>
            <a:endParaRPr lang="en-IN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Few systems on DTA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Dytan</a:t>
            </a: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Valgrind</a:t>
            </a: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TTAnalyze</a:t>
            </a: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JackStraws</a:t>
            </a: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BitBlaze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TaintQemu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/TEMU)</a:t>
            </a:r>
          </a:p>
          <a:p>
            <a:pPr>
              <a:lnSpc>
                <a:spcPct val="150000"/>
              </a:lnSpc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APT 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Advanced Persistent threat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What do you think  about “persistent” word here.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Symptoms 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Similar exe and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dll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names like system files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Similar registry key names like system registry keys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In some situations less noisy (low network traffic etc.)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Or may be event triggered (logic bombs)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APT and you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For you APT is just a normal malware.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FB09"/>
            </a:gs>
            <a:gs pos="50000">
              <a:srgbClr val="9CB86E"/>
            </a:gs>
            <a:gs pos="100000">
              <a:srgbClr val="156B13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Reference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331787" y="1318339"/>
            <a:ext cx="77724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Complete Reference Guide for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Advanced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Malware Analysis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Training</a:t>
            </a:r>
            <a:endParaRPr lang="en-US" sz="16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[Include links for all the Demos &amp; Tools]</a:t>
            </a:r>
            <a:endParaRPr lang="en-US" sz="1400" b="1" dirty="0">
              <a:latin typeface="Times New Roman" pitchFamily="18" charset="0"/>
              <a:cs typeface="Times New Roman" pitchFamily="18" charset="0"/>
              <a:hlinkClick r:id="rId4"/>
            </a:endParaRPr>
          </a:p>
          <a:p>
            <a:endParaRPr lang="en-US" sz="1600" dirty="0" smtClean="0">
              <a:hlinkClick r:id="rId5"/>
            </a:endParaRPr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752798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" y="741212"/>
            <a:ext cx="8893175" cy="33791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69866" tIns="34932" rIns="69866" bIns="34932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Thank You !</a:t>
            </a:r>
          </a:p>
          <a:p>
            <a:pPr algn="ctr"/>
            <a:endParaRPr lang="en-US" sz="3700" b="1" dirty="0" smtClean="0">
              <a:solidFill>
                <a:srgbClr val="FF000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24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24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24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hlinkClick r:id="rId4"/>
              </a:rPr>
              <a:t>www.SecurityXploded.com</a:t>
            </a:r>
            <a:endParaRPr lang="en-US" sz="24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24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24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</p:txBody>
      </p:sp>
      <p:pic>
        <p:nvPicPr>
          <p:cNvPr id="1026" name="Picture 2" descr="C:\Users\Administrator\Desktop\securityxplodedbigiconnorma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84587" y="1605756"/>
            <a:ext cx="1447800" cy="1034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77886" y="157956"/>
            <a:ext cx="8198454" cy="593766"/>
          </a:xfrm>
          <a:prstGeom prst="rect">
            <a:avLst/>
          </a:prstGeom>
          <a:noFill/>
        </p:spPr>
        <p:txBody>
          <a:bodyPr lIns="69866" tIns="34932" rIns="69866" bIns="34932">
            <a:spAutoFit/>
          </a:bodyPr>
          <a:lstStyle/>
          <a:p>
            <a:pPr lvl="0" algn="ctr"/>
            <a:r>
              <a:rPr lang="en-US" sz="3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Acknowledgement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3" y="1008065"/>
            <a:ext cx="8893175" cy="1178542"/>
          </a:xfrm>
          <a:prstGeom prst="rect">
            <a:avLst/>
          </a:prstGeom>
          <a:extLst/>
        </p:spPr>
        <p:txBody>
          <a:bodyPr wrap="square" lIns="69866" tIns="34932" rIns="69866" bIns="349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18331" indent="-218331" eaLnBrk="1" hangingPunct="1">
              <a:buFont typeface="Wingdings" pitchFamily="2" charset="2"/>
              <a:buChar char="§"/>
            </a:pPr>
            <a:endParaRPr lang="en-IN" dirty="0">
              <a:latin typeface="Cambria" pitchFamily="18" charset="0"/>
            </a:endParaRPr>
          </a:p>
          <a:p>
            <a:pPr marL="218331" indent="-218331" eaLnBrk="1" hangingPunct="1"/>
            <a:endParaRPr lang="en-IN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255587" y="1106079"/>
            <a:ext cx="8522625" cy="3079062"/>
          </a:xfrm>
          <a:prstGeom prst="rect">
            <a:avLst/>
          </a:prstGeom>
          <a:extLst/>
        </p:spPr>
        <p:txBody>
          <a:bodyPr wrap="square" lIns="69866" tIns="34932" rIns="69866" bIns="349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Special thanks to 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Null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community for their extended support and co-operation.</a:t>
            </a:r>
          </a:p>
          <a:p>
            <a:pPr marL="218331" indent="-218331" eaLnBrk="1" hangingPunct="1">
              <a:lnSpc>
                <a:spcPct val="150000"/>
              </a:lnSpc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Special thanks  to 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ThoughtWorks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for the beautiful venue.</a:t>
            </a:r>
          </a:p>
          <a:p>
            <a:pPr marL="218331" indent="-218331" eaLnBrk="1" hangingPunct="1">
              <a:lnSpc>
                <a:spcPct val="150000"/>
              </a:lnSpc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Thanks to all the trainers who have devoted their precious time and countless hours to make it happen.</a:t>
            </a:r>
          </a:p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17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0"/>
          <p:cNvSpPr txBox="1">
            <a:spLocks/>
          </p:cNvSpPr>
          <p:nvPr/>
        </p:nvSpPr>
        <p:spPr>
          <a:xfrm>
            <a:off x="6077003" y="4771965"/>
            <a:ext cx="2816174" cy="268350"/>
          </a:xfrm>
          <a:prstGeom prst="rect">
            <a:avLst/>
          </a:prstGeom>
        </p:spPr>
        <p:txBody>
          <a:bodyPr vert="horz" lIns="0" tIns="34932" rIns="0" bIns="0" anchor="b"/>
          <a:lstStyle/>
          <a:p>
            <a:pPr algn="ctr" defTabSz="698658" fontAlgn="auto">
              <a:spcBef>
                <a:spcPts val="0"/>
              </a:spcBef>
              <a:spcAft>
                <a:spcPts val="0"/>
              </a:spcAft>
              <a:defRPr/>
            </a:pPr>
            <a:endParaRPr lang="en-IN" sz="800" dirty="0">
              <a:solidFill>
                <a:schemeClr val="tx2">
                  <a:shade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77886" y="262509"/>
            <a:ext cx="8198454" cy="501433"/>
          </a:xfrm>
          <a:prstGeom prst="rect">
            <a:avLst/>
          </a:prstGeom>
          <a:noFill/>
        </p:spPr>
        <p:txBody>
          <a:bodyPr lIns="69866" tIns="34932" rIns="69866" bIns="34932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Advanced Malware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Analysis Training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3" y="1008065"/>
            <a:ext cx="8893175" cy="1178542"/>
          </a:xfrm>
          <a:prstGeom prst="rect">
            <a:avLst/>
          </a:prstGeom>
          <a:extLst/>
        </p:spPr>
        <p:txBody>
          <a:bodyPr wrap="square" lIns="69866" tIns="34932" rIns="69866" bIns="349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18331" indent="-218331" eaLnBrk="1" hangingPunct="1">
              <a:buFont typeface="Wingdings" pitchFamily="2" charset="2"/>
              <a:buChar char="§"/>
            </a:pPr>
            <a:endParaRPr lang="en-IN" dirty="0">
              <a:latin typeface="Cambria" pitchFamily="18" charset="0"/>
            </a:endParaRPr>
          </a:p>
          <a:p>
            <a:pPr marL="218331" indent="-218331" eaLnBrk="1" hangingPunct="1"/>
            <a:endParaRPr lang="en-IN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5" y="1028523"/>
            <a:ext cx="8522625" cy="3863892"/>
          </a:xfrm>
          <a:prstGeom prst="rect">
            <a:avLst/>
          </a:prstGeom>
          <a:extLst/>
        </p:spPr>
        <p:txBody>
          <a:bodyPr wrap="square" lIns="69866" tIns="34932" rIns="69866" bIns="349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18331" eaLnBrk="1" hangingPunct="1">
              <a:lnSpc>
                <a:spcPct val="150000"/>
              </a:lnSpc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This presentation is part of our 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Advanced Malware Analysis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Training program. Currently it is delivered only during our local meets for FREE of cost.</a:t>
            </a:r>
          </a:p>
          <a:p>
            <a:pPr marL="218331" eaLnBrk="1" hangingPunct="1">
              <a:lnSpc>
                <a:spcPct val="150000"/>
              </a:lnSpc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>
              <a:lnSpc>
                <a:spcPct val="150000"/>
              </a:lnSpc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marL="218331" indent="-218331" eaLnBrk="1" hangingPunct="1">
              <a:lnSpc>
                <a:spcPct val="150000"/>
              </a:lnSpc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	For complete details of this course, visit our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  <a:hlinkClick r:id="rId3"/>
              </a:rPr>
              <a:t>Security Training page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IN" sz="17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0"/>
          <p:cNvSpPr txBox="1">
            <a:spLocks/>
          </p:cNvSpPr>
          <p:nvPr/>
        </p:nvSpPr>
        <p:spPr>
          <a:xfrm>
            <a:off x="6077003" y="4771965"/>
            <a:ext cx="2816174" cy="268350"/>
          </a:xfrm>
          <a:prstGeom prst="rect">
            <a:avLst/>
          </a:prstGeom>
        </p:spPr>
        <p:txBody>
          <a:bodyPr vert="horz" lIns="0" tIns="34932" rIns="0" bIns="0" anchor="b"/>
          <a:lstStyle/>
          <a:p>
            <a:pPr algn="ctr" defTabSz="698658" fontAlgn="auto">
              <a:spcBef>
                <a:spcPts val="0"/>
              </a:spcBef>
              <a:spcAft>
                <a:spcPts val="0"/>
              </a:spcAft>
              <a:defRPr/>
            </a:pPr>
            <a:endParaRPr lang="en-IN" sz="800" dirty="0">
              <a:solidFill>
                <a:schemeClr val="tx2">
                  <a:shade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8" name="Picture 7" descr="security-trainin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16176" y="2296144"/>
            <a:ext cx="2779117" cy="15120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FB09"/>
            </a:gs>
            <a:gs pos="50000">
              <a:srgbClr val="9CB86E"/>
            </a:gs>
            <a:gs pos="100000">
              <a:srgbClr val="156B13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77886" y="262502"/>
            <a:ext cx="8198454" cy="593766"/>
          </a:xfrm>
          <a:prstGeom prst="rect">
            <a:avLst/>
          </a:prstGeom>
          <a:noFill/>
        </p:spPr>
        <p:txBody>
          <a:bodyPr lIns="69866" tIns="34932" rIns="69866" bIns="34932">
            <a:spAutoFit/>
          </a:bodyPr>
          <a:lstStyle/>
          <a:p>
            <a:pPr lvl="0" algn="ctr"/>
            <a:r>
              <a:rPr lang="en-US" sz="3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ho am I?</a:t>
            </a:r>
            <a:endParaRPr lang="en-US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296438" y="843756"/>
            <a:ext cx="8596737" cy="3071368"/>
          </a:xfrm>
          <a:prstGeom prst="rect">
            <a:avLst/>
          </a:prstGeom>
          <a:extLst/>
        </p:spPr>
        <p:txBody>
          <a:bodyPr wrap="square" lIns="69866" tIns="34932" rIns="69866" bIns="349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18331" indent="-218331" eaLnBrk="1" hangingPunct="1">
              <a:lnSpc>
                <a:spcPct val="150000"/>
              </a:lnSpc>
            </a:pP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Amit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Malik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8599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Member,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SecurityXploded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8599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Security Researcher, McAfee Labs</a:t>
            </a:r>
          </a:p>
          <a:p>
            <a:pPr marL="78599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Reversing, Malware Analysis, Exploit Analysis/Development etc.</a:t>
            </a:r>
          </a:p>
          <a:p>
            <a:pPr marL="78599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en-US" sz="160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600" smtClean="0">
                <a:latin typeface="Times New Roman" pitchFamily="18" charset="0"/>
                <a:cs typeface="Times New Roman" pitchFamily="18" charset="0"/>
                <a:hlinkClick r:id="rId4"/>
              </a:rPr>
              <a:t>m.amit30@gmail.com</a:t>
            </a:r>
            <a:endParaRPr lang="en-US" sz="1600" smtClean="0">
              <a:latin typeface="Times New Roman" pitchFamily="18" charset="0"/>
              <a:cs typeface="Times New Roman" pitchFamily="18" charset="0"/>
            </a:endParaRPr>
          </a:p>
          <a:p>
            <a:pPr marL="785990" lvl="1" eaLnBrk="1" hangingPunct="1">
              <a:lnSpc>
                <a:spcPct val="150000"/>
              </a:lnSpc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/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IN" sz="17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17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Content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658" y="1176076"/>
            <a:ext cx="7262761" cy="347768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Recap</a:t>
            </a:r>
          </a:p>
          <a:p>
            <a:pPr lvl="1">
              <a:lnSpc>
                <a:spcPct val="150000"/>
              </a:lnSpc>
            </a:pP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Botnets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Analysis techniques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Automation and Our sessions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Advanced Analysis and Detection Technologies</a:t>
            </a:r>
          </a:p>
          <a:p>
            <a:pPr lvl="2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Execution flow graphs</a:t>
            </a:r>
          </a:p>
          <a:p>
            <a:pPr lvl="2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Data flow graphs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dynamic taint analysis (DTA)</a:t>
            </a:r>
          </a:p>
          <a:p>
            <a:pPr lvl="2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Exploit detection</a:t>
            </a:r>
          </a:p>
          <a:p>
            <a:pPr lvl="2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Malware analysis and detection 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Finally, A joke (APT – Advanced Persistent Threat)</a:t>
            </a:r>
            <a:endParaRPr lang="en-IN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Recap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In previous session we discussed,</a:t>
            </a:r>
          </a:p>
          <a:p>
            <a:pPr lvl="1">
              <a:lnSpc>
                <a:spcPct val="150000"/>
              </a:lnSpc>
            </a:pP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Botnets</a:t>
            </a: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Rapid Reversing Techniques (RRT)</a:t>
            </a:r>
          </a:p>
          <a:p>
            <a:pPr lvl="1">
              <a:lnSpc>
                <a:spcPct val="150000"/>
              </a:lnSpc>
            </a:pP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Waledac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botnet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analysis using RRT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The RRTs we discussed earlier are the basic block of today's presentation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We will cover automation in our upcoming sessions (details, next slide)</a:t>
            </a:r>
            <a:endParaRPr lang="en-IN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Automation and Our Sessions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We will cover different aspects of automation in our upcoming sessions</a:t>
            </a: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Reversing Automation  - 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Harsimran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Walia</a:t>
            </a: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Sandbox or automated malware analysis systems –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Monnapa</a:t>
            </a: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  <a:buNone/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Today’s presentation is more on scientific solutions rather than normal automation stuff.</a:t>
            </a:r>
          </a:p>
          <a:p>
            <a:pPr>
              <a:lnSpc>
                <a:spcPct val="150000"/>
              </a:lnSpc>
            </a:pPr>
            <a:endParaRPr lang="en-IN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1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Advanced Analysis and Detection Technologies</a:t>
            </a:r>
            <a:br>
              <a:rPr lang="en-US" sz="31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n-IN" sz="30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Security is a real complex problem at present.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Threats are going more and more sophisticated. 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Traditional technologies are not enough to detect today’s threats.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So what we do now?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Well, couple of technologies proposed earlier but DTA is the fascinating and powerful one, although used since 1989 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 (pearl programming language)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Let’s talk about the RRTs first and then DTA.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2010-10-28T18:34:05Z</outs:dateTime>
      <outs:isPinned>true</outs:isPinned>
    </outs:relatedDate>
    <outs:relatedDate>
      <outs:type>2</outs:type>
      <outs:displayName>Created</outs:displayName>
      <outs:dateTime>2010-07-04T05:35:18Z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Nagareshwar Talekar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nag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963F2505-FD45-4DDE-B41A-9969EF4D17D6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12982</TotalTime>
  <Words>1166</Words>
  <Application>Microsoft Office PowerPoint</Application>
  <PresentationFormat>Custom</PresentationFormat>
  <Paragraphs>250</Paragraphs>
  <Slides>26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Technic</vt:lpstr>
      <vt:lpstr>Botnet Analysis – II  (Dynamic Taint Analysis)</vt:lpstr>
      <vt:lpstr>Slide 2</vt:lpstr>
      <vt:lpstr>Slide 3</vt:lpstr>
      <vt:lpstr>Slide 4</vt:lpstr>
      <vt:lpstr>Slide 5</vt:lpstr>
      <vt:lpstr>Content</vt:lpstr>
      <vt:lpstr>Recap</vt:lpstr>
      <vt:lpstr>Automation and Our Sessions</vt:lpstr>
      <vt:lpstr>Advanced Analysis and Detection Technologies </vt:lpstr>
      <vt:lpstr>Execution Flow Graphs</vt:lpstr>
      <vt:lpstr>Execution Flow Graphs</vt:lpstr>
      <vt:lpstr>Execution Flow Graphs Limitations</vt:lpstr>
      <vt:lpstr>Dynamic Taint Analysis</vt:lpstr>
      <vt:lpstr>Taint Propagation</vt:lpstr>
      <vt:lpstr>Data (Taint) Flow Graph</vt:lpstr>
      <vt:lpstr>DTA Applications</vt:lpstr>
      <vt:lpstr>Key logger Detection using DTA</vt:lpstr>
      <vt:lpstr>Cont..</vt:lpstr>
      <vt:lpstr>C&amp;C Detection using DTA</vt:lpstr>
      <vt:lpstr>Cont...</vt:lpstr>
      <vt:lpstr>Tools for Implementation</vt:lpstr>
      <vt:lpstr>DTA  Limitations</vt:lpstr>
      <vt:lpstr>Few systems on DTA</vt:lpstr>
      <vt:lpstr>APT </vt:lpstr>
      <vt:lpstr>Reference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Virtualization</dc:title>
  <dc:creator>Amit Malik</dc:creator>
  <cp:lastModifiedBy>dell</cp:lastModifiedBy>
  <cp:revision>1383</cp:revision>
  <dcterms:created xsi:type="dcterms:W3CDTF">2010-07-04T05:35:18Z</dcterms:created>
  <dcterms:modified xsi:type="dcterms:W3CDTF">2013-02-16T15:06:05Z</dcterms:modified>
</cp:coreProperties>
</file>