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5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44" r:id="rId2"/>
  </p:sldMasterIdLst>
  <p:notesMasterIdLst>
    <p:notesMasterId r:id="rId31"/>
  </p:notesMasterIdLst>
  <p:handoutMasterIdLst>
    <p:handoutMasterId r:id="rId32"/>
  </p:handoutMasterIdLst>
  <p:sldIdLst>
    <p:sldId id="335" r:id="rId3"/>
    <p:sldId id="261" r:id="rId4"/>
    <p:sldId id="336" r:id="rId5"/>
    <p:sldId id="337" r:id="rId6"/>
    <p:sldId id="323" r:id="rId7"/>
    <p:sldId id="404" r:id="rId8"/>
    <p:sldId id="405" r:id="rId9"/>
    <p:sldId id="406" r:id="rId10"/>
    <p:sldId id="421" r:id="rId11"/>
    <p:sldId id="429" r:id="rId12"/>
    <p:sldId id="407" r:id="rId13"/>
    <p:sldId id="409" r:id="rId14"/>
    <p:sldId id="408" r:id="rId15"/>
    <p:sldId id="424" r:id="rId16"/>
    <p:sldId id="427" r:id="rId17"/>
    <p:sldId id="410" r:id="rId18"/>
    <p:sldId id="422" r:id="rId19"/>
    <p:sldId id="411" r:id="rId20"/>
    <p:sldId id="423" r:id="rId21"/>
    <p:sldId id="412" r:id="rId22"/>
    <p:sldId id="414" r:id="rId23"/>
    <p:sldId id="426" r:id="rId24"/>
    <p:sldId id="419" r:id="rId25"/>
    <p:sldId id="415" r:id="rId26"/>
    <p:sldId id="428" r:id="rId27"/>
    <p:sldId id="430" r:id="rId28"/>
    <p:sldId id="418" r:id="rId29"/>
    <p:sldId id="322" r:id="rId30"/>
  </p:sldIdLst>
  <p:sldSz cx="8893175" cy="504031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349329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69865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047987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397317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1746646" algn="l" defTabSz="698658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095975" algn="l" defTabSz="698658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2445304" algn="l" defTabSz="698658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2794633" algn="l" defTabSz="698658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589">
          <p15:clr>
            <a:srgbClr val="A4A3A4"/>
          </p15:clr>
        </p15:guide>
        <p15:guide id="2" pos="280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66FF"/>
    <a:srgbClr val="0000CC"/>
    <a:srgbClr val="3BFB31"/>
    <a:srgbClr val="15FB09"/>
    <a:srgbClr val="C7DAF1"/>
    <a:srgbClr val="FFB3B3"/>
    <a:srgbClr val="FF3300"/>
    <a:srgbClr val="FF9900"/>
    <a:srgbClr val="FF82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241" autoAdjust="0"/>
    <p:restoredTop sz="94348" autoAdjust="0"/>
  </p:normalViewPr>
  <p:slideViewPr>
    <p:cSldViewPr>
      <p:cViewPr varScale="1">
        <p:scale>
          <a:sx n="148" d="100"/>
          <a:sy n="148" d="100"/>
        </p:scale>
        <p:origin x="306" y="114"/>
      </p:cViewPr>
      <p:guideLst>
        <p:guide orient="horz" pos="1589"/>
        <p:guide pos="280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heme" Target="theme/theme1.xml"/><Relationship Id="rId8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F1D9CA-13F9-4C31-AE5A-2ABB9CCF1D62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A2A4E4-3D55-4E40-8356-9BD6056673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93635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5252BEC-BFCC-4C57-9C68-E0B08D3A6B5F}" type="datetimeFigureOut">
              <a:rPr lang="en-US"/>
              <a:pPr>
                <a:defRPr/>
              </a:pPr>
              <a:t>3/18/2013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4813" y="685800"/>
            <a:ext cx="604837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IN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IN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68A04A8-207B-4F46-83B8-72F14DAAC076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1603358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9329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98658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47987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97317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46646" algn="l" defTabSz="698658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95975" algn="l" defTabSz="698658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45304" algn="l" defTabSz="698658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94633" algn="l" defTabSz="698658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4813" y="685800"/>
            <a:ext cx="6048375" cy="3429000"/>
          </a:xfrm>
          <a:ln>
            <a:solidFill>
              <a:srgbClr val="000000"/>
            </a:solidFill>
            <a:miter lim="800000"/>
            <a:headEnd/>
            <a:tailEnd/>
          </a:ln>
          <a:extLst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extLst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N" dirty="0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BD2AD44-9997-4061-AD45-B101B9682349}" type="slidenum">
              <a:rPr lang="en-IN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IN" smtClean="0"/>
          </a:p>
        </p:txBody>
      </p:sp>
    </p:spTree>
    <p:extLst>
      <p:ext uri="{BB962C8B-B14F-4D97-AF65-F5344CB8AC3E}">
        <p14:creationId xmlns:p14="http://schemas.microsoft.com/office/powerpoint/2010/main" val="31464188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4813" y="685800"/>
            <a:ext cx="6048375" cy="3429000"/>
          </a:xfrm>
          <a:ln>
            <a:solidFill>
              <a:srgbClr val="000000"/>
            </a:solidFill>
            <a:miter lim="800000"/>
            <a:headEnd/>
            <a:tailEnd/>
          </a:ln>
          <a:extLst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extLst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N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C22474E-434D-4428-8FA3-D565D5E1CB51}" type="slidenum">
              <a:rPr lang="en-IN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IN" smtClean="0"/>
          </a:p>
        </p:txBody>
      </p:sp>
    </p:spTree>
    <p:extLst>
      <p:ext uri="{BB962C8B-B14F-4D97-AF65-F5344CB8AC3E}">
        <p14:creationId xmlns:p14="http://schemas.microsoft.com/office/powerpoint/2010/main" val="14959436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4813" y="685800"/>
            <a:ext cx="6048375" cy="3429000"/>
          </a:xfrm>
          <a:ln>
            <a:solidFill>
              <a:srgbClr val="000000"/>
            </a:solidFill>
            <a:miter lim="800000"/>
            <a:headEnd/>
            <a:tailEnd/>
          </a:ln>
          <a:extLst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extLst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N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C22474E-434D-4428-8FA3-D565D5E1CB51}" type="slidenum">
              <a:rPr lang="en-IN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IN" smtClean="0"/>
          </a:p>
        </p:txBody>
      </p:sp>
    </p:spTree>
    <p:extLst>
      <p:ext uri="{BB962C8B-B14F-4D97-AF65-F5344CB8AC3E}">
        <p14:creationId xmlns:p14="http://schemas.microsoft.com/office/powerpoint/2010/main" val="8852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4813" y="685800"/>
            <a:ext cx="6048375" cy="3429000"/>
          </a:xfrm>
          <a:ln>
            <a:solidFill>
              <a:srgbClr val="000000"/>
            </a:solidFill>
            <a:miter lim="800000"/>
            <a:headEnd/>
            <a:tailEnd/>
          </a:ln>
          <a:extLst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extLst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N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C22474E-434D-4428-8FA3-D565D5E1CB51}" type="slidenum">
              <a:rPr lang="en-IN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IN" smtClean="0"/>
          </a:p>
        </p:txBody>
      </p:sp>
    </p:spTree>
    <p:extLst>
      <p:ext uri="{BB962C8B-B14F-4D97-AF65-F5344CB8AC3E}">
        <p14:creationId xmlns:p14="http://schemas.microsoft.com/office/powerpoint/2010/main" val="20855132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4813" y="685800"/>
            <a:ext cx="6048375" cy="3429000"/>
          </a:xfrm>
          <a:ln>
            <a:solidFill>
              <a:srgbClr val="000000"/>
            </a:solidFill>
            <a:miter lim="800000"/>
            <a:headEnd/>
            <a:tailEnd/>
          </a:ln>
          <a:extLst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extLst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N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C22474E-434D-4428-8FA3-D565D5E1CB51}" type="slidenum">
              <a:rPr lang="en-IN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IN" smtClean="0"/>
          </a:p>
        </p:txBody>
      </p:sp>
    </p:spTree>
    <p:extLst>
      <p:ext uri="{BB962C8B-B14F-4D97-AF65-F5344CB8AC3E}">
        <p14:creationId xmlns:p14="http://schemas.microsoft.com/office/powerpoint/2010/main" val="14409292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4813" y="685800"/>
            <a:ext cx="6048375" cy="3429000"/>
          </a:xfrm>
          <a:ln>
            <a:solidFill>
              <a:srgbClr val="000000"/>
            </a:solidFill>
            <a:miter lim="800000"/>
            <a:headEnd/>
            <a:tailEnd/>
          </a:ln>
          <a:extLst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extLst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N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C22474E-434D-4428-8FA3-D565D5E1CB51}" type="slidenum">
              <a:rPr lang="en-IN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28</a:t>
            </a:fld>
            <a:endParaRPr lang="en-IN" smtClean="0"/>
          </a:p>
        </p:txBody>
      </p:sp>
    </p:spTree>
    <p:extLst>
      <p:ext uri="{BB962C8B-B14F-4D97-AF65-F5344CB8AC3E}">
        <p14:creationId xmlns:p14="http://schemas.microsoft.com/office/powerpoint/2010/main" val="25989610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3" y="3492058"/>
            <a:ext cx="8893175" cy="155292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lIns="69866" tIns="34932" rIns="69866" bIns="34932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5938054" y="6"/>
            <a:ext cx="2955127" cy="5040313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lIns="69866" tIns="34932" rIns="69866" bIns="34932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17297" y="2452954"/>
            <a:ext cx="6302296" cy="1691304"/>
          </a:xfrm>
        </p:spPr>
        <p:txBody>
          <a:bodyPr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21174" y="1135367"/>
            <a:ext cx="6302296" cy="1288080"/>
          </a:xfrm>
        </p:spPr>
        <p:txBody>
          <a:bodyPr tIns="0" rIns="34932" bIns="0" anchor="b">
            <a:normAutofit/>
          </a:bodyPr>
          <a:lstStyle>
            <a:lvl1pPr marL="0" indent="0" algn="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349329" indent="0" algn="ctr">
              <a:buNone/>
            </a:lvl2pPr>
            <a:lvl3pPr marL="698658" indent="0" algn="ctr">
              <a:buNone/>
            </a:lvl3pPr>
            <a:lvl4pPr marL="1047987" indent="0" algn="ctr">
              <a:buNone/>
            </a:lvl4pPr>
            <a:lvl5pPr marL="1397317" indent="0" algn="ctr">
              <a:buNone/>
            </a:lvl5pPr>
            <a:lvl6pPr marL="1746646" indent="0" algn="ctr">
              <a:buNone/>
            </a:lvl6pPr>
            <a:lvl7pPr marL="2095975" indent="0" algn="ctr">
              <a:buNone/>
            </a:lvl7pPr>
            <a:lvl8pPr marL="2445304" indent="0" algn="ctr">
              <a:buNone/>
            </a:lvl8pPr>
            <a:lvl9pPr marL="2794633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7E59ECA-FA90-4BBE-9DB6-59DAB8380209}" type="datetime1">
              <a:rPr lang="en-US" smtClean="0"/>
              <a:pPr>
                <a:defRPr/>
              </a:pPr>
              <a:t>3/18/2013</a:t>
            </a:fld>
            <a:endParaRPr lang="en-IN"/>
          </a:p>
        </p:txBody>
      </p:sp>
      <p:sp>
        <p:nvSpPr>
          <p:cNvPr id="7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8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7CE4FB-B005-4AB9-97A3-DA8860E780D6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/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C0471E-06E9-45CB-9104-05B28292E602}" type="datetime1">
              <a:rPr lang="en-US" smtClean="0"/>
              <a:pPr>
                <a:defRPr/>
              </a:pPr>
              <a:t>3/18/2013</a:t>
            </a:fld>
            <a:endParaRPr lang="en-IN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7F7556-1938-4E96-9E82-5C32A0B9BE8E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/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47555" y="201848"/>
            <a:ext cx="2000963" cy="43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4661" y="201848"/>
            <a:ext cx="5854673" cy="4300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9B9504-1D04-4A24-8897-E41A4BCA698F}" type="datetime1">
              <a:rPr lang="en-US" smtClean="0"/>
              <a:pPr>
                <a:defRPr/>
              </a:pPr>
              <a:t>3/18/2013</a:t>
            </a:fld>
            <a:endParaRPr lang="en-IN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F7D809-4E83-46CC-8C44-782D37AB2E82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/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88F571-B00F-4B5A-9282-3164690D9A1C}" type="datetime1">
              <a:rPr lang="en-US" smtClean="0"/>
              <a:pPr>
                <a:defRPr/>
              </a:pPr>
              <a:t>3/18/2013</a:t>
            </a:fld>
            <a:endParaRPr lang="en-IN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50FA3F-EDB7-4937-B70E-AE92E46D05C6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/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3" y="3492058"/>
            <a:ext cx="8893175" cy="155292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lIns="69866" tIns="34932" rIns="69866" bIns="34932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5938054" y="6"/>
            <a:ext cx="2955127" cy="5040313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lIns="69866" tIns="34932" rIns="69866" bIns="34932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991" y="2633957"/>
            <a:ext cx="6447551" cy="1342292"/>
          </a:xfrm>
        </p:spPr>
        <p:txBody>
          <a:bodyPr tIns="0" bIns="0" anchor="t"/>
          <a:lstStyle>
            <a:lvl1pPr algn="l">
              <a:buNone/>
              <a:defRPr sz="3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6991" y="1826954"/>
            <a:ext cx="6447551" cy="783967"/>
          </a:xfrm>
        </p:spPr>
        <p:txBody>
          <a:bodyPr lIns="34932" tIns="0" rIns="34932" bIns="0" anchor="b"/>
          <a:lstStyle>
            <a:lvl1pPr marL="0" indent="0" algn="l">
              <a:buNone/>
              <a:defRPr sz="1600">
                <a:solidFill>
                  <a:schemeClr val="tx1"/>
                </a:solidFill>
                <a:effectLst/>
              </a:defRPr>
            </a:lvl1pPr>
            <a:lvl2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75D4812-25B0-4532-88A5-4CB6A1E9C5C2}" type="datetime1">
              <a:rPr lang="en-US" smtClean="0"/>
              <a:pPr>
                <a:defRPr/>
              </a:pPr>
              <a:t>3/18/2013</a:t>
            </a:fld>
            <a:endParaRPr lang="en-IN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148D1D-E6E8-4159-8FD7-0F021F32EDB9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/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4658" y="201848"/>
            <a:ext cx="7262761" cy="84005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4660" y="1176076"/>
            <a:ext cx="3557270" cy="3326374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50152" y="1176076"/>
            <a:ext cx="3557270" cy="3326374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8F5070-975F-4C7D-86CA-09E2E628F602}" type="datetime1">
              <a:rPr lang="en-US" smtClean="0"/>
              <a:pPr>
                <a:defRPr/>
              </a:pPr>
              <a:t>3/18/2013</a:t>
            </a:fld>
            <a:endParaRPr lang="en-IN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E2EE76-B72B-449A-B191-D6745CF0C470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/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4662" y="200680"/>
            <a:ext cx="8003858" cy="84005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4662" y="4032251"/>
            <a:ext cx="3929365" cy="616038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accent1"/>
                </a:solidFill>
              </a:defRPr>
            </a:lvl1pPr>
            <a:lvl2pPr>
              <a:buNone/>
              <a:defRPr sz="1600" b="1"/>
            </a:lvl2pPr>
            <a:lvl3pPr>
              <a:buNone/>
              <a:defRPr sz="1400" b="1"/>
            </a:lvl3pPr>
            <a:lvl4pPr>
              <a:buNone/>
              <a:defRPr sz="1100" b="1"/>
            </a:lvl4pPr>
            <a:lvl5pPr>
              <a:buNone/>
              <a:defRPr sz="11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517614" y="4032251"/>
            <a:ext cx="3930906" cy="616038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accent1"/>
                </a:solidFill>
              </a:defRPr>
            </a:lvl1pPr>
            <a:lvl2pPr>
              <a:buNone/>
              <a:defRPr sz="1600" b="1"/>
            </a:lvl2pPr>
            <a:lvl3pPr>
              <a:buNone/>
              <a:defRPr sz="1400" b="1"/>
            </a:lvl3pPr>
            <a:lvl4pPr>
              <a:buNone/>
              <a:defRPr sz="1100" b="1"/>
            </a:lvl4pPr>
            <a:lvl5pPr>
              <a:buNone/>
              <a:defRPr sz="11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44662" y="1114866"/>
            <a:ext cx="3929365" cy="2897013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17614" y="1114866"/>
            <a:ext cx="3930906" cy="2897013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7B8897-F234-4477-ABD6-DAE266783B6D}" type="datetime1">
              <a:rPr lang="en-US" smtClean="0"/>
              <a:pPr>
                <a:defRPr/>
              </a:pPr>
              <a:t>3/18/2013</a:t>
            </a:fld>
            <a:endParaRPr lang="en-IN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ED13AE-F100-4719-A1D4-D4ED0CC8ACD9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/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4662" y="201613"/>
            <a:ext cx="7265724" cy="840054"/>
          </a:xfrm>
        </p:spPr>
        <p:txBody>
          <a:bodyPr/>
          <a:lstStyle>
            <a:lvl1pPr algn="l">
              <a:defRPr sz="3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17001A-4C38-4D92-9DB6-55121C2C776C}" type="datetime1">
              <a:rPr lang="en-US" smtClean="0"/>
              <a:pPr>
                <a:defRPr/>
              </a:pPr>
              <a:t>3/18/2013</a:t>
            </a:fld>
            <a:endParaRPr lang="en-IN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786003-8CB8-4CC3-BC46-AE68B2FDD0A7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/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FF856B-4760-4436-A8FE-0AE7AF6C31A8}" type="datetime1">
              <a:rPr lang="en-US" smtClean="0"/>
              <a:pPr>
                <a:defRPr/>
              </a:pPr>
              <a:t>3/18/2013</a:t>
            </a:fld>
            <a:endParaRPr lang="en-IN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9E7F1E-3FE7-46D1-8585-D1F13B32AED2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/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4662" y="871308"/>
            <a:ext cx="3112610" cy="536700"/>
          </a:xfrm>
        </p:spPr>
        <p:txBody>
          <a:bodyPr tIns="0" bIns="0" anchor="t"/>
          <a:lstStyle>
            <a:lvl1pPr algn="l"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4661" y="157596"/>
            <a:ext cx="2667953" cy="672041"/>
          </a:xfrm>
        </p:spPr>
        <p:txBody>
          <a:bodyPr lIns="34932" tIns="0" rIns="34932" bIns="0" anchor="b"/>
          <a:lstStyle>
            <a:lvl1pPr marL="0" indent="0" algn="l">
              <a:buNone/>
              <a:defRPr sz="1100"/>
            </a:lvl1pPr>
            <a:lvl2pPr>
              <a:buNone/>
              <a:defRPr sz="900"/>
            </a:lvl2pPr>
            <a:lvl3pPr>
              <a:buNone/>
              <a:defRPr sz="800"/>
            </a:lvl3pPr>
            <a:lvl4pPr>
              <a:buNone/>
              <a:defRPr sz="700"/>
            </a:lvl4pPr>
            <a:lvl5pPr>
              <a:buNone/>
              <a:defRPr sz="7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44660" y="1456091"/>
            <a:ext cx="6892212" cy="2800174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DDD6E02-F6C4-4287-A3FA-16B5B580B748}" type="datetime1">
              <a:rPr lang="en-US" smtClean="0"/>
              <a:pPr>
                <a:defRPr/>
              </a:pPr>
              <a:t>3/18/2013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32837" y="4719460"/>
            <a:ext cx="741096" cy="2683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DA232E-1608-49C2-B460-1CD79D9F40A2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/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4309" y="1253623"/>
            <a:ext cx="2970099" cy="921491"/>
          </a:xfrm>
        </p:spPr>
        <p:txBody>
          <a:bodyPr anchor="b"/>
          <a:lstStyle>
            <a:lvl1pPr algn="l">
              <a:buNone/>
              <a:defRPr sz="1700" b="1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36402" y="749584"/>
            <a:ext cx="4001930" cy="3024188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04313" y="2203961"/>
            <a:ext cx="2970096" cy="1957537"/>
          </a:xfrm>
        </p:spPr>
        <p:txBody>
          <a:bodyPr lIns="34932" rIns="34932"/>
          <a:lstStyle>
            <a:lvl1pPr marL="0" indent="0">
              <a:buFontTx/>
              <a:buNone/>
              <a:defRPr sz="900"/>
            </a:lvl1pPr>
            <a:lvl2pPr>
              <a:buFontTx/>
              <a:buNone/>
              <a:defRPr sz="900"/>
            </a:lvl2pPr>
            <a:lvl3pPr>
              <a:buFontTx/>
              <a:buNone/>
              <a:defRPr sz="800"/>
            </a:lvl3pPr>
            <a:lvl4pPr>
              <a:buFontTx/>
              <a:buNone/>
              <a:defRPr sz="700"/>
            </a:lvl4pPr>
            <a:lvl5pPr>
              <a:buFontTx/>
              <a:buNone/>
              <a:defRPr sz="7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FB80F7-1E40-4BB7-9D31-194D3FDC875A}" type="datetime1">
              <a:rPr lang="en-US" smtClean="0"/>
              <a:pPr>
                <a:defRPr/>
              </a:pPr>
              <a:t>3/18/2013</a:t>
            </a:fld>
            <a:endParaRPr lang="en-IN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BFC5C-1C83-4254-8AAF-4E6EF8930431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/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15FB09"/>
            </a:gs>
            <a:gs pos="50000">
              <a:srgbClr val="9CB86E"/>
            </a:gs>
            <a:gs pos="100000">
              <a:srgbClr val="156B13"/>
            </a:gs>
          </a:gsLst>
          <a:lin ang="27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3" y="3492058"/>
            <a:ext cx="8893175" cy="155292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lIns="69866" tIns="34932" rIns="69866" bIns="34932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114542" y="6"/>
            <a:ext cx="1778636" cy="5040313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lIns="69866" tIns="34932" rIns="69866" bIns="34932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44658" y="201848"/>
            <a:ext cx="7262761" cy="840054"/>
          </a:xfrm>
          <a:prstGeom prst="rect">
            <a:avLst/>
          </a:prstGeom>
          <a:extLst/>
        </p:spPr>
        <p:txBody>
          <a:bodyPr vert="horz" wrap="square" lIns="34932" tIns="34932" rIns="34932" bIns="3493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44658" y="1176076"/>
            <a:ext cx="7262761" cy="3326374"/>
          </a:xfrm>
          <a:prstGeom prst="rect">
            <a:avLst/>
          </a:prstGeom>
          <a:extLst/>
        </p:spPr>
        <p:txBody>
          <a:bodyPr vert="horz" wrap="square" lIns="69866" tIns="34932" rIns="69866" bIns="3493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44662" y="4719460"/>
            <a:ext cx="2075074" cy="268350"/>
          </a:xfrm>
          <a:prstGeom prst="rect">
            <a:avLst/>
          </a:prstGeom>
        </p:spPr>
        <p:txBody>
          <a:bodyPr vert="horz" lIns="69866" tIns="34932" rIns="69866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 smtClean="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CD30F9D-387A-4EDD-8EEE-1F062D1FF293}" type="datetime1">
              <a:rPr lang="en-US" smtClean="0"/>
              <a:pPr>
                <a:defRPr/>
              </a:pPr>
              <a:t>3/18/2013</a:t>
            </a:fld>
            <a:endParaRPr lang="en-IN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038504" y="4719460"/>
            <a:ext cx="2816174" cy="268350"/>
          </a:xfrm>
          <a:prstGeom prst="rect">
            <a:avLst/>
          </a:prstGeom>
        </p:spPr>
        <p:txBody>
          <a:bodyPr vert="horz" lIns="0" tIns="34932" rIns="0" bIns="0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9749" y="4719460"/>
            <a:ext cx="741096" cy="26835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9EC26DD-FF3B-4A7C-ACD8-4E655ACB1E87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81" r:id="rId1"/>
    <p:sldLayoutId id="2147484073" r:id="rId2"/>
    <p:sldLayoutId id="2147484082" r:id="rId3"/>
    <p:sldLayoutId id="2147484074" r:id="rId4"/>
    <p:sldLayoutId id="2147484075" r:id="rId5"/>
    <p:sldLayoutId id="2147484076" r:id="rId6"/>
    <p:sldLayoutId id="2147484077" r:id="rId7"/>
    <p:sldLayoutId id="2147484083" r:id="rId8"/>
    <p:sldLayoutId id="2147484078" r:id="rId9"/>
    <p:sldLayoutId id="2147484079" r:id="rId10"/>
    <p:sldLayoutId id="2147484080" r:id="rId1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5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1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1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1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1"/>
          </a:solidFill>
          <a:latin typeface="Calibri" pitchFamily="34" charset="0"/>
        </a:defRPr>
      </a:lvl5pPr>
      <a:lvl6pPr marL="349329" algn="l" rtl="0" fontAlgn="base">
        <a:spcBef>
          <a:spcPct val="0"/>
        </a:spcBef>
        <a:spcAft>
          <a:spcPct val="0"/>
        </a:spcAft>
        <a:defRPr sz="3500">
          <a:solidFill>
            <a:schemeClr val="tx1"/>
          </a:solidFill>
          <a:latin typeface="Calibri" pitchFamily="34" charset="0"/>
        </a:defRPr>
      </a:lvl6pPr>
      <a:lvl7pPr marL="698658" algn="l" rtl="0" fontAlgn="base">
        <a:spcBef>
          <a:spcPct val="0"/>
        </a:spcBef>
        <a:spcAft>
          <a:spcPct val="0"/>
        </a:spcAft>
        <a:defRPr sz="3500">
          <a:solidFill>
            <a:schemeClr val="tx1"/>
          </a:solidFill>
          <a:latin typeface="Calibri" pitchFamily="34" charset="0"/>
        </a:defRPr>
      </a:lvl7pPr>
      <a:lvl8pPr marL="1047987" algn="l" rtl="0" fontAlgn="base">
        <a:spcBef>
          <a:spcPct val="0"/>
        </a:spcBef>
        <a:spcAft>
          <a:spcPct val="0"/>
        </a:spcAft>
        <a:defRPr sz="3500">
          <a:solidFill>
            <a:schemeClr val="tx1"/>
          </a:solidFill>
          <a:latin typeface="Calibri" pitchFamily="34" charset="0"/>
        </a:defRPr>
      </a:lvl8pPr>
      <a:lvl9pPr marL="1397317" algn="l" rtl="0" fontAlgn="base">
        <a:spcBef>
          <a:spcPct val="0"/>
        </a:spcBef>
        <a:spcAft>
          <a:spcPct val="0"/>
        </a:spcAft>
        <a:defRPr sz="3500">
          <a:solidFill>
            <a:schemeClr val="tx1"/>
          </a:solidFill>
          <a:latin typeface="Calibri" pitchFamily="34" charset="0"/>
        </a:defRPr>
      </a:lvl9pPr>
    </p:titleStyle>
    <p:bodyStyle>
      <a:lvl1pPr marL="320218" indent="-29232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51892" indent="-208627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67796" indent="-195285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 charset="0"/>
        <a:buChar char="○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977636" indent="-180730" algn="l" rtl="0" eaLnBrk="0" fontAlgn="base" hangingPunct="0">
        <a:spcBef>
          <a:spcPct val="20000"/>
        </a:spcBef>
        <a:spcAft>
          <a:spcPct val="0"/>
        </a:spcAft>
        <a:buClr>
          <a:srgbClr val="9BBB59"/>
        </a:buClr>
        <a:buSzPct val="90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37745" indent="-139489" algn="l" rtl="0" eaLnBrk="0" fontAlgn="base" hangingPunct="0">
        <a:spcBef>
          <a:spcPct val="20000"/>
        </a:spcBef>
        <a:spcAft>
          <a:spcPct val="0"/>
        </a:spcAft>
        <a:buClr>
          <a:srgbClr val="8064A2"/>
        </a:buClr>
        <a:buSzPct val="100000"/>
        <a:buFont typeface="Arial" charset="0"/>
        <a:buChar char="-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99505" indent="-139732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467181" indent="-139732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634861" indent="-139732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100" kern="1200">
          <a:solidFill>
            <a:schemeClr val="tx1"/>
          </a:solidFill>
          <a:latin typeface="+mn-lt"/>
          <a:ea typeface="+mn-ea"/>
          <a:cs typeface="+mn-cs"/>
        </a:defRPr>
      </a:lvl8pPr>
      <a:lvl9pPr marL="1781578" indent="-139732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34932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69865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04798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39731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74664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09597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244530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279463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ecurityxploded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s://code.google.com/p/aadp/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technet.microsoft.com/en-us/library/cc768129.aspx" TargetMode="External"/><Relationship Id="rId2" Type="http://schemas.openxmlformats.org/officeDocument/2006/relationships/hyperlink" Target="http://securityxploded.com/malware-analysis-training-reference.php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2.xml"/><Relationship Id="rId5" Type="http://schemas.openxmlformats.org/officeDocument/2006/relationships/image" Target="../media/image1.png"/><Relationship Id="rId4" Type="http://schemas.openxmlformats.org/officeDocument/2006/relationships/hyperlink" Target="http://www.securityxploded.com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securityxploded.com/security-training.php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8406" y="784046"/>
            <a:ext cx="8684771" cy="840058"/>
          </a:xfrm>
          <a:noFill/>
          <a:ln>
            <a:noFill/>
            <a:headEnd/>
            <a:tailEnd/>
          </a:ln>
          <a:effectLst>
            <a:glow rad="1016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dk1"/>
          </a:lnRef>
          <a:fillRef idx="1003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IN" sz="2800" b="0" cap="none" dirty="0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effectLst/>
                <a:cs typeface="Calibri" pitchFamily="34" charset="0"/>
              </a:rPr>
              <a:t>Anti-Analysis Techniques</a:t>
            </a:r>
            <a:endParaRPr lang="en-IN" sz="2800" b="0" cap="none" dirty="0"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solidFill>
                <a:schemeClr val="tx2">
                  <a:lumMod val="50000"/>
                </a:schemeClr>
              </a:solidFill>
              <a:effectLst/>
              <a:cs typeface="Calibri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852747" y="1680104"/>
            <a:ext cx="5419317" cy="716877"/>
          </a:xfrm>
          <a:prstGeom prst="rect">
            <a:avLst/>
          </a:prstGeom>
          <a:noFill/>
          <a:ln>
            <a:noFill/>
          </a:ln>
          <a:effectLst>
            <a:glow rad="63500">
              <a:schemeClr val="accent1">
                <a:satMod val="175000"/>
                <a:alpha val="40000"/>
              </a:schemeClr>
            </a:glow>
            <a:innerShdw blurRad="114300">
              <a:prstClr val="black"/>
            </a:innerShdw>
          </a:effectLst>
        </p:spPr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 lIns="69866" tIns="34932" rIns="69866" bIns="34932">
            <a:spAutoFit/>
            <a:scene3d>
              <a:camera prst="perspectiveBelow"/>
              <a:lightRig rig="threePt" dir="t"/>
            </a:scene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100" b="1" dirty="0" smtClean="0">
                <a:ln w="1905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Swapnil Pathak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100" b="1" dirty="0">
              <a:ln w="1905"/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000965" y="3738312"/>
            <a:ext cx="5419294" cy="763044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69866" tIns="34932" rIns="69866" bIns="34932">
            <a:spAutoFit/>
          </a:bodyPr>
          <a:lstStyle/>
          <a:p>
            <a:pPr algn="ctr"/>
            <a:r>
              <a:rPr lang="en-US" sz="21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www.SecurityXploded.com</a:t>
            </a:r>
            <a:endParaRPr lang="en-US" sz="2100" b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400" b="1" dirty="0" smtClean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20640" y="0"/>
            <a:ext cx="8893175" cy="386551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19050" cap="flat" cmpd="sng" algn="ctr">
            <a:noFill/>
            <a:prstDash val="solid"/>
            <a:headEnd/>
            <a:tailEnd/>
          </a:ln>
          <a:extLst/>
        </p:spPr>
        <p:style>
          <a:lnRef idx="2">
            <a:schemeClr val="dk1"/>
          </a:lnRef>
          <a:fillRef idx="1003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34932" tIns="34932" rIns="34932" bIns="34932" numCol="1" anchor="t" anchorCtr="0" compatLnSpc="1">
            <a:prstTxWarp prst="textNoShape">
              <a:avLst/>
            </a:prstTxWarp>
            <a:noAutofit/>
          </a:bodyPr>
          <a:lstStyle/>
          <a:p>
            <a:pPr algn="ctr" defTabSz="698658" fontAlgn="auto">
              <a:spcAft>
                <a:spcPts val="0"/>
              </a:spcAft>
              <a:defRPr/>
            </a:pPr>
            <a:r>
              <a:rPr lang="en-IN" b="1" dirty="0" smtClean="0">
                <a:ln w="10541" cmpd="sng">
                  <a:noFill/>
                  <a:prstDash val="solid"/>
                </a:ln>
                <a:solidFill>
                  <a:schemeClr val="bg2"/>
                </a:solidFill>
                <a:effectLst>
                  <a:glow>
                    <a:schemeClr val="bg1"/>
                  </a:glow>
                </a:effectLst>
              </a:rPr>
              <a:t>Advanced Malware Analysis Training Series</a:t>
            </a:r>
          </a:p>
        </p:txBody>
      </p:sp>
      <p:pic>
        <p:nvPicPr>
          <p:cNvPr id="7" name="Picture 6" descr="securityxplodedbigiconnormal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836987" y="2520157"/>
            <a:ext cx="1424810" cy="100807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787" y="386556"/>
            <a:ext cx="6248400" cy="434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32734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1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API Based</a:t>
            </a:r>
            <a:endParaRPr lang="en-IN" sz="30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7987" y="996156"/>
            <a:ext cx="7262761" cy="381000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</a:pP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IsDebuggerPresent</a:t>
            </a:r>
            <a:endParaRPr lang="en-US" sz="15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50000"/>
              </a:lnSpc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Exported by kernel32.dll</a:t>
            </a:r>
          </a:p>
          <a:p>
            <a:pPr lvl="1">
              <a:lnSpc>
                <a:spcPct val="150000"/>
              </a:lnSpc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Function accepts no parameters</a:t>
            </a:r>
          </a:p>
          <a:p>
            <a:pPr lvl="1">
              <a:lnSpc>
                <a:spcPct val="150000"/>
              </a:lnSpc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Checks if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BeingDebugged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flag in Process Environment Block (PEB) is set</a:t>
            </a:r>
          </a:p>
          <a:p>
            <a:pPr lvl="1">
              <a:lnSpc>
                <a:spcPct val="150000"/>
              </a:lnSpc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Returns 1 if process is being debugged, 0 otherwise</a:t>
            </a:r>
          </a:p>
          <a:p>
            <a:pPr marL="343265" lvl="1" indent="0">
              <a:lnSpc>
                <a:spcPct val="150000"/>
              </a:lnSpc>
              <a:buNone/>
            </a:pP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call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IsDebuggerPresent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			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pPr marL="343265" lvl="1" indent="0">
              <a:lnSpc>
                <a:spcPct val="150000"/>
              </a:lnSpc>
              <a:buNone/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test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eax,eax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pPr marL="343265" lvl="1" indent="0">
              <a:lnSpc>
                <a:spcPct val="150000"/>
              </a:lnSpc>
              <a:buNone/>
            </a:pPr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jnz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debugger_detected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			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pPr marL="343265" lvl="1" indent="0">
              <a:lnSpc>
                <a:spcPct val="150000"/>
              </a:lnSpc>
              <a:buNone/>
            </a:pP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pPr marL="343265" lvl="1" indent="0">
              <a:lnSpc>
                <a:spcPct val="150000"/>
              </a:lnSpc>
              <a:buNone/>
            </a:pP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CheckRemoteDebuggerPresent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 =&gt; </a:t>
            </a: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NtQueryInformationProcess</a:t>
            </a:r>
            <a:endParaRPr lang="en-US" sz="1500" dirty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50000"/>
              </a:lnSpc>
            </a:pP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CheckRemoteDubggerPresent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Handle to the target process, Pointer to a variable </a:t>
            </a:r>
          </a:p>
          <a:p>
            <a:pPr lvl="1">
              <a:lnSpc>
                <a:spcPct val="150000"/>
              </a:lnSpc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Sets the variable to TRUE if the specified process is being debugged or FALSE otherwise</a:t>
            </a:r>
          </a:p>
          <a:p>
            <a:pPr marL="343265" lvl="1" indent="0">
              <a:lnSpc>
                <a:spcPct val="150000"/>
              </a:lnSpc>
              <a:buNone/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push offset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dbg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343265" lvl="1" indent="0">
              <a:lnSpc>
                <a:spcPct val="150000"/>
              </a:lnSpc>
              <a:buNone/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push -1</a:t>
            </a:r>
          </a:p>
          <a:p>
            <a:pPr marL="343265" lvl="1" indent="0">
              <a:lnSpc>
                <a:spcPct val="150000"/>
              </a:lnSpc>
              <a:buNone/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call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CheckRemoteDebuggerPresent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343265" lvl="1" indent="0">
              <a:lnSpc>
                <a:spcPct val="150000"/>
              </a:lnSpc>
              <a:buNone/>
            </a:pP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est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eax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eax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343265" lvl="1" indent="0">
              <a:lnSpc>
                <a:spcPct val="150000"/>
              </a:lnSpc>
              <a:buNone/>
            </a:pP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jne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debugger_detected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pPr marL="343265" lvl="1" indent="0">
              <a:lnSpc>
                <a:spcPct val="150000"/>
              </a:lnSpc>
              <a:buNone/>
            </a:pP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pPr marL="343265" lvl="1" indent="0">
              <a:lnSpc>
                <a:spcPct val="150000"/>
              </a:lnSpc>
              <a:buNone/>
            </a:pP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38504" y="4719460"/>
            <a:ext cx="2816174" cy="268350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4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API Based</a:t>
            </a:r>
            <a:endParaRPr lang="en-IN" sz="34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IN" sz="1500" dirty="0" err="1" smtClean="0">
                <a:latin typeface="Times New Roman" pitchFamily="18" charset="0"/>
                <a:cs typeface="Times New Roman" pitchFamily="18" charset="0"/>
              </a:rPr>
              <a:t>NtQueryInformationProcess</a:t>
            </a:r>
            <a:r>
              <a:rPr lang="en-IN" sz="1500" dirty="0" smtClean="0">
                <a:latin typeface="Times New Roman" pitchFamily="18" charset="0"/>
                <a:cs typeface="Times New Roman" pitchFamily="18" charset="0"/>
              </a:rPr>
              <a:t> =&gt; </a:t>
            </a:r>
            <a:r>
              <a:rPr lang="en-IN" sz="1500" dirty="0" err="1" smtClean="0">
                <a:latin typeface="Times New Roman" pitchFamily="18" charset="0"/>
                <a:cs typeface="Times New Roman" pitchFamily="18" charset="0"/>
              </a:rPr>
              <a:t>ZwQueryInformationProcess</a:t>
            </a:r>
            <a:endParaRPr lang="en-IN" sz="15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50000"/>
              </a:lnSpc>
            </a:pPr>
            <a:r>
              <a:rPr lang="en-IN" sz="1200" dirty="0" smtClean="0">
                <a:latin typeface="Times New Roman" pitchFamily="18" charset="0"/>
                <a:cs typeface="Times New Roman" pitchFamily="18" charset="0"/>
              </a:rPr>
              <a:t>Exported by ntdll.dll</a:t>
            </a:r>
          </a:p>
          <a:p>
            <a:pPr lvl="1">
              <a:lnSpc>
                <a:spcPct val="150000"/>
              </a:lnSpc>
            </a:pPr>
            <a:r>
              <a:rPr lang="en-IN" sz="1200" dirty="0" smtClean="0">
                <a:latin typeface="Times New Roman" pitchFamily="18" charset="0"/>
                <a:cs typeface="Times New Roman" pitchFamily="18" charset="0"/>
              </a:rPr>
              <a:t>Retrieves information about the specified process.</a:t>
            </a:r>
          </a:p>
          <a:p>
            <a:pPr lvl="1">
              <a:lnSpc>
                <a:spcPct val="150000"/>
              </a:lnSpc>
            </a:pPr>
            <a:r>
              <a:rPr lang="en-IN" sz="1200" dirty="0" err="1" smtClean="0">
                <a:latin typeface="Times New Roman" pitchFamily="18" charset="0"/>
                <a:cs typeface="Times New Roman" pitchFamily="18" charset="0"/>
              </a:rPr>
              <a:t>NtQueryInformationProcess</a:t>
            </a:r>
            <a:r>
              <a:rPr lang="en-IN" sz="1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IN" sz="1200" dirty="0" err="1" smtClean="0">
                <a:latin typeface="Times New Roman" pitchFamily="18" charset="0"/>
                <a:cs typeface="Times New Roman" pitchFamily="18" charset="0"/>
              </a:rPr>
              <a:t>ProcessHandle</a:t>
            </a:r>
            <a:r>
              <a:rPr lang="en-IN" sz="1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IN" sz="1200" dirty="0" err="1" smtClean="0">
                <a:latin typeface="Times New Roman" pitchFamily="18" charset="0"/>
                <a:cs typeface="Times New Roman" pitchFamily="18" charset="0"/>
              </a:rPr>
              <a:t>ProcessInformationClass</a:t>
            </a:r>
            <a:r>
              <a:rPr lang="en-IN" sz="1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IN" sz="1200" dirty="0" err="1" smtClean="0">
                <a:latin typeface="Times New Roman" pitchFamily="18" charset="0"/>
                <a:cs typeface="Times New Roman" pitchFamily="18" charset="0"/>
              </a:rPr>
              <a:t>ProcessInformation</a:t>
            </a:r>
            <a:r>
              <a:rPr lang="en-IN" sz="1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IN" sz="1200" dirty="0" err="1" smtClean="0">
                <a:latin typeface="Times New Roman" pitchFamily="18" charset="0"/>
                <a:cs typeface="Times New Roman" pitchFamily="18" charset="0"/>
              </a:rPr>
              <a:t>ProcessInformationLength</a:t>
            </a:r>
            <a:r>
              <a:rPr lang="en-IN" sz="1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IN" sz="1200" dirty="0" err="1" smtClean="0">
                <a:latin typeface="Times New Roman" pitchFamily="18" charset="0"/>
                <a:cs typeface="Times New Roman" pitchFamily="18" charset="0"/>
              </a:rPr>
              <a:t>ReturnLength</a:t>
            </a:r>
            <a:r>
              <a:rPr lang="en-IN" sz="1200" dirty="0">
                <a:latin typeface="Times New Roman" pitchFamily="18" charset="0"/>
                <a:cs typeface="Times New Roman" pitchFamily="18" charset="0"/>
              </a:rPr>
              <a:t>)</a:t>
            </a:r>
            <a:endParaRPr lang="en-IN" sz="12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50000"/>
              </a:lnSpc>
            </a:pPr>
            <a:r>
              <a:rPr lang="en-IN" sz="1200" dirty="0" err="1" smtClean="0">
                <a:latin typeface="Times New Roman" pitchFamily="18" charset="0"/>
                <a:cs typeface="Times New Roman" pitchFamily="18" charset="0"/>
              </a:rPr>
              <a:t>ProcessHandle</a:t>
            </a:r>
            <a:r>
              <a:rPr lang="en-IN" sz="1200" dirty="0" smtClean="0">
                <a:latin typeface="Times New Roman" pitchFamily="18" charset="0"/>
                <a:cs typeface="Times New Roman" pitchFamily="18" charset="0"/>
              </a:rPr>
              <a:t> – Handle to the process for which information is to be retrieved.</a:t>
            </a:r>
          </a:p>
          <a:p>
            <a:pPr lvl="1">
              <a:lnSpc>
                <a:spcPct val="150000"/>
              </a:lnSpc>
            </a:pPr>
            <a:r>
              <a:rPr lang="en-IN" sz="1200" dirty="0" err="1" smtClean="0">
                <a:latin typeface="Times New Roman" pitchFamily="18" charset="0"/>
                <a:cs typeface="Times New Roman" pitchFamily="18" charset="0"/>
              </a:rPr>
              <a:t>ProcessInformationClass</a:t>
            </a:r>
            <a:r>
              <a:rPr lang="en-IN" sz="1200" dirty="0" smtClean="0">
                <a:latin typeface="Times New Roman" pitchFamily="18" charset="0"/>
                <a:cs typeface="Times New Roman" pitchFamily="18" charset="0"/>
              </a:rPr>
              <a:t> : Type of process information to be retrieved.</a:t>
            </a:r>
          </a:p>
          <a:p>
            <a:pPr lvl="2">
              <a:lnSpc>
                <a:spcPct val="150000"/>
              </a:lnSpc>
            </a:pPr>
            <a:r>
              <a:rPr lang="en-IN" sz="1000" dirty="0" smtClean="0">
                <a:latin typeface="Times New Roman" pitchFamily="18" charset="0"/>
                <a:cs typeface="Times New Roman" pitchFamily="18" charset="0"/>
              </a:rPr>
              <a:t>Accepts  following values : </a:t>
            </a:r>
            <a:r>
              <a:rPr lang="en-US" sz="1000" b="1" dirty="0" err="1" smtClean="0"/>
              <a:t>ProcessBasicInformation</a:t>
            </a:r>
            <a:r>
              <a:rPr lang="en-US" sz="1000" b="1" dirty="0" smtClean="0"/>
              <a:t>(0x0), </a:t>
            </a:r>
            <a:r>
              <a:rPr lang="en-US" sz="1000" b="1" dirty="0" err="1" smtClean="0"/>
              <a:t>ProcessDebugPort</a:t>
            </a:r>
            <a:r>
              <a:rPr lang="en-US" sz="1000" b="1" dirty="0" smtClean="0"/>
              <a:t>(0x07), ProcessWow64Information(0x26), </a:t>
            </a:r>
            <a:r>
              <a:rPr lang="en-US" sz="1000" b="1" dirty="0" err="1" smtClean="0"/>
              <a:t>ProcessImageFileName</a:t>
            </a:r>
            <a:r>
              <a:rPr lang="en-US" sz="1000" b="1" dirty="0" smtClean="0"/>
              <a:t>(0x27)</a:t>
            </a:r>
          </a:p>
          <a:p>
            <a:pPr lvl="1">
              <a:lnSpc>
                <a:spcPct val="150000"/>
              </a:lnSpc>
            </a:pPr>
            <a:r>
              <a:rPr lang="en-IN" sz="1200" dirty="0" err="1" smtClean="0">
                <a:latin typeface="Times New Roman" pitchFamily="18" charset="0"/>
                <a:cs typeface="Times New Roman" pitchFamily="18" charset="0"/>
              </a:rPr>
              <a:t>ProcessDebugPort</a:t>
            </a:r>
            <a:r>
              <a:rPr lang="en-IN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1200" dirty="0" smtClean="0">
                <a:latin typeface="Times New Roman" pitchFamily="18" charset="0"/>
                <a:cs typeface="Times New Roman" pitchFamily="18" charset="0"/>
              </a:rPr>
              <a:t>: Retrieves port number of the debugger for the process.</a:t>
            </a:r>
          </a:p>
          <a:p>
            <a:pPr lvl="1">
              <a:lnSpc>
                <a:spcPct val="150000"/>
              </a:lnSpc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Non Zero value indicates that the process is being debugged.</a:t>
            </a:r>
          </a:p>
        </p:txBody>
      </p:sp>
      <p:sp>
        <p:nvSpPr>
          <p:cNvPr id="19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38504" y="4719460"/>
            <a:ext cx="2816174" cy="268350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4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API Based</a:t>
            </a:r>
            <a:endParaRPr lang="en-IN" sz="34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OutputDebugString</a:t>
            </a:r>
            <a:endParaRPr lang="en-US" sz="15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50000"/>
              </a:lnSpc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Exported by kernel32.dll</a:t>
            </a:r>
          </a:p>
          <a:p>
            <a:pPr lvl="1">
              <a:lnSpc>
                <a:spcPct val="150000"/>
              </a:lnSpc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Accepts one parameter : Null terminated string to be displayed</a:t>
            </a:r>
          </a:p>
          <a:p>
            <a:pPr lvl="1">
              <a:lnSpc>
                <a:spcPct val="150000"/>
              </a:lnSpc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Sends a string to the debugger for display</a:t>
            </a:r>
          </a:p>
          <a:p>
            <a:pPr lvl="1">
              <a:lnSpc>
                <a:spcPct val="150000"/>
              </a:lnSpc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Sends an error if there is no active debugger for the process to receive the string.</a:t>
            </a:r>
            <a:endParaRPr lang="en-US" sz="10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50000"/>
              </a:lnSpc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No error indicates presence of a debugger.</a:t>
            </a:r>
          </a:p>
          <a:p>
            <a:pPr>
              <a:lnSpc>
                <a:spcPct val="150000"/>
              </a:lnSpc>
            </a:pP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FindWindow</a:t>
            </a:r>
            <a:endParaRPr lang="en-US" sz="15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50000"/>
              </a:lnSpc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Exported by user32.dll</a:t>
            </a:r>
          </a:p>
          <a:p>
            <a:pPr lvl="1">
              <a:lnSpc>
                <a:spcPct val="150000"/>
              </a:lnSpc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Used to search windows by name or class.</a:t>
            </a:r>
          </a:p>
          <a:p>
            <a:pPr lvl="1">
              <a:lnSpc>
                <a:spcPct val="150000"/>
              </a:lnSpc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Detect debugger with graphical user interface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38504" y="4719460"/>
            <a:ext cx="2816174" cy="268350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API Based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CloseHandle</a:t>
            </a:r>
            <a:endParaRPr lang="en-US" sz="15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50000"/>
              </a:lnSpc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Exported by kernel32.dll</a:t>
            </a:r>
          </a:p>
          <a:p>
            <a:pPr lvl="1">
              <a:lnSpc>
                <a:spcPct val="150000"/>
              </a:lnSpc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Involves passing invalid handle </a:t>
            </a:r>
          </a:p>
          <a:p>
            <a:pPr lvl="1">
              <a:lnSpc>
                <a:spcPct val="150000"/>
              </a:lnSpc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If debugger present EXCEPTION_INVALID_HANDLE (0xC0000008) will be raised</a:t>
            </a:r>
          </a:p>
          <a:p>
            <a:pPr lvl="1">
              <a:lnSpc>
                <a:spcPct val="150000"/>
              </a:lnSpc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Above exception if intercepted by an exception handler, indicates presence of a debugger.</a:t>
            </a:r>
          </a:p>
          <a:p>
            <a:pPr marL="343265" lvl="1" indent="0">
              <a:lnSpc>
                <a:spcPct val="150000"/>
              </a:lnSpc>
              <a:buNone/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push 12ab ; any illegal value</a:t>
            </a:r>
          </a:p>
          <a:p>
            <a:pPr marL="343265" lvl="1" indent="0">
              <a:lnSpc>
                <a:spcPct val="150000"/>
              </a:lnSpc>
              <a:buNone/>
            </a:pP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all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CloseHandle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343265" lvl="1" indent="0">
              <a:lnSpc>
                <a:spcPct val="150000"/>
              </a:lnSpc>
              <a:buNone/>
            </a:pP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pPr marL="343265" lvl="1" indent="0">
              <a:lnSpc>
                <a:spcPct val="150000"/>
              </a:lnSpc>
              <a:buNone/>
            </a:pP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50000"/>
              </a:lnSpc>
            </a:pPr>
            <a:endParaRPr lang="en-US" sz="1000" dirty="0">
              <a:latin typeface="Times New Roman" pitchFamily="18" charset="0"/>
              <a:cs typeface="Times New Roman" pitchFamily="18" charset="0"/>
            </a:endParaRPr>
          </a:p>
          <a:p>
            <a:pPr marL="343265" lvl="1" indent="0">
              <a:lnSpc>
                <a:spcPct val="150000"/>
              </a:lnSpc>
              <a:buNone/>
            </a:pP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50000"/>
              </a:lnSpc>
            </a:pPr>
            <a:endParaRPr lang="en-US" sz="1000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27256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Flags Based</a:t>
            </a:r>
            <a:endParaRPr lang="en-US" sz="3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BeingDebugged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 Flag</a:t>
            </a:r>
            <a:endParaRPr lang="en-US" sz="1500" dirty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50000"/>
              </a:lnSpc>
            </a:pP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Present in PEB ( Process Environment Block) at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offset 0x2</a:t>
            </a:r>
            <a:endParaRPr lang="en-US" sz="1000" dirty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50000"/>
              </a:lnSpc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Set to 1 if 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the process is being debugged.</a:t>
            </a:r>
          </a:p>
          <a:p>
            <a:pPr marL="343265" lvl="1" indent="0">
              <a:lnSpc>
                <a:spcPct val="150000"/>
              </a:lnSpc>
              <a:buNone/>
            </a:pP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mov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eax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dword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[fs:0x30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]</a:t>
            </a:r>
          </a:p>
          <a:p>
            <a:pPr marL="343265" lvl="1" indent="0">
              <a:lnSpc>
                <a:spcPct val="150000"/>
              </a:lnSpc>
              <a:buNone/>
            </a:pPr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movzx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eax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, byte [</a:t>
            </a:r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eax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+ 0x02] ;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PEB.BeingDebugged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343265" lvl="1" indent="0">
              <a:lnSpc>
                <a:spcPct val="150000"/>
              </a:lnSpc>
              <a:buNone/>
            </a:pP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test </a:t>
            </a:r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eax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eax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pPr marL="343265" lvl="1" indent="0">
              <a:lnSpc>
                <a:spcPct val="150000"/>
              </a:lnSpc>
              <a:buNone/>
            </a:pP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jnz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debugger_detected</a:t>
            </a:r>
            <a:endParaRPr lang="en-US" sz="1500" dirty="0">
              <a:latin typeface="Times New Roman" pitchFamily="18" charset="0"/>
              <a:cs typeface="Times New Roman" pitchFamily="18" charset="0"/>
            </a:endParaRPr>
          </a:p>
          <a:p>
            <a:pPr marL="343265" lvl="1" indent="0">
              <a:lnSpc>
                <a:spcPct val="150000"/>
              </a:lnSpc>
              <a:buNone/>
            </a:pP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343265" lvl="1" indent="0">
              <a:lnSpc>
                <a:spcPct val="150000"/>
              </a:lnSpc>
              <a:buNone/>
            </a:pP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343265" lvl="1" indent="0">
              <a:lnSpc>
                <a:spcPct val="150000"/>
              </a:lnSpc>
              <a:buNone/>
            </a:pP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63486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IN" sz="34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Flags Based</a:t>
            </a:r>
            <a:endParaRPr lang="en-IN" sz="34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NTGlobal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 Flag</a:t>
            </a:r>
          </a:p>
          <a:p>
            <a:pPr lvl="1">
              <a:lnSpc>
                <a:spcPct val="150000"/>
              </a:lnSpc>
            </a:pP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Present in PEB ( Process Environment Block) at offset 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 lvl="2">
              <a:lnSpc>
                <a:spcPct val="150000"/>
              </a:lnSpc>
            </a:pPr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0x68 -  32 bit systems </a:t>
            </a:r>
          </a:p>
          <a:p>
            <a:pPr lvl="2">
              <a:lnSpc>
                <a:spcPct val="150000"/>
              </a:lnSpc>
            </a:pPr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0xBC - 64 bit systems</a:t>
            </a:r>
            <a:endParaRPr lang="en-US" sz="1000" dirty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50000"/>
              </a:lnSpc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Contains value 0x70 if the process is being debugged.</a:t>
            </a:r>
          </a:p>
          <a:p>
            <a:pPr lvl="1">
              <a:lnSpc>
                <a:spcPct val="150000"/>
              </a:lnSpc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FLG_HEAP_ENABLE_TAIL_CHECK(0x10), FLG_HEAP_ENABLE_FREE_CHECK(0x20), FLG_HEAP_VALIDATE_PARAMETERS(0x40)</a:t>
            </a:r>
          </a:p>
          <a:p>
            <a:pPr marL="343265" lvl="1" indent="0">
              <a:lnSpc>
                <a:spcPct val="150000"/>
              </a:lnSpc>
              <a:buNone/>
            </a:pP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mov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eax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fs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:[30h]</a:t>
            </a:r>
          </a:p>
          <a:p>
            <a:pPr marL="343265" lvl="1" indent="0">
              <a:lnSpc>
                <a:spcPct val="150000"/>
              </a:lnSpc>
              <a:buNone/>
            </a:pP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mov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eax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[eax+68h]</a:t>
            </a:r>
          </a:p>
          <a:p>
            <a:pPr marL="343265" lvl="1" indent="0">
              <a:lnSpc>
                <a:spcPct val="150000"/>
              </a:lnSpc>
              <a:buNone/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eax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0x70</a:t>
            </a:r>
          </a:p>
          <a:p>
            <a:pPr marL="343265" lvl="1" indent="0">
              <a:lnSpc>
                <a:spcPct val="150000"/>
              </a:lnSpc>
              <a:buNone/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test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eax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eax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343265" lvl="1" indent="0">
              <a:lnSpc>
                <a:spcPct val="150000"/>
              </a:lnSpc>
              <a:buNone/>
            </a:pP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jne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debugger_detected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38504" y="4719460"/>
            <a:ext cx="2816174" cy="268350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Flags Based</a:t>
            </a:r>
            <a:endParaRPr lang="en-US" sz="3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1500" dirty="0">
                <a:latin typeface="Times New Roman" pitchFamily="18" charset="0"/>
                <a:cs typeface="Times New Roman" pitchFamily="18" charset="0"/>
              </a:rPr>
              <a:t>Heap Flags</a:t>
            </a:r>
          </a:p>
          <a:p>
            <a:pPr lvl="1">
              <a:lnSpc>
                <a:spcPct val="150000"/>
              </a:lnSpc>
            </a:pP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ProcessHeap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present 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in PEB ( Process Environment Block) at offset 0x18</a:t>
            </a:r>
          </a:p>
          <a:p>
            <a:pPr lvl="1">
              <a:lnSpc>
                <a:spcPct val="150000"/>
              </a:lnSpc>
            </a:pP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Has Flags and </a:t>
            </a:r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ForceFlags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Fields set to 0x02 (HEAP_GROWABLE) and 0x0 respectively if the process is not being debugged.</a:t>
            </a:r>
          </a:p>
          <a:p>
            <a:pPr marL="343265" lvl="1" indent="0">
              <a:lnSpc>
                <a:spcPct val="150000"/>
              </a:lnSpc>
              <a:buNone/>
            </a:pPr>
            <a:endParaRPr lang="en-US" sz="900" dirty="0" smtClean="0">
              <a:latin typeface="Times New Roman" pitchFamily="18" charset="0"/>
              <a:cs typeface="Times New Roman" pitchFamily="18" charset="0"/>
            </a:endParaRPr>
          </a:p>
          <a:p>
            <a:pPr marL="343265" lvl="1" indent="0">
              <a:lnSpc>
                <a:spcPct val="150000"/>
              </a:lnSpc>
              <a:buNone/>
            </a:pPr>
            <a:r>
              <a:rPr lang="en-US" sz="1000" dirty="0" err="1" smtClean="0">
                <a:latin typeface="Times New Roman" pitchFamily="18" charset="0"/>
                <a:cs typeface="Times New Roman" pitchFamily="18" charset="0"/>
              </a:rPr>
              <a:t>mov</a:t>
            </a:r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00" dirty="0" err="1" smtClean="0">
                <a:latin typeface="Times New Roman" pitchFamily="18" charset="0"/>
                <a:cs typeface="Times New Roman" pitchFamily="18" charset="0"/>
              </a:rPr>
              <a:t>eax</a:t>
            </a:r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000" dirty="0" err="1" smtClean="0">
                <a:latin typeface="Times New Roman" pitchFamily="18" charset="0"/>
                <a:cs typeface="Times New Roman" pitchFamily="18" charset="0"/>
              </a:rPr>
              <a:t>fs</a:t>
            </a:r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:[30h]</a:t>
            </a:r>
          </a:p>
          <a:p>
            <a:pPr marL="343265" lvl="1" indent="0">
              <a:lnSpc>
                <a:spcPct val="150000"/>
              </a:lnSpc>
              <a:buNone/>
            </a:pPr>
            <a:r>
              <a:rPr lang="en-US" sz="1000" dirty="0" err="1" smtClean="0">
                <a:latin typeface="Times New Roman" pitchFamily="18" charset="0"/>
                <a:cs typeface="Times New Roman" pitchFamily="18" charset="0"/>
              </a:rPr>
              <a:t>mov</a:t>
            </a:r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00" dirty="0" err="1" smtClean="0">
                <a:latin typeface="Times New Roman" pitchFamily="18" charset="0"/>
                <a:cs typeface="Times New Roman" pitchFamily="18" charset="0"/>
              </a:rPr>
              <a:t>eax</a:t>
            </a:r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, [</a:t>
            </a:r>
            <a:r>
              <a:rPr lang="en-US" sz="1000" dirty="0" err="1" smtClean="0">
                <a:latin typeface="Times New Roman" pitchFamily="18" charset="0"/>
                <a:cs typeface="Times New Roman" pitchFamily="18" charset="0"/>
              </a:rPr>
              <a:t>eax</a:t>
            </a:r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 + 18h] ; </a:t>
            </a:r>
            <a:r>
              <a:rPr lang="en-US" sz="1000" dirty="0" err="1" smtClean="0">
                <a:latin typeface="Times New Roman" pitchFamily="18" charset="0"/>
                <a:cs typeface="Times New Roman" pitchFamily="18" charset="0"/>
              </a:rPr>
              <a:t>eax</a:t>
            </a:r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1000" dirty="0" err="1" smtClean="0">
                <a:latin typeface="Times New Roman" pitchFamily="18" charset="0"/>
                <a:cs typeface="Times New Roman" pitchFamily="18" charset="0"/>
              </a:rPr>
              <a:t>PEB.ProcessHeap</a:t>
            </a:r>
            <a:endParaRPr lang="en-US" sz="1000" dirty="0" smtClean="0">
              <a:latin typeface="Times New Roman" pitchFamily="18" charset="0"/>
              <a:cs typeface="Times New Roman" pitchFamily="18" charset="0"/>
            </a:endParaRPr>
          </a:p>
          <a:p>
            <a:pPr marL="343265" lvl="1" indent="0">
              <a:lnSpc>
                <a:spcPct val="150000"/>
              </a:lnSpc>
              <a:buNone/>
            </a:pPr>
            <a:r>
              <a:rPr lang="en-US" sz="1000" dirty="0" err="1" smtClean="0">
                <a:latin typeface="Times New Roman" pitchFamily="18" charset="0"/>
                <a:cs typeface="Times New Roman" pitchFamily="18" charset="0"/>
              </a:rPr>
              <a:t>cmp</a:t>
            </a:r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 [</a:t>
            </a:r>
            <a:r>
              <a:rPr lang="en-US" sz="1000" dirty="0" err="1" smtClean="0">
                <a:latin typeface="Times New Roman" pitchFamily="18" charset="0"/>
                <a:cs typeface="Times New Roman" pitchFamily="18" charset="0"/>
              </a:rPr>
              <a:t>eax</a:t>
            </a:r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 + 10h] , 0 ; </a:t>
            </a:r>
            <a:r>
              <a:rPr lang="en-US" sz="1000" dirty="0" err="1" smtClean="0">
                <a:latin typeface="Times New Roman" pitchFamily="18" charset="0"/>
                <a:cs typeface="Times New Roman" pitchFamily="18" charset="0"/>
              </a:rPr>
              <a:t>ProcessHeap.ForceFlags</a:t>
            </a:r>
            <a:endParaRPr lang="en-US" sz="1000" dirty="0" smtClean="0">
              <a:latin typeface="Times New Roman" pitchFamily="18" charset="0"/>
              <a:cs typeface="Times New Roman" pitchFamily="18" charset="0"/>
            </a:endParaRPr>
          </a:p>
          <a:p>
            <a:pPr marL="343265" lvl="1" indent="0">
              <a:lnSpc>
                <a:spcPct val="150000"/>
              </a:lnSpc>
              <a:buNone/>
            </a:pPr>
            <a:r>
              <a:rPr lang="en-US" sz="1000" dirty="0" err="1" smtClean="0">
                <a:latin typeface="Times New Roman" pitchFamily="18" charset="0"/>
                <a:cs typeface="Times New Roman" pitchFamily="18" charset="0"/>
              </a:rPr>
              <a:t>jne</a:t>
            </a:r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00" dirty="0" err="1" smtClean="0">
                <a:latin typeface="Times New Roman" pitchFamily="18" charset="0"/>
                <a:cs typeface="Times New Roman" pitchFamily="18" charset="0"/>
              </a:rPr>
              <a:t>debugger_detected</a:t>
            </a:r>
            <a:endParaRPr lang="en-US" sz="1000" dirty="0" smtClean="0">
              <a:latin typeface="Times New Roman" pitchFamily="18" charset="0"/>
              <a:cs typeface="Times New Roman" pitchFamily="18" charset="0"/>
            </a:endParaRPr>
          </a:p>
          <a:p>
            <a:pPr marL="343265" lvl="1" indent="0">
              <a:lnSpc>
                <a:spcPct val="150000"/>
              </a:lnSpc>
              <a:buNone/>
            </a:pPr>
            <a:r>
              <a:rPr lang="en-US" sz="1000" dirty="0" err="1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1000" dirty="0" err="1" smtClean="0">
                <a:latin typeface="Times New Roman" pitchFamily="18" charset="0"/>
                <a:cs typeface="Times New Roman" pitchFamily="18" charset="0"/>
              </a:rPr>
              <a:t>mp</a:t>
            </a:r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 [</a:t>
            </a:r>
            <a:r>
              <a:rPr lang="en-US" sz="1000" dirty="0" err="1" smtClean="0">
                <a:latin typeface="Times New Roman" pitchFamily="18" charset="0"/>
                <a:cs typeface="Times New Roman" pitchFamily="18" charset="0"/>
              </a:rPr>
              <a:t>eax</a:t>
            </a:r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 + 0x0c], 2 ; </a:t>
            </a:r>
            <a:r>
              <a:rPr lang="en-US" sz="1000" dirty="0" err="1" smtClean="0">
                <a:latin typeface="Times New Roman" pitchFamily="18" charset="0"/>
                <a:cs typeface="Times New Roman" pitchFamily="18" charset="0"/>
              </a:rPr>
              <a:t>ProcessHeap.Flags</a:t>
            </a:r>
            <a:endParaRPr lang="en-US" sz="1000" dirty="0" smtClean="0">
              <a:latin typeface="Times New Roman" pitchFamily="18" charset="0"/>
              <a:cs typeface="Times New Roman" pitchFamily="18" charset="0"/>
            </a:endParaRPr>
          </a:p>
          <a:p>
            <a:pPr marL="343265" lvl="1" indent="0">
              <a:lnSpc>
                <a:spcPct val="150000"/>
              </a:lnSpc>
              <a:buNone/>
            </a:pPr>
            <a:r>
              <a:rPr lang="en-US" sz="1000" dirty="0" err="1">
                <a:latin typeface="Times New Roman" pitchFamily="18" charset="0"/>
                <a:cs typeface="Times New Roman" pitchFamily="18" charset="0"/>
              </a:rPr>
              <a:t>jne</a:t>
            </a:r>
            <a:r>
              <a:rPr lang="en-US" sz="1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00" dirty="0" err="1">
                <a:latin typeface="Times New Roman" pitchFamily="18" charset="0"/>
                <a:cs typeface="Times New Roman" pitchFamily="18" charset="0"/>
              </a:rPr>
              <a:t>debugger_detected</a:t>
            </a:r>
            <a:endParaRPr lang="en-US" sz="1000" dirty="0">
              <a:latin typeface="Times New Roman" pitchFamily="18" charset="0"/>
              <a:cs typeface="Times New Roman" pitchFamily="18" charset="0"/>
            </a:endParaRPr>
          </a:p>
          <a:p>
            <a:pPr marL="343265" lvl="1" indent="0">
              <a:lnSpc>
                <a:spcPct val="150000"/>
              </a:lnSpc>
              <a:buNone/>
            </a:pPr>
            <a:endParaRPr lang="en-US" sz="1000" dirty="0">
              <a:latin typeface="Times New Roman" pitchFamily="18" charset="0"/>
              <a:cs typeface="Times New Roman" pitchFamily="18" charset="0"/>
            </a:endParaRPr>
          </a:p>
          <a:p>
            <a:pPr marL="27898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10092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4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Timing Based</a:t>
            </a:r>
            <a:endParaRPr lang="en-IN" sz="34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4658" y="1176076"/>
            <a:ext cx="7262761" cy="347768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Timing Checks</a:t>
            </a:r>
            <a:endParaRPr lang="en-US" sz="1500" dirty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50000"/>
              </a:lnSpc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Compares time spent executing instructions normally and while being debugged.</a:t>
            </a:r>
          </a:p>
          <a:p>
            <a:pPr lvl="1">
              <a:lnSpc>
                <a:spcPct val="150000"/>
              </a:lnSpc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Longer time taken compared to normal run indicates that the binary is being debugged.</a:t>
            </a:r>
          </a:p>
          <a:p>
            <a:pPr lvl="1">
              <a:lnSpc>
                <a:spcPct val="150000"/>
              </a:lnSpc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RDTSC ( Read Time Stamp Counter)</a:t>
            </a:r>
          </a:p>
          <a:p>
            <a:pPr lvl="1">
              <a:lnSpc>
                <a:spcPct val="150000"/>
              </a:lnSpc>
            </a:pP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GetTickCount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()</a:t>
            </a:r>
          </a:p>
          <a:p>
            <a:pPr lvl="1">
              <a:lnSpc>
                <a:spcPct val="150000"/>
              </a:lnSpc>
            </a:pP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QueryPerformanceCounter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()</a:t>
            </a:r>
          </a:p>
          <a:p>
            <a:pPr marL="343265" lvl="1" indent="0">
              <a:lnSpc>
                <a:spcPct val="150000"/>
              </a:lnSpc>
              <a:buNone/>
            </a:pP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rdtsc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343265" lvl="1" indent="0">
              <a:lnSpc>
                <a:spcPct val="150000"/>
              </a:lnSpc>
              <a:buNone/>
            </a:pPr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ov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eax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ebx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343265" lvl="1" indent="0">
              <a:lnSpc>
                <a:spcPct val="150000"/>
              </a:lnSpc>
              <a:buNone/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…….</a:t>
            </a:r>
          </a:p>
          <a:p>
            <a:pPr marL="343265" lvl="1" indent="0">
              <a:lnSpc>
                <a:spcPct val="150000"/>
              </a:lnSpc>
              <a:buNone/>
            </a:pP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rdtsc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343265" lvl="1" indent="0">
              <a:lnSpc>
                <a:spcPct val="150000"/>
              </a:lnSpc>
              <a:buNone/>
            </a:pP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ub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eax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ecx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343265" lvl="1" indent="0">
              <a:lnSpc>
                <a:spcPct val="150000"/>
              </a:lnSpc>
              <a:buNone/>
            </a:pP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cmp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eax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0x100</a:t>
            </a:r>
          </a:p>
          <a:p>
            <a:pPr marL="343265" lvl="1" indent="0">
              <a:lnSpc>
                <a:spcPct val="150000"/>
              </a:lnSpc>
              <a:buNone/>
            </a:pPr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debugger_detected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38504" y="4719460"/>
            <a:ext cx="2816174" cy="268350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4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Exception Based</a:t>
            </a:r>
            <a:endParaRPr lang="en-US" sz="34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Interrupts</a:t>
            </a:r>
          </a:p>
          <a:p>
            <a:pPr lvl="1">
              <a:lnSpc>
                <a:spcPct val="150000"/>
              </a:lnSpc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Consists of inserting interrupt instructions in middle of valid sequence of instructions.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50000"/>
              </a:lnSpc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INT3 breakpoint (0xCC, 0xCD 0x03)</a:t>
            </a:r>
          </a:p>
          <a:p>
            <a:pPr lvl="1">
              <a:lnSpc>
                <a:spcPct val="150000"/>
              </a:lnSpc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INT 1 single step</a:t>
            </a:r>
            <a:br>
              <a:rPr lang="en-US" sz="1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INT2D 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are stepped through inside the debugger, exception is raised.</a:t>
            </a:r>
          </a:p>
          <a:p>
            <a:pPr lvl="1">
              <a:lnSpc>
                <a:spcPct val="150000"/>
              </a:lnSpc>
            </a:pP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If the process is being debugged, exception handler is not invoked as the debugger typically handles the exception</a:t>
            </a:r>
          </a:p>
          <a:p>
            <a:pPr lvl="1">
              <a:lnSpc>
                <a:spcPct val="150000"/>
              </a:lnSpc>
            </a:pP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Checks such as setting of flags inside exception handler are used to detect presence of the debugger. 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80475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277886" y="262502"/>
            <a:ext cx="8198454" cy="593766"/>
          </a:xfrm>
          <a:prstGeom prst="rect">
            <a:avLst/>
          </a:prstGeom>
          <a:noFill/>
        </p:spPr>
        <p:txBody>
          <a:bodyPr lIns="69866" tIns="34932" rIns="69866" bIns="34932">
            <a:spAutoFit/>
          </a:bodyPr>
          <a:lstStyle/>
          <a:p>
            <a:pPr lvl="0" algn="ctr"/>
            <a:r>
              <a:rPr lang="en-US" sz="34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Disclaimer</a:t>
            </a:r>
          </a:p>
        </p:txBody>
      </p:sp>
      <p:sp>
        <p:nvSpPr>
          <p:cNvPr id="6147" name="TextBox 16"/>
          <p:cNvSpPr txBox="1">
            <a:spLocks noChangeArrowheads="1"/>
          </p:cNvSpPr>
          <p:nvPr/>
        </p:nvSpPr>
        <p:spPr bwMode="auto">
          <a:xfrm>
            <a:off x="3" y="1008065"/>
            <a:ext cx="8893175" cy="1178542"/>
          </a:xfrm>
          <a:prstGeom prst="rect">
            <a:avLst/>
          </a:prstGeom>
          <a:extLst/>
        </p:spPr>
        <p:txBody>
          <a:bodyPr wrap="square" lIns="69866" tIns="34932" rIns="69866" bIns="34932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18331" indent="-218331" eaLnBrk="1" hangingPunct="1">
              <a:buFont typeface="Wingdings" pitchFamily="2" charset="2"/>
              <a:buChar char="§"/>
            </a:pPr>
            <a:endParaRPr lang="en-IN" dirty="0">
              <a:latin typeface="Cambria" pitchFamily="18" charset="0"/>
            </a:endParaRPr>
          </a:p>
          <a:p>
            <a:pPr marL="218331" indent="-218331" eaLnBrk="1" hangingPunct="1"/>
            <a:endParaRPr lang="en-IN" dirty="0" smtClean="0">
              <a:latin typeface="Cambria" pitchFamily="18" charset="0"/>
            </a:endParaRPr>
          </a:p>
          <a:p>
            <a:pPr eaLnBrk="1" hangingPunct="1"/>
            <a:endParaRPr lang="en-IN" dirty="0">
              <a:latin typeface="Cambria" pitchFamily="18" charset="0"/>
            </a:endParaRPr>
          </a:p>
          <a:p>
            <a:pPr eaLnBrk="1" hangingPunct="1"/>
            <a:r>
              <a:rPr lang="en-IN" dirty="0" smtClean="0">
                <a:latin typeface="Cambria" pitchFamily="18" charset="0"/>
              </a:rPr>
              <a:t>    </a:t>
            </a:r>
            <a:endParaRPr lang="en-IN" dirty="0">
              <a:latin typeface="Cambria" pitchFamily="18" charset="0"/>
            </a:endParaRPr>
          </a:p>
        </p:txBody>
      </p:sp>
      <p:sp>
        <p:nvSpPr>
          <p:cNvPr id="6" name="TextBox 16"/>
          <p:cNvSpPr txBox="1">
            <a:spLocks noChangeArrowheads="1"/>
          </p:cNvSpPr>
          <p:nvPr/>
        </p:nvSpPr>
        <p:spPr bwMode="auto">
          <a:xfrm>
            <a:off x="5" y="1008070"/>
            <a:ext cx="8522625" cy="2686647"/>
          </a:xfrm>
          <a:prstGeom prst="rect">
            <a:avLst/>
          </a:prstGeom>
          <a:extLst/>
        </p:spPr>
        <p:txBody>
          <a:bodyPr wrap="square" lIns="69866" tIns="34932" rIns="69866" bIns="34932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18331" indent="-218331" eaLnBrk="1" hangingPunct="1">
              <a:buFont typeface="Wingdings" pitchFamily="2" charset="2"/>
              <a:buChar char="§"/>
            </a:pPr>
            <a:endParaRPr lang="en-IN" sz="1700" dirty="0">
              <a:latin typeface="Times New Roman" pitchFamily="18" charset="0"/>
              <a:cs typeface="Times New Roman" pitchFamily="18" charset="0"/>
            </a:endParaRPr>
          </a:p>
          <a:p>
            <a:pPr marL="218331" indent="-218331" algn="just" eaLnBrk="1" hangingPunct="1"/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	The Content, Demonstration, Source Code and Programs presented here is "AS IS" without any warranty or conditions of any kind. Also the views/ideas/knowledge expressed here are solely of the trainer’s only and nothing to do with the company or the organization in which the trainer is currently working. </a:t>
            </a:r>
          </a:p>
          <a:p>
            <a:pPr marL="218331" indent="-218331" algn="just" eaLnBrk="1" hangingPunct="1"/>
            <a:endParaRPr lang="en-US" sz="1700" dirty="0" smtClean="0">
              <a:latin typeface="Times New Roman" pitchFamily="18" charset="0"/>
              <a:cs typeface="Times New Roman" pitchFamily="18" charset="0"/>
            </a:endParaRPr>
          </a:p>
          <a:p>
            <a:pPr marL="218331" indent="-218331" algn="just" eaLnBrk="1" hangingPunct="1"/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	However in no circumstances neither the Trainer nor SecurityXploded is responsible for any damage or loss caused due to use or misuse of the information presented here.</a:t>
            </a:r>
          </a:p>
          <a:p>
            <a:pPr marL="218331" indent="-218331" eaLnBrk="1" hangingPunct="1"/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en-IN" sz="17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IN" sz="1700" dirty="0" smtClean="0">
                <a:latin typeface="Times New Roman" pitchFamily="18" charset="0"/>
                <a:cs typeface="Times New Roman" pitchFamily="18" charset="0"/>
              </a:rPr>
              <a:t>    </a:t>
            </a:r>
            <a:endParaRPr lang="en-IN" sz="17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7987" y="157956"/>
            <a:ext cx="7262761" cy="840054"/>
          </a:xfrm>
        </p:spPr>
        <p:txBody>
          <a:bodyPr>
            <a:normAutofit/>
          </a:bodyPr>
          <a:lstStyle/>
          <a:p>
            <a:pPr algn="ctr"/>
            <a:r>
              <a:rPr lang="en-IN" sz="34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Breakpoint Detection</a:t>
            </a:r>
            <a:endParaRPr lang="en-IN" sz="34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4659" y="985403"/>
            <a:ext cx="8003858" cy="382075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IN" sz="1500" dirty="0" smtClean="0">
                <a:latin typeface="Times New Roman" pitchFamily="18" charset="0"/>
                <a:cs typeface="Times New Roman" pitchFamily="18" charset="0"/>
              </a:rPr>
              <a:t>Hardware Breakpoints</a:t>
            </a:r>
          </a:p>
          <a:p>
            <a:pPr lvl="1">
              <a:lnSpc>
                <a:spcPct val="150000"/>
              </a:lnSpc>
            </a:pPr>
            <a:r>
              <a:rPr lang="en-IN" sz="1200" dirty="0" smtClean="0">
                <a:latin typeface="Times New Roman" pitchFamily="18" charset="0"/>
                <a:cs typeface="Times New Roman" pitchFamily="18" charset="0"/>
              </a:rPr>
              <a:t>Whenever an exception occurs, a context structure is created and passed to the exception handler.</a:t>
            </a:r>
            <a:endParaRPr lang="en-IN" sz="1000" dirty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50000"/>
              </a:lnSpc>
            </a:pPr>
            <a:r>
              <a:rPr lang="en-IN" sz="1200" dirty="0" smtClean="0">
                <a:latin typeface="Times New Roman" pitchFamily="18" charset="0"/>
                <a:cs typeface="Times New Roman" pitchFamily="18" charset="0"/>
              </a:rPr>
              <a:t>Context structure contains values of general registers, control registers, debug registers.</a:t>
            </a:r>
          </a:p>
          <a:p>
            <a:pPr lvl="1">
              <a:lnSpc>
                <a:spcPct val="150000"/>
              </a:lnSpc>
            </a:pPr>
            <a:r>
              <a:rPr lang="en-IN" sz="1200" dirty="0" smtClean="0">
                <a:latin typeface="Times New Roman" pitchFamily="18" charset="0"/>
                <a:cs typeface="Times New Roman" pitchFamily="18" charset="0"/>
              </a:rPr>
              <a:t>Binary being debugged with hardware breakpoints in use will contain values in debug registers indicating presence of debugger.</a:t>
            </a:r>
          </a:p>
          <a:p>
            <a:pPr>
              <a:lnSpc>
                <a:spcPct val="150000"/>
              </a:lnSpc>
            </a:pPr>
            <a:r>
              <a:rPr lang="en-IN" sz="1500" dirty="0">
                <a:latin typeface="Times New Roman" pitchFamily="18" charset="0"/>
                <a:cs typeface="Times New Roman" pitchFamily="18" charset="0"/>
              </a:rPr>
              <a:t>Memory Breakpoints</a:t>
            </a:r>
          </a:p>
          <a:p>
            <a:pPr lvl="1">
              <a:lnSpc>
                <a:spcPct val="150000"/>
              </a:lnSpc>
            </a:pPr>
            <a:r>
              <a:rPr lang="en-IN" sz="1200" dirty="0">
                <a:latin typeface="Times New Roman" pitchFamily="18" charset="0"/>
                <a:cs typeface="Times New Roman" pitchFamily="18" charset="0"/>
              </a:rPr>
              <a:t>Implemented using Guard pages.</a:t>
            </a:r>
          </a:p>
          <a:p>
            <a:pPr lvl="1">
              <a:lnSpc>
                <a:spcPct val="150000"/>
              </a:lnSpc>
            </a:pPr>
            <a:r>
              <a:rPr lang="en-IN" sz="1200" dirty="0">
                <a:latin typeface="Times New Roman" pitchFamily="18" charset="0"/>
                <a:cs typeface="Times New Roman" pitchFamily="18" charset="0"/>
              </a:rPr>
              <a:t>Guard Pages are set using the PAGE_GUARD page protection modifier.</a:t>
            </a:r>
          </a:p>
          <a:p>
            <a:pPr lvl="1">
              <a:lnSpc>
                <a:spcPct val="150000"/>
              </a:lnSpc>
            </a:pPr>
            <a:r>
              <a:rPr lang="en-IN" sz="1200" dirty="0">
                <a:latin typeface="Times New Roman" pitchFamily="18" charset="0"/>
                <a:cs typeface="Times New Roman" pitchFamily="18" charset="0"/>
              </a:rPr>
              <a:t>Address accessed part of Guard Page will result in STATUS_GUARD_PAGE_VIOLATION exception.</a:t>
            </a:r>
          </a:p>
          <a:p>
            <a:pPr lvl="1">
              <a:lnSpc>
                <a:spcPct val="150000"/>
              </a:lnSpc>
            </a:pPr>
            <a:r>
              <a:rPr lang="en-IN" sz="1200" dirty="0">
                <a:latin typeface="Times New Roman" pitchFamily="18" charset="0"/>
                <a:cs typeface="Times New Roman" pitchFamily="18" charset="0"/>
              </a:rPr>
              <a:t>Process being debugged under </a:t>
            </a:r>
            <a:r>
              <a:rPr lang="en-IN" sz="1200" dirty="0" err="1">
                <a:latin typeface="Times New Roman" pitchFamily="18" charset="0"/>
                <a:cs typeface="Times New Roman" pitchFamily="18" charset="0"/>
              </a:rPr>
              <a:t>Ollydbg</a:t>
            </a:r>
            <a:r>
              <a:rPr lang="en-IN" sz="1200" dirty="0">
                <a:latin typeface="Times New Roman" pitchFamily="18" charset="0"/>
                <a:cs typeface="Times New Roman" pitchFamily="18" charset="0"/>
              </a:rPr>
              <a:t> will treat this as a memory breakpoint and no exception will be raised.</a:t>
            </a:r>
          </a:p>
          <a:p>
            <a:pPr lvl="1">
              <a:lnSpc>
                <a:spcPct val="150000"/>
              </a:lnSpc>
            </a:pPr>
            <a:endParaRPr lang="en-IN" sz="1200" dirty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50000"/>
              </a:lnSpc>
            </a:pPr>
            <a:endParaRPr lang="en-IN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38504" y="4719460"/>
            <a:ext cx="2816174" cy="268350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IN" sz="34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VM Detection</a:t>
            </a:r>
            <a:endParaRPr lang="en-IN" sz="34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Techniques implemented to detect if the binary is being executed in a virtual environment.</a:t>
            </a:r>
          </a:p>
          <a:p>
            <a:pPr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Techniques include</a:t>
            </a:r>
          </a:p>
          <a:p>
            <a:pPr lvl="1">
              <a:lnSpc>
                <a:spcPct val="150000"/>
              </a:lnSpc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Memory based</a:t>
            </a:r>
          </a:p>
          <a:p>
            <a:pPr lvl="1">
              <a:lnSpc>
                <a:spcPct val="150000"/>
              </a:lnSpc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Backdoor I/O communication port</a:t>
            </a:r>
          </a:p>
          <a:p>
            <a:pPr lvl="1">
              <a:lnSpc>
                <a:spcPct val="150000"/>
              </a:lnSpc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Process/Registry</a:t>
            </a:r>
            <a:endParaRPr lang="en-US" sz="9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en-US" sz="15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38504" y="4719460"/>
            <a:ext cx="2816174" cy="268350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4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Techniques</a:t>
            </a:r>
            <a:endParaRPr lang="en-US" sz="34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1500" dirty="0">
                <a:latin typeface="Times New Roman" pitchFamily="18" charset="0"/>
                <a:cs typeface="Times New Roman" pitchFamily="18" charset="0"/>
              </a:rPr>
              <a:t>Memory specific techniques include Red Pill</a:t>
            </a:r>
          </a:p>
          <a:p>
            <a:pPr lvl="1">
              <a:lnSpc>
                <a:spcPct val="150000"/>
              </a:lnSpc>
            </a:pP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Only one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IDT, GDT, LDT 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per processor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1">
              <a:lnSpc>
                <a:spcPct val="150000"/>
              </a:lnSpc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IDT : Used by OS to determine correct response to interrupts and exceptions</a:t>
            </a:r>
          </a:p>
          <a:p>
            <a:pPr lvl="1">
              <a:lnSpc>
                <a:spcPct val="150000"/>
              </a:lnSpc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GDT/LDT : Define characteristics of the various memory areas used during program execution such as base address, size and access privileges.</a:t>
            </a:r>
          </a:p>
          <a:p>
            <a:pPr lvl="1">
              <a:lnSpc>
                <a:spcPct val="150000"/>
              </a:lnSpc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IDTR, GDTR, LDTR are internal registers that store the address of these respective tables.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50000"/>
              </a:lnSpc>
            </a:pP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To avoid conflicts between host and guest OS , virtual machine needs to relocate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IDT,  GDT, LDT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50000"/>
              </a:lnSpc>
            </a:pP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SIDT, SGDT and SLDT are instructions to retrieve values from IDTR, GDTR and LDTR respectively.</a:t>
            </a:r>
          </a:p>
          <a:p>
            <a:pPr lvl="1">
              <a:lnSpc>
                <a:spcPct val="150000"/>
              </a:lnSpc>
            </a:pP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Base address stored in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the register 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define if under Virtualized environment.</a:t>
            </a:r>
          </a:p>
          <a:p>
            <a:pPr lvl="1">
              <a:lnSpc>
                <a:spcPct val="150000"/>
              </a:lnSpc>
            </a:pP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IDT is at 0x80ffffff in Windows, 0xE8xxxxxx in </a:t>
            </a:r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VirtualPC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, 0xFFxxxxxx in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Vmware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7898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56639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4294187" cy="5040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4188" y="111919"/>
            <a:ext cx="4598988" cy="49283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75243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IN" sz="34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Techniques</a:t>
            </a:r>
            <a:endParaRPr lang="en-IN" sz="34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Backdoor I/O port</a:t>
            </a:r>
          </a:p>
          <a:p>
            <a:pPr lvl="1">
              <a:lnSpc>
                <a:spcPct val="150000"/>
              </a:lnSpc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OS running inside a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VMWware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uses port name ‘VX’ for communication between the host and guest OS.</a:t>
            </a:r>
          </a:p>
          <a:p>
            <a:pPr lvl="1">
              <a:lnSpc>
                <a:spcPct val="150000"/>
              </a:lnSpc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Data from this port can be read using various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opcodes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using “IN” instruction</a:t>
            </a:r>
          </a:p>
          <a:p>
            <a:pPr lvl="2">
              <a:lnSpc>
                <a:spcPct val="150000"/>
              </a:lnSpc>
            </a:pPr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0x0A provides </a:t>
            </a:r>
            <a:r>
              <a:rPr lang="en-US" sz="1000" dirty="0" err="1" smtClean="0">
                <a:latin typeface="Times New Roman" pitchFamily="18" charset="0"/>
                <a:cs typeface="Times New Roman" pitchFamily="18" charset="0"/>
              </a:rPr>
              <a:t>Vmware</a:t>
            </a:r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 version.</a:t>
            </a:r>
          </a:p>
          <a:p>
            <a:pPr lvl="2">
              <a:lnSpc>
                <a:spcPct val="150000"/>
              </a:lnSpc>
            </a:pPr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0x14 gets the memory size.</a:t>
            </a:r>
          </a:p>
          <a:p>
            <a:pPr lvl="2">
              <a:lnSpc>
                <a:spcPct val="150000"/>
              </a:lnSpc>
            </a:pPr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Value checked against ‘</a:t>
            </a:r>
            <a:r>
              <a:rPr lang="en-US" sz="1000" dirty="0" err="1" smtClean="0">
                <a:latin typeface="Times New Roman" pitchFamily="18" charset="0"/>
                <a:cs typeface="Times New Roman" pitchFamily="18" charset="0"/>
              </a:rPr>
              <a:t>VMXh</a:t>
            </a:r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’ to detect presence of </a:t>
            </a:r>
            <a:r>
              <a:rPr lang="en-US" sz="1000" dirty="0" err="1" smtClean="0">
                <a:latin typeface="Times New Roman" pitchFamily="18" charset="0"/>
                <a:cs typeface="Times New Roman" pitchFamily="18" charset="0"/>
              </a:rPr>
              <a:t>Vmware</a:t>
            </a:r>
            <a:endParaRPr lang="en-US" sz="1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Process/Service Check</a:t>
            </a:r>
          </a:p>
          <a:p>
            <a:pPr lvl="1">
              <a:lnSpc>
                <a:spcPct val="150000"/>
              </a:lnSpc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Check for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Vmware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related process, services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50000"/>
              </a:lnSpc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Process Name ( Associated Service Name )</a:t>
            </a:r>
          </a:p>
          <a:p>
            <a:pPr lvl="1">
              <a:lnSpc>
                <a:spcPct val="150000"/>
              </a:lnSpc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vmacthlp.exe (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Vmware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Physical Disk Helper Service )</a:t>
            </a:r>
          </a:p>
          <a:p>
            <a:pPr lvl="1">
              <a:lnSpc>
                <a:spcPct val="150000"/>
              </a:lnSpc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vmtoolsd.exe (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Vmware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Tools )</a:t>
            </a:r>
          </a:p>
          <a:p>
            <a:pPr lvl="1">
              <a:lnSpc>
                <a:spcPct val="150000"/>
              </a:lnSpc>
            </a:pP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pPr marL="572511" lvl="2" indent="0">
              <a:lnSpc>
                <a:spcPct val="150000"/>
              </a:lnSpc>
              <a:buNone/>
            </a:pPr>
            <a:endParaRPr lang="en-IN" sz="1000" dirty="0">
              <a:latin typeface="Times New Roman" pitchFamily="18" charset="0"/>
              <a:cs typeface="Times New Roman" pitchFamily="18" charset="0"/>
            </a:endParaRPr>
          </a:p>
          <a:p>
            <a:pPr lvl="2">
              <a:lnSpc>
                <a:spcPct val="150000"/>
              </a:lnSpc>
            </a:pPr>
            <a:endParaRPr lang="en-US" sz="1000" dirty="0" smtClean="0">
              <a:latin typeface="Times New Roman" pitchFamily="18" charset="0"/>
              <a:cs typeface="Times New Roman" pitchFamily="18" charset="0"/>
            </a:endParaRPr>
          </a:p>
          <a:p>
            <a:pPr marL="572511" lvl="2" indent="0">
              <a:lnSpc>
                <a:spcPct val="150000"/>
              </a:lnSpc>
              <a:buNone/>
            </a:pPr>
            <a:endParaRPr lang="en-IN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38504" y="4719460"/>
            <a:ext cx="2816174" cy="268350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Anti-Anti-Debug Techniques</a:t>
            </a:r>
            <a:endParaRPr lang="en-US" sz="3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Manually patch values in memory, registers, return values from APIs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NOP sequence of instructions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Use of Plugins</a:t>
            </a:r>
          </a:p>
          <a:p>
            <a:pPr lvl="1"/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OllyAdvanced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HideDebugger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Phantom</a:t>
            </a:r>
          </a:p>
          <a:p>
            <a:pPr lvl="1"/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Anti-Anti-Debugger Plugins : </a:t>
            </a:r>
            <a:r>
              <a:rPr lang="en-US" sz="1200" dirty="0">
                <a:latin typeface="Times New Roman" pitchFamily="18" charset="0"/>
                <a:cs typeface="Times New Roman" pitchFamily="18" charset="0"/>
                <a:hlinkClick r:id="rId2"/>
              </a:rPr>
              <a:t>https://code.google.com/p/aadp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  <a:hlinkClick r:id="rId2"/>
              </a:rPr>
              <a:t>/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31984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787" y="991455"/>
            <a:ext cx="4514850" cy="361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0161" y="966486"/>
            <a:ext cx="2286000" cy="3644469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44658" y="3702"/>
            <a:ext cx="7262761" cy="840054"/>
          </a:xfrm>
        </p:spPr>
        <p:txBody>
          <a:bodyPr/>
          <a:lstStyle/>
          <a:p>
            <a:pPr algn="ctr"/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OllyDbg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Screenshots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6052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IN" sz="34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References</a:t>
            </a:r>
            <a:endParaRPr lang="en-IN" sz="34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4658" y="1377156"/>
            <a:ext cx="7262761" cy="3125294"/>
          </a:xfrm>
        </p:spPr>
        <p:txBody>
          <a:bodyPr>
            <a:normAutofit/>
          </a:bodyPr>
          <a:lstStyle/>
          <a:p>
            <a:pPr marL="27898" indent="0">
              <a:buNone/>
            </a:pPr>
            <a:r>
              <a:rPr lang="en-US" sz="14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Complete Reference Guide for Advanced Malware Analysis Training</a:t>
            </a:r>
            <a:endParaRPr lang="en-US" sz="1400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27898" indent="0">
              <a:buNone/>
            </a:pP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[Include links for all the Demos &amp; Tools]</a:t>
            </a:r>
            <a:endParaRPr lang="en-US" sz="1200" b="1" dirty="0">
              <a:latin typeface="Times New Roman" pitchFamily="18" charset="0"/>
              <a:cs typeface="Times New Roman" pitchFamily="18" charset="0"/>
              <a:hlinkClick r:id="rId3"/>
            </a:endParaRP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38504" y="4719460"/>
            <a:ext cx="2816174" cy="268350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" y="741212"/>
            <a:ext cx="8893175" cy="33791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69866" tIns="34932" rIns="69866" bIns="34932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Thank You !</a:t>
            </a:r>
          </a:p>
          <a:p>
            <a:pPr algn="ctr"/>
            <a:endParaRPr lang="en-US" sz="3700" b="1" dirty="0" smtClean="0">
              <a:solidFill>
                <a:srgbClr val="FF0000"/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</a:endParaRPr>
          </a:p>
          <a:p>
            <a:pPr algn="ctr"/>
            <a:endParaRPr lang="en-US" sz="2400" b="1" dirty="0" smtClean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</a:endParaRPr>
          </a:p>
          <a:p>
            <a:pPr algn="ctr"/>
            <a:endParaRPr lang="en-US" sz="2400" b="1" dirty="0" smtClean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</a:endParaRPr>
          </a:p>
          <a:p>
            <a:pPr algn="ctr"/>
            <a:endParaRPr lang="en-US" sz="2400" b="1" dirty="0" smtClean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</a:endParaRPr>
          </a:p>
          <a:p>
            <a:pPr algn="ctr"/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hlinkClick r:id="rId4"/>
              </a:rPr>
              <a:t>www.SecurityXploded.com</a:t>
            </a:r>
            <a:endParaRPr lang="en-US" sz="2400" b="1" dirty="0" smtClean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</a:endParaRPr>
          </a:p>
          <a:p>
            <a:pPr algn="ctr"/>
            <a:endParaRPr lang="en-US" sz="2400" b="1" dirty="0" smtClean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</a:endParaRPr>
          </a:p>
          <a:p>
            <a:pPr algn="ctr"/>
            <a:endParaRPr lang="en-US" sz="2400" b="1" dirty="0" smtClean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</a:endParaRPr>
          </a:p>
        </p:txBody>
      </p:sp>
      <p:pic>
        <p:nvPicPr>
          <p:cNvPr id="1026" name="Picture 2" descr="C:\Users\Administrator\Desktop\securityxplodedbigiconnormal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4587" y="1605756"/>
            <a:ext cx="1447800" cy="1034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277886" y="157956"/>
            <a:ext cx="8198454" cy="593766"/>
          </a:xfrm>
          <a:prstGeom prst="rect">
            <a:avLst/>
          </a:prstGeom>
          <a:noFill/>
        </p:spPr>
        <p:txBody>
          <a:bodyPr lIns="69866" tIns="34932" rIns="69866" bIns="34932">
            <a:spAutoFit/>
          </a:bodyPr>
          <a:lstStyle/>
          <a:p>
            <a:pPr lvl="0" algn="ctr"/>
            <a:r>
              <a:rPr lang="en-US" sz="34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Acknowledgement</a:t>
            </a:r>
          </a:p>
        </p:txBody>
      </p:sp>
      <p:sp>
        <p:nvSpPr>
          <p:cNvPr id="6147" name="TextBox 16"/>
          <p:cNvSpPr txBox="1">
            <a:spLocks noChangeArrowheads="1"/>
          </p:cNvSpPr>
          <p:nvPr/>
        </p:nvSpPr>
        <p:spPr bwMode="auto">
          <a:xfrm>
            <a:off x="3" y="1008065"/>
            <a:ext cx="8893175" cy="1178542"/>
          </a:xfrm>
          <a:prstGeom prst="rect">
            <a:avLst/>
          </a:prstGeom>
          <a:extLst/>
        </p:spPr>
        <p:txBody>
          <a:bodyPr wrap="square" lIns="69866" tIns="34932" rIns="69866" bIns="34932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18331" indent="-218331" eaLnBrk="1" hangingPunct="1">
              <a:buFont typeface="Wingdings" pitchFamily="2" charset="2"/>
              <a:buChar char="§"/>
            </a:pPr>
            <a:endParaRPr lang="en-IN" dirty="0">
              <a:latin typeface="Cambria" pitchFamily="18" charset="0"/>
            </a:endParaRPr>
          </a:p>
          <a:p>
            <a:pPr marL="218331" indent="-218331" eaLnBrk="1" hangingPunct="1"/>
            <a:endParaRPr lang="en-IN" dirty="0" smtClean="0">
              <a:latin typeface="Cambria" pitchFamily="18" charset="0"/>
            </a:endParaRPr>
          </a:p>
          <a:p>
            <a:pPr eaLnBrk="1" hangingPunct="1"/>
            <a:endParaRPr lang="en-IN" dirty="0">
              <a:latin typeface="Cambria" pitchFamily="18" charset="0"/>
            </a:endParaRPr>
          </a:p>
          <a:p>
            <a:pPr eaLnBrk="1" hangingPunct="1"/>
            <a:r>
              <a:rPr lang="en-IN" dirty="0" smtClean="0">
                <a:latin typeface="Cambria" pitchFamily="18" charset="0"/>
              </a:rPr>
              <a:t>    </a:t>
            </a:r>
            <a:endParaRPr lang="en-IN" dirty="0">
              <a:latin typeface="Cambria" pitchFamily="18" charset="0"/>
            </a:endParaRPr>
          </a:p>
        </p:txBody>
      </p:sp>
      <p:sp>
        <p:nvSpPr>
          <p:cNvPr id="6" name="TextBox 16"/>
          <p:cNvSpPr txBox="1">
            <a:spLocks noChangeArrowheads="1"/>
          </p:cNvSpPr>
          <p:nvPr/>
        </p:nvSpPr>
        <p:spPr bwMode="auto">
          <a:xfrm>
            <a:off x="255587" y="1106079"/>
            <a:ext cx="8522625" cy="3079062"/>
          </a:xfrm>
          <a:prstGeom prst="rect">
            <a:avLst/>
          </a:prstGeom>
          <a:extLst/>
        </p:spPr>
        <p:txBody>
          <a:bodyPr wrap="square" lIns="69866" tIns="34932" rIns="69866" bIns="34932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18331" indent="-218331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Special thanks to </a:t>
            </a:r>
            <a:r>
              <a:rPr lang="en-US" sz="1700" b="1" dirty="0" smtClean="0">
                <a:latin typeface="Times New Roman" pitchFamily="18" charset="0"/>
                <a:cs typeface="Times New Roman" pitchFamily="18" charset="0"/>
              </a:rPr>
              <a:t>Null</a:t>
            </a: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 community for their extended support and co-operation.</a:t>
            </a:r>
          </a:p>
          <a:p>
            <a:pPr marL="218331" indent="-218331" eaLnBrk="1" hangingPunct="1">
              <a:lnSpc>
                <a:spcPct val="150000"/>
              </a:lnSpc>
            </a:pPr>
            <a:endParaRPr lang="en-US" sz="1700" dirty="0" smtClean="0">
              <a:latin typeface="Times New Roman" pitchFamily="18" charset="0"/>
              <a:cs typeface="Times New Roman" pitchFamily="18" charset="0"/>
            </a:endParaRPr>
          </a:p>
          <a:p>
            <a:pPr marL="218331" indent="-218331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Special thanks  to </a:t>
            </a:r>
            <a:r>
              <a:rPr lang="en-US" sz="1700" b="1" dirty="0" smtClean="0">
                <a:latin typeface="Times New Roman" pitchFamily="18" charset="0"/>
                <a:cs typeface="Times New Roman" pitchFamily="18" charset="0"/>
              </a:rPr>
              <a:t>ThoughtWorks</a:t>
            </a: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 for the beautiful venue.</a:t>
            </a:r>
          </a:p>
          <a:p>
            <a:pPr marL="218331" indent="-218331" eaLnBrk="1" hangingPunct="1">
              <a:lnSpc>
                <a:spcPct val="150000"/>
              </a:lnSpc>
            </a:pPr>
            <a:endParaRPr lang="en-US" sz="1700" dirty="0" smtClean="0">
              <a:latin typeface="Times New Roman" pitchFamily="18" charset="0"/>
              <a:cs typeface="Times New Roman" pitchFamily="18" charset="0"/>
            </a:endParaRPr>
          </a:p>
          <a:p>
            <a:pPr marL="218331" indent="-218331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Thanks to all the trainers who have devoted their precious time and countless hours to make it happen.</a:t>
            </a:r>
          </a:p>
          <a:p>
            <a:pPr marL="218331" indent="-218331" eaLnBrk="1" hangingPunct="1">
              <a:lnSpc>
                <a:spcPct val="150000"/>
              </a:lnSpc>
              <a:buFont typeface="Wingdings" pitchFamily="2" charset="2"/>
              <a:buChar char="§"/>
            </a:pPr>
            <a:endParaRPr lang="en-US" sz="17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IN" sz="1700" dirty="0" smtClean="0">
                <a:latin typeface="Times New Roman" pitchFamily="18" charset="0"/>
                <a:cs typeface="Times New Roman" pitchFamily="18" charset="0"/>
              </a:rPr>
              <a:t>    </a:t>
            </a:r>
            <a:endParaRPr lang="en-IN" sz="17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Footer Placeholder 10"/>
          <p:cNvSpPr txBox="1">
            <a:spLocks/>
          </p:cNvSpPr>
          <p:nvPr/>
        </p:nvSpPr>
        <p:spPr>
          <a:xfrm>
            <a:off x="6077003" y="4771965"/>
            <a:ext cx="2816174" cy="268350"/>
          </a:xfrm>
          <a:prstGeom prst="rect">
            <a:avLst/>
          </a:prstGeom>
        </p:spPr>
        <p:txBody>
          <a:bodyPr vert="horz" lIns="0" tIns="34932" rIns="0" bIns="0" anchor="b"/>
          <a:lstStyle/>
          <a:p>
            <a:pPr algn="ctr" defTabSz="698658" fontAlgn="auto">
              <a:spcBef>
                <a:spcPts val="0"/>
              </a:spcBef>
              <a:spcAft>
                <a:spcPts val="0"/>
              </a:spcAft>
              <a:defRPr/>
            </a:pPr>
            <a:endParaRPr lang="en-IN" sz="800" dirty="0">
              <a:solidFill>
                <a:schemeClr val="tx2">
                  <a:shade val="50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277886" y="262509"/>
            <a:ext cx="8198454" cy="501433"/>
          </a:xfrm>
          <a:prstGeom prst="rect">
            <a:avLst/>
          </a:prstGeom>
          <a:noFill/>
        </p:spPr>
        <p:txBody>
          <a:bodyPr lIns="69866" tIns="34932" rIns="69866" bIns="34932">
            <a:spAutoFit/>
          </a:bodyPr>
          <a:lstStyle/>
          <a:p>
            <a:pPr lvl="0" algn="ctr"/>
            <a:r>
              <a:rPr 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Advanced Malware 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Analysis Training</a:t>
            </a:r>
          </a:p>
        </p:txBody>
      </p:sp>
      <p:sp>
        <p:nvSpPr>
          <p:cNvPr id="6147" name="TextBox 16"/>
          <p:cNvSpPr txBox="1">
            <a:spLocks noChangeArrowheads="1"/>
          </p:cNvSpPr>
          <p:nvPr/>
        </p:nvSpPr>
        <p:spPr bwMode="auto">
          <a:xfrm>
            <a:off x="3" y="1008065"/>
            <a:ext cx="8893175" cy="1178542"/>
          </a:xfrm>
          <a:prstGeom prst="rect">
            <a:avLst/>
          </a:prstGeom>
          <a:extLst/>
        </p:spPr>
        <p:txBody>
          <a:bodyPr wrap="square" lIns="69866" tIns="34932" rIns="69866" bIns="34932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18331" indent="-218331" eaLnBrk="1" hangingPunct="1">
              <a:buFont typeface="Wingdings" pitchFamily="2" charset="2"/>
              <a:buChar char="§"/>
            </a:pPr>
            <a:endParaRPr lang="en-IN" dirty="0">
              <a:latin typeface="Cambria" pitchFamily="18" charset="0"/>
            </a:endParaRPr>
          </a:p>
          <a:p>
            <a:pPr marL="218331" indent="-218331" eaLnBrk="1" hangingPunct="1"/>
            <a:endParaRPr lang="en-IN" dirty="0" smtClean="0">
              <a:latin typeface="Cambria" pitchFamily="18" charset="0"/>
            </a:endParaRPr>
          </a:p>
          <a:p>
            <a:pPr eaLnBrk="1" hangingPunct="1"/>
            <a:endParaRPr lang="en-IN" dirty="0">
              <a:latin typeface="Cambria" pitchFamily="18" charset="0"/>
            </a:endParaRPr>
          </a:p>
          <a:p>
            <a:pPr eaLnBrk="1" hangingPunct="1"/>
            <a:r>
              <a:rPr lang="en-IN" dirty="0" smtClean="0">
                <a:latin typeface="Cambria" pitchFamily="18" charset="0"/>
              </a:rPr>
              <a:t>    </a:t>
            </a:r>
            <a:endParaRPr lang="en-IN" dirty="0">
              <a:latin typeface="Cambria" pitchFamily="18" charset="0"/>
            </a:endParaRPr>
          </a:p>
        </p:txBody>
      </p:sp>
      <p:sp>
        <p:nvSpPr>
          <p:cNvPr id="6" name="TextBox 16"/>
          <p:cNvSpPr txBox="1">
            <a:spLocks noChangeArrowheads="1"/>
          </p:cNvSpPr>
          <p:nvPr/>
        </p:nvSpPr>
        <p:spPr bwMode="auto">
          <a:xfrm>
            <a:off x="5" y="1028523"/>
            <a:ext cx="8522625" cy="3863892"/>
          </a:xfrm>
          <a:prstGeom prst="rect">
            <a:avLst/>
          </a:prstGeom>
          <a:extLst/>
        </p:spPr>
        <p:txBody>
          <a:bodyPr wrap="square" lIns="69866" tIns="34932" rIns="69866" bIns="34932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18331" eaLnBrk="1" hangingPunct="1">
              <a:lnSpc>
                <a:spcPct val="150000"/>
              </a:lnSpc>
            </a:pP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This presentation is part of our </a:t>
            </a:r>
            <a:r>
              <a:rPr lang="en-US" sz="1700" b="1" dirty="0" smtClean="0">
                <a:latin typeface="Times New Roman" pitchFamily="18" charset="0"/>
                <a:cs typeface="Times New Roman" pitchFamily="18" charset="0"/>
              </a:rPr>
              <a:t>Advanced Malware Analysis </a:t>
            </a: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Training program. Currently it is delivered only during our local meets for FREE of cost.</a:t>
            </a:r>
          </a:p>
          <a:p>
            <a:pPr marL="218331" eaLnBrk="1" hangingPunct="1">
              <a:lnSpc>
                <a:spcPct val="150000"/>
              </a:lnSpc>
            </a:pPr>
            <a:endParaRPr lang="en-US" sz="1700" dirty="0" smtClean="0">
              <a:latin typeface="Times New Roman" pitchFamily="18" charset="0"/>
              <a:cs typeface="Times New Roman" pitchFamily="18" charset="0"/>
            </a:endParaRPr>
          </a:p>
          <a:p>
            <a:pPr marL="218331" indent="-218331" eaLnBrk="1" hangingPunct="1">
              <a:lnSpc>
                <a:spcPct val="150000"/>
              </a:lnSpc>
              <a:buFont typeface="Wingdings" pitchFamily="2" charset="2"/>
              <a:buChar char="§"/>
            </a:pPr>
            <a:endParaRPr lang="en-US" sz="1700" dirty="0" smtClean="0">
              <a:latin typeface="Times New Roman" pitchFamily="18" charset="0"/>
              <a:cs typeface="Times New Roman" pitchFamily="18" charset="0"/>
            </a:endParaRPr>
          </a:p>
          <a:p>
            <a:pPr marL="218331" indent="-218331" eaLnBrk="1" hangingPunct="1">
              <a:lnSpc>
                <a:spcPct val="150000"/>
              </a:lnSpc>
              <a:buFont typeface="Wingdings" pitchFamily="2" charset="2"/>
              <a:buChar char="§"/>
            </a:pPr>
            <a:endParaRPr lang="en-US" sz="1700" dirty="0" smtClean="0">
              <a:latin typeface="Times New Roman" pitchFamily="18" charset="0"/>
              <a:cs typeface="Times New Roman" pitchFamily="18" charset="0"/>
            </a:endParaRPr>
          </a:p>
          <a:p>
            <a:pPr marL="218331" indent="-218331" eaLnBrk="1" hangingPunct="1">
              <a:lnSpc>
                <a:spcPct val="150000"/>
              </a:lnSpc>
              <a:buFont typeface="Wingdings" pitchFamily="2" charset="2"/>
              <a:buChar char="§"/>
            </a:pPr>
            <a:endParaRPr lang="en-US" sz="1700" dirty="0" smtClean="0">
              <a:latin typeface="Times New Roman" pitchFamily="18" charset="0"/>
              <a:cs typeface="Times New Roman" pitchFamily="18" charset="0"/>
            </a:endParaRPr>
          </a:p>
          <a:p>
            <a:pPr marL="218331" indent="-218331" eaLnBrk="1" hangingPunct="1">
              <a:lnSpc>
                <a:spcPct val="150000"/>
              </a:lnSpc>
              <a:buFont typeface="Wingdings" pitchFamily="2" charset="2"/>
              <a:buChar char="§"/>
            </a:pPr>
            <a:endParaRPr lang="en-US" sz="1700" dirty="0" smtClean="0">
              <a:latin typeface="Times New Roman" pitchFamily="18" charset="0"/>
              <a:cs typeface="Times New Roman" pitchFamily="18" charset="0"/>
            </a:endParaRPr>
          </a:p>
          <a:p>
            <a:pPr marL="218331" indent="-218331" eaLnBrk="1" hangingPunct="1">
              <a:lnSpc>
                <a:spcPct val="150000"/>
              </a:lnSpc>
            </a:pP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pPr marL="218331" indent="-218331" eaLnBrk="1" hangingPunct="1">
              <a:lnSpc>
                <a:spcPct val="150000"/>
              </a:lnSpc>
            </a:pP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	For complete details of this course, visit our </a:t>
            </a:r>
            <a:r>
              <a:rPr lang="en-US" sz="1700" dirty="0" smtClean="0">
                <a:latin typeface="Times New Roman" pitchFamily="18" charset="0"/>
                <a:cs typeface="Times New Roman" pitchFamily="18" charset="0"/>
                <a:hlinkClick r:id="rId3"/>
              </a:rPr>
              <a:t>Security Training page</a:t>
            </a: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/>
            <a:r>
              <a:rPr lang="en-IN" sz="1700" dirty="0" smtClean="0">
                <a:latin typeface="Times New Roman" pitchFamily="18" charset="0"/>
                <a:cs typeface="Times New Roman" pitchFamily="18" charset="0"/>
              </a:rPr>
              <a:t>    </a:t>
            </a:r>
            <a:endParaRPr lang="en-IN" sz="17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Footer Placeholder 10"/>
          <p:cNvSpPr txBox="1">
            <a:spLocks/>
          </p:cNvSpPr>
          <p:nvPr/>
        </p:nvSpPr>
        <p:spPr>
          <a:xfrm>
            <a:off x="6077003" y="4771965"/>
            <a:ext cx="2816174" cy="268350"/>
          </a:xfrm>
          <a:prstGeom prst="rect">
            <a:avLst/>
          </a:prstGeom>
        </p:spPr>
        <p:txBody>
          <a:bodyPr vert="horz" lIns="0" tIns="34932" rIns="0" bIns="0" anchor="b"/>
          <a:lstStyle/>
          <a:p>
            <a:pPr algn="ctr" defTabSz="698658" fontAlgn="auto">
              <a:spcBef>
                <a:spcPts val="0"/>
              </a:spcBef>
              <a:spcAft>
                <a:spcPts val="0"/>
              </a:spcAft>
              <a:defRPr/>
            </a:pPr>
            <a:endParaRPr lang="en-IN" sz="800" dirty="0">
              <a:solidFill>
                <a:schemeClr val="tx2">
                  <a:shade val="50000"/>
                </a:schemeClr>
              </a:solidFill>
              <a:latin typeface="+mn-lt"/>
              <a:cs typeface="+mn-cs"/>
            </a:endParaRPr>
          </a:p>
        </p:txBody>
      </p:sp>
      <p:pic>
        <p:nvPicPr>
          <p:cNvPr id="8" name="Picture 7" descr="security-training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816176" y="2296144"/>
            <a:ext cx="2779117" cy="151209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15FB09"/>
            </a:gs>
            <a:gs pos="50000">
              <a:srgbClr val="9CB86E"/>
            </a:gs>
            <a:gs pos="100000">
              <a:srgbClr val="156B13"/>
            </a:gs>
          </a:gsLst>
          <a:lin ang="27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277886" y="262502"/>
            <a:ext cx="8198454" cy="593766"/>
          </a:xfrm>
          <a:prstGeom prst="rect">
            <a:avLst/>
          </a:prstGeom>
          <a:noFill/>
        </p:spPr>
        <p:txBody>
          <a:bodyPr lIns="69866" tIns="34932" rIns="69866" bIns="34932">
            <a:spAutoFit/>
          </a:bodyPr>
          <a:lstStyle/>
          <a:p>
            <a:pPr lvl="0" algn="ctr"/>
            <a:r>
              <a:rPr lang="en-US" sz="34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sz="34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ho am I?</a:t>
            </a:r>
            <a:endParaRPr lang="en-US" sz="34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7" name="TextBox 16"/>
          <p:cNvSpPr txBox="1">
            <a:spLocks noChangeArrowheads="1"/>
          </p:cNvSpPr>
          <p:nvPr/>
        </p:nvSpPr>
        <p:spPr bwMode="auto">
          <a:xfrm>
            <a:off x="296438" y="843756"/>
            <a:ext cx="8596737" cy="2702036"/>
          </a:xfrm>
          <a:prstGeom prst="rect">
            <a:avLst/>
          </a:prstGeom>
          <a:extLst/>
        </p:spPr>
        <p:txBody>
          <a:bodyPr wrap="square" lIns="69866" tIns="34932" rIns="69866" bIns="34932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18331" indent="-218331" eaLnBrk="1" hangingPunct="1">
              <a:lnSpc>
                <a:spcPct val="150000"/>
              </a:lnSpc>
            </a:pP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Swapnil Pathak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785990" lvl="1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Security Researcher</a:t>
            </a:r>
          </a:p>
          <a:p>
            <a:pPr marL="785990" lvl="1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Reversing, Malware Analysis, Exploit Analysis etc.</a:t>
            </a:r>
          </a:p>
          <a:p>
            <a:pPr marL="785990" lvl="1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E-mail: swapnilpathak101@gmail.com</a:t>
            </a:r>
          </a:p>
          <a:p>
            <a:pPr marL="785990" lvl="1" eaLnBrk="1" hangingPunct="1">
              <a:lnSpc>
                <a:spcPct val="150000"/>
              </a:lnSpc>
            </a:pP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218331" indent="-218331" eaLnBrk="1" hangingPunct="1"/>
            <a:endParaRPr lang="en-US" sz="17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en-IN" sz="17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IN" sz="1700" dirty="0" smtClean="0">
                <a:latin typeface="Times New Roman" pitchFamily="18" charset="0"/>
                <a:cs typeface="Times New Roman" pitchFamily="18" charset="0"/>
              </a:rPr>
              <a:t>    </a:t>
            </a:r>
            <a:endParaRPr lang="en-IN" sz="17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7987" y="157956"/>
            <a:ext cx="7262761" cy="840054"/>
          </a:xfrm>
        </p:spPr>
        <p:txBody>
          <a:bodyPr>
            <a:normAutofit/>
          </a:bodyPr>
          <a:lstStyle/>
          <a:p>
            <a:r>
              <a:rPr lang="en-US" sz="34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Agenda</a:t>
            </a:r>
            <a:endParaRPr lang="en-IN" sz="34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4187" y="996156"/>
            <a:ext cx="7262761" cy="36576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IN" sz="1500" dirty="0" smtClean="0">
                <a:latin typeface="Times New Roman" pitchFamily="18" charset="0"/>
                <a:cs typeface="Times New Roman" pitchFamily="18" charset="0"/>
              </a:rPr>
              <a:t>Introduction</a:t>
            </a:r>
          </a:p>
          <a:p>
            <a:pPr>
              <a:lnSpc>
                <a:spcPct val="150000"/>
              </a:lnSpc>
            </a:pPr>
            <a:r>
              <a:rPr lang="en-IN" sz="1500" dirty="0" smtClean="0">
                <a:latin typeface="Times New Roman" pitchFamily="18" charset="0"/>
                <a:cs typeface="Times New Roman" pitchFamily="18" charset="0"/>
              </a:rPr>
              <a:t>Anti-Reversing techniques</a:t>
            </a:r>
          </a:p>
          <a:p>
            <a:pPr lvl="1">
              <a:lnSpc>
                <a:spcPct val="150000"/>
              </a:lnSpc>
            </a:pPr>
            <a:r>
              <a:rPr lang="en-IN" sz="1200" dirty="0" smtClean="0">
                <a:latin typeface="Times New Roman" pitchFamily="18" charset="0"/>
                <a:cs typeface="Times New Roman" pitchFamily="18" charset="0"/>
              </a:rPr>
              <a:t>Anti-Debugging</a:t>
            </a:r>
          </a:p>
          <a:p>
            <a:pPr lvl="1">
              <a:lnSpc>
                <a:spcPct val="150000"/>
              </a:lnSpc>
            </a:pPr>
            <a:r>
              <a:rPr lang="en-IN" sz="1200" dirty="0" smtClean="0">
                <a:latin typeface="Times New Roman" pitchFamily="18" charset="0"/>
                <a:cs typeface="Times New Roman" pitchFamily="18" charset="0"/>
              </a:rPr>
              <a:t>Anti-VM</a:t>
            </a:r>
          </a:p>
          <a:p>
            <a:pPr>
              <a:lnSpc>
                <a:spcPct val="150000"/>
              </a:lnSpc>
            </a:pPr>
            <a:r>
              <a:rPr lang="en-IN" sz="1500" dirty="0" smtClean="0">
                <a:latin typeface="Times New Roman" pitchFamily="18" charset="0"/>
                <a:cs typeface="Times New Roman" pitchFamily="18" charset="0"/>
              </a:rPr>
              <a:t>Anti-Anti-Reversing techniques</a:t>
            </a:r>
            <a:endParaRPr lang="en-IN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IN" sz="1500" dirty="0" smtClean="0">
                <a:latin typeface="Times New Roman" pitchFamily="18" charset="0"/>
                <a:cs typeface="Times New Roman" pitchFamily="18" charset="0"/>
              </a:rPr>
              <a:t>Q &amp; A</a:t>
            </a:r>
            <a:endParaRPr lang="en-IN" sz="1200" dirty="0">
              <a:latin typeface="Times New Roman" pitchFamily="18" charset="0"/>
              <a:cs typeface="Times New Roman" pitchFamily="18" charset="0"/>
            </a:endParaRPr>
          </a:p>
          <a:p>
            <a:pPr marL="343265" lvl="1" indent="0">
              <a:lnSpc>
                <a:spcPct val="150000"/>
              </a:lnSpc>
              <a:buNone/>
            </a:pPr>
            <a:endParaRPr lang="en-IN" sz="900" dirty="0">
              <a:latin typeface="Times New Roman" pitchFamily="18" charset="0"/>
              <a:cs typeface="Times New Roman" pitchFamily="18" charset="0"/>
            </a:endParaRPr>
          </a:p>
          <a:p>
            <a:pPr marL="343265" lvl="1" indent="0">
              <a:lnSpc>
                <a:spcPct val="150000"/>
              </a:lnSpc>
              <a:buNone/>
            </a:pPr>
            <a:endParaRPr lang="en-IN" sz="9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38504" y="4719460"/>
            <a:ext cx="2816174" cy="268350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4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Anti-Reversing</a:t>
            </a:r>
            <a:endParaRPr lang="en-IN" sz="34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IN" sz="1500" dirty="0" smtClean="0">
                <a:latin typeface="Times New Roman" pitchFamily="18" charset="0"/>
                <a:cs typeface="Times New Roman" pitchFamily="18" charset="0"/>
              </a:rPr>
              <a:t>Implementation of techniques in code to hinder attempts at reverse engineering or debugging a target binary.</a:t>
            </a:r>
          </a:p>
          <a:p>
            <a:pPr>
              <a:lnSpc>
                <a:spcPct val="150000"/>
              </a:lnSpc>
            </a:pPr>
            <a:r>
              <a:rPr lang="en-IN" sz="1500" dirty="0" smtClean="0">
                <a:latin typeface="Times New Roman" pitchFamily="18" charset="0"/>
                <a:cs typeface="Times New Roman" pitchFamily="18" charset="0"/>
              </a:rPr>
              <a:t>Used by commercial protectors, packers and malicious software</a:t>
            </a:r>
          </a:p>
          <a:p>
            <a:pPr>
              <a:lnSpc>
                <a:spcPct val="150000"/>
              </a:lnSpc>
            </a:pPr>
            <a:r>
              <a:rPr lang="en-IN" sz="1500" dirty="0" smtClean="0">
                <a:latin typeface="Times New Roman" pitchFamily="18" charset="0"/>
                <a:cs typeface="Times New Roman" pitchFamily="18" charset="0"/>
              </a:rPr>
              <a:t>Covers</a:t>
            </a:r>
          </a:p>
          <a:p>
            <a:pPr lvl="1">
              <a:lnSpc>
                <a:spcPct val="150000"/>
              </a:lnSpc>
            </a:pPr>
            <a:r>
              <a:rPr lang="en-IN" sz="1200" dirty="0" smtClean="0">
                <a:latin typeface="Times New Roman" pitchFamily="18" charset="0"/>
                <a:cs typeface="Times New Roman" pitchFamily="18" charset="0"/>
              </a:rPr>
              <a:t>Anti-Debugging</a:t>
            </a:r>
          </a:p>
          <a:p>
            <a:pPr lvl="1">
              <a:lnSpc>
                <a:spcPct val="150000"/>
              </a:lnSpc>
            </a:pPr>
            <a:r>
              <a:rPr lang="en-IN" sz="1200" dirty="0" smtClean="0">
                <a:latin typeface="Times New Roman" pitchFamily="18" charset="0"/>
                <a:cs typeface="Times New Roman" pitchFamily="18" charset="0"/>
              </a:rPr>
              <a:t>Anti-VM</a:t>
            </a:r>
          </a:p>
          <a:p>
            <a:pPr lvl="1">
              <a:lnSpc>
                <a:spcPct val="150000"/>
              </a:lnSpc>
            </a:pPr>
            <a:r>
              <a:rPr lang="en-IN" sz="1200" dirty="0" smtClean="0">
                <a:latin typeface="Times New Roman" pitchFamily="18" charset="0"/>
                <a:cs typeface="Times New Roman" pitchFamily="18" charset="0"/>
              </a:rPr>
              <a:t>Anti-Disassembly</a:t>
            </a:r>
          </a:p>
          <a:p>
            <a:pPr lvl="1">
              <a:lnSpc>
                <a:spcPct val="150000"/>
              </a:lnSpc>
            </a:pPr>
            <a:r>
              <a:rPr lang="en-IN" sz="1200" dirty="0" smtClean="0">
                <a:latin typeface="Times New Roman" pitchFamily="18" charset="0"/>
                <a:cs typeface="Times New Roman" pitchFamily="18" charset="0"/>
              </a:rPr>
              <a:t>Code Obfuscation</a:t>
            </a:r>
          </a:p>
          <a:p>
            <a:pPr marL="343265" lvl="1" indent="0">
              <a:lnSpc>
                <a:spcPct val="150000"/>
              </a:lnSpc>
              <a:buNone/>
            </a:pPr>
            <a:r>
              <a:rPr lang="en-IN" sz="12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43265" lvl="1" indent="0">
              <a:lnSpc>
                <a:spcPct val="150000"/>
              </a:lnSpc>
              <a:buNone/>
            </a:pPr>
            <a:endParaRPr lang="en-IN" sz="1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38504" y="4719460"/>
            <a:ext cx="2816174" cy="268350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4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Anti-Debug Techniques</a:t>
            </a:r>
            <a:endParaRPr lang="en-IN" sz="34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Techniques implemented to detect if the program is running under control of a debugger.</a:t>
            </a:r>
          </a:p>
          <a:p>
            <a:pPr>
              <a:lnSpc>
                <a:spcPct val="150000"/>
              </a:lnSpc>
            </a:pP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Categorized as below</a:t>
            </a:r>
          </a:p>
          <a:p>
            <a:pPr lvl="1">
              <a:lnSpc>
                <a:spcPct val="150000"/>
              </a:lnSpc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API Based</a:t>
            </a:r>
          </a:p>
          <a:p>
            <a:pPr lvl="1">
              <a:lnSpc>
                <a:spcPct val="150000"/>
              </a:lnSpc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Flags Based</a:t>
            </a:r>
          </a:p>
          <a:p>
            <a:pPr lvl="1">
              <a:lnSpc>
                <a:spcPct val="150000"/>
              </a:lnSpc>
            </a:pP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Timing Based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50000"/>
              </a:lnSpc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Exception Based</a:t>
            </a:r>
          </a:p>
          <a:p>
            <a:pPr lvl="1">
              <a:lnSpc>
                <a:spcPct val="150000"/>
              </a:lnSpc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Breakpoint Detection</a:t>
            </a:r>
          </a:p>
          <a:p>
            <a:pPr lvl="1">
              <a:lnSpc>
                <a:spcPct val="150000"/>
              </a:lnSpc>
            </a:pP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en-IN" sz="1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38504" y="4719460"/>
            <a:ext cx="2816174" cy="268350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PEB (Process Environment Block)</a:t>
            </a:r>
            <a:endParaRPr lang="en-US" sz="3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Structure maintained by OS for each running process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Contains user mode parameters associated with a process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Including loaded modules list, debugger status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etc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Referenced through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fs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:[30h]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!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peb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command in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Windbg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42126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outs:outSpaceData xmlns:outs="http://schemas.microsoft.com/office/2009/outspace/metadata">
  <outs:relatedDates>
    <outs:relatedDate>
      <outs:type>3</outs:type>
      <outs:displayName>Last Modified</outs:displayName>
      <outs:dateTime>2010-10-28T18:34:05Z</outs:dateTime>
      <outs:isPinned>true</outs:isPinned>
    </outs:relatedDate>
    <outs:relatedDate>
      <outs:type>2</outs:type>
      <outs:displayName>Created</outs:displayName>
      <outs:dateTime>2010-07-04T05:35:18Z</outs:dateTime>
      <outs:isPinned>true</outs:isPinned>
    </outs:relatedDate>
    <outs:relatedDate>
      <outs:type>4</outs:type>
      <outs:displayName>Last Printed</outs:displayName>
      <outs:dateTime/>
      <outs:isPinned>true</outs:isPinned>
    </outs:relatedDate>
  </outs:relatedDates>
  <outs:relatedDocuments>
    <outs:relatedDocument>
      <outs:type>2</outs:type>
      <outs:displayName>Other documents in current folder</outs:displayName>
      <outs:uri/>
      <outs:isPinned>true</outs:isPinned>
    </outs:relatedDocument>
  </outs:relatedDocuments>
  <outs:relatedPeople>
    <outs:relatedPeopleItem>
      <outs:category>Author</outs:category>
      <outs:people>
        <outs:relatedPerson>
          <outs:displayName>Nagareshwar Talekar</outs:displayName>
          <outs:accountName/>
        </outs:relatedPerson>
      </outs:people>
      <outs:source>0</outs:source>
      <outs:isPinned>true</outs:isPinned>
    </outs:relatedPeopleItem>
    <outs:relatedPeopleItem>
      <outs:category>Last modified by</outs:category>
      <outs:people>
        <outs:relatedPerson>
          <outs:displayName>nag</outs:displayName>
          <outs:accountName/>
        </outs:relatedPerson>
      </outs:people>
      <outs:source>0</outs:source>
      <outs:isPinned>true</outs:isPinned>
    </outs:relatedPeopleItem>
    <outs:relatedPeopleItem>
      <outs:category>Manager</outs:category>
      <outs:people/>
      <outs:source>0</outs:source>
      <outs:isPinned>false</outs:isPinned>
    </outs:relatedPeopleItem>
  </outs:relatedPeople>
  <propertyMetadataList xmlns="http://schemas.microsoft.com/office/2009/outspace/metadata">
    <propertyMetadata>
      <type>0</type>
      <propertyId>2228224</propertyId>
      <propertyName/>
      <isPinned>true</isPinned>
    </propertyMetadata>
    <propertyMetadata>
      <type>0</type>
      <propertyId>1114115</propertyId>
      <propertyName/>
      <isPinned>true</isPinned>
    </propertyMetadata>
    <propertyMetadata>
      <type>0</type>
      <propertyId>1114117</propertyId>
      <propertyName/>
      <isPinned>true</isPinned>
    </propertyMetadata>
    <propertyMetadata>
      <type>0</type>
      <propertyId>589825</propertyId>
      <propertyName/>
      <isPinned>false</isPinned>
    </propertyMetadata>
    <propertyMetadata>
      <type>0</type>
      <propertyId>1114116</propertyId>
      <propertyName/>
      <isPinned>false</isPinned>
    </propertyMetadata>
    <propertyMetadata>
      <type>0</type>
      <propertyId>14</propertyId>
      <propertyName/>
      <isPinned>true</isPinned>
    </propertyMetadata>
    <propertyMetadata>
      <type>0</type>
      <propertyId>8</propertyId>
      <propertyName/>
      <isPinned>true</isPinned>
    </propertyMetadata>
    <propertyMetadata>
      <type>0</type>
      <propertyId>6</propertyId>
      <propertyName/>
      <isPinned>false</isPinned>
    </propertyMetadata>
    <propertyMetadata>
      <type>0</type>
      <propertyId>1114118</propertyId>
      <propertyName/>
      <isPinned>false</isPinned>
    </propertyMetadata>
    <propertyMetadata>
      <type>0</type>
      <propertyId>1179649</propertyId>
      <propertyName/>
      <isPinned>false</isPinned>
    </propertyMetadata>
    <propertyMetadata>
      <type>0</type>
      <propertyId>655365</propertyId>
      <propertyName/>
      <isPinned>false</isPinned>
    </propertyMetadata>
    <propertyMetadata>
      <type>0</type>
      <propertyId>1</propertyId>
      <propertyName/>
      <isPinned>false</isPinned>
    </propertyMetadata>
    <propertyMetadata>
      <type>0</type>
      <propertyId>0</propertyId>
      <propertyName/>
      <isPinned>true</isPinned>
    </propertyMetadata>
    <propertyMetadata>
      <type>0</type>
      <propertyId>13</propertyId>
      <propertyName/>
      <isPinned>false</isPinned>
    </propertyMetadata>
    <propertyMetadata>
      <type>0</type>
      <propertyId>1179653</propertyId>
      <propertyName/>
      <isPinned>false</isPinned>
    </propertyMetadata>
    <propertyMetadata>
      <type>0</type>
      <propertyId>22</propertyId>
      <propertyName/>
      <isPinned>false</isPinned>
    </propertyMetadata>
  </propertyMetadataList>
  <outs:corruptMetadataWasLost/>
</outs:outSpaceData>
</file>

<file path=customXml/itemProps1.xml><?xml version="1.0" encoding="utf-8"?>
<ds:datastoreItem xmlns:ds="http://schemas.openxmlformats.org/officeDocument/2006/customXml" ds:itemID="{963F2505-FD45-4DDE-B41A-9969EF4D17D6}">
  <ds:schemaRefs>
    <ds:schemaRef ds:uri="http://schemas.microsoft.com/office/2009/outspace/metadat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14852</TotalTime>
  <Words>1174</Words>
  <Application>Microsoft Office PowerPoint</Application>
  <PresentationFormat>Custom</PresentationFormat>
  <Paragraphs>276</Paragraphs>
  <Slides>28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5" baseType="lpstr">
      <vt:lpstr>Arial</vt:lpstr>
      <vt:lpstr>Calibri</vt:lpstr>
      <vt:lpstr>Cambria</vt:lpstr>
      <vt:lpstr>Times New Roman</vt:lpstr>
      <vt:lpstr>Wingdings</vt:lpstr>
      <vt:lpstr>Wingdings 2</vt:lpstr>
      <vt:lpstr>Technic</vt:lpstr>
      <vt:lpstr>Anti-Analysis Techniques</vt:lpstr>
      <vt:lpstr>PowerPoint Presentation</vt:lpstr>
      <vt:lpstr>PowerPoint Presentation</vt:lpstr>
      <vt:lpstr>PowerPoint Presentation</vt:lpstr>
      <vt:lpstr>PowerPoint Presentation</vt:lpstr>
      <vt:lpstr>Agenda</vt:lpstr>
      <vt:lpstr>Anti-Reversing</vt:lpstr>
      <vt:lpstr>Anti-Debug Techniques</vt:lpstr>
      <vt:lpstr>PEB (Process Environment Block)</vt:lpstr>
      <vt:lpstr>PowerPoint Presentation</vt:lpstr>
      <vt:lpstr>API Based</vt:lpstr>
      <vt:lpstr>API Based</vt:lpstr>
      <vt:lpstr>API Based</vt:lpstr>
      <vt:lpstr>API Based</vt:lpstr>
      <vt:lpstr>Flags Based</vt:lpstr>
      <vt:lpstr>Flags Based</vt:lpstr>
      <vt:lpstr>Flags Based</vt:lpstr>
      <vt:lpstr>Timing Based</vt:lpstr>
      <vt:lpstr>Exception Based</vt:lpstr>
      <vt:lpstr>Breakpoint Detection</vt:lpstr>
      <vt:lpstr>VM Detection</vt:lpstr>
      <vt:lpstr>Techniques</vt:lpstr>
      <vt:lpstr>PowerPoint Presentation</vt:lpstr>
      <vt:lpstr>Techniques</vt:lpstr>
      <vt:lpstr>Anti-Anti-Debug Techniques</vt:lpstr>
      <vt:lpstr>OllyDbg Screenshots</vt:lpstr>
      <vt:lpstr>References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Application Virtualization</dc:title>
  <dc:creator>Amit Malik</dc:creator>
  <cp:lastModifiedBy>nag</cp:lastModifiedBy>
  <cp:revision>1808</cp:revision>
  <dcterms:created xsi:type="dcterms:W3CDTF">2010-07-04T05:35:18Z</dcterms:created>
  <dcterms:modified xsi:type="dcterms:W3CDTF">2013-03-18T08:01:33Z</dcterms:modified>
</cp:coreProperties>
</file>