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23"/>
  </p:notesMasterIdLst>
  <p:handoutMasterIdLst>
    <p:handoutMasterId r:id="rId24"/>
  </p:handoutMasterIdLst>
  <p:sldIdLst>
    <p:sldId id="335" r:id="rId3"/>
    <p:sldId id="261" r:id="rId4"/>
    <p:sldId id="336" r:id="rId5"/>
    <p:sldId id="337" r:id="rId6"/>
    <p:sldId id="323" r:id="rId7"/>
    <p:sldId id="404" r:id="rId8"/>
    <p:sldId id="407" r:id="rId9"/>
    <p:sldId id="408" r:id="rId10"/>
    <p:sldId id="409" r:id="rId11"/>
    <p:sldId id="410" r:id="rId12"/>
    <p:sldId id="411" r:id="rId13"/>
    <p:sldId id="421" r:id="rId14"/>
    <p:sldId id="412" r:id="rId15"/>
    <p:sldId id="413" r:id="rId16"/>
    <p:sldId id="414" r:id="rId17"/>
    <p:sldId id="415" r:id="rId18"/>
    <p:sldId id="422" r:id="rId19"/>
    <p:sldId id="423" r:id="rId20"/>
    <p:sldId id="380" r:id="rId21"/>
    <p:sldId id="322" r:id="rId22"/>
  </p:sldIdLst>
  <p:sldSz cx="8893175" cy="504031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932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9865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4798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9731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46646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95975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45304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94633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9">
          <p15:clr>
            <a:srgbClr val="A4A3A4"/>
          </p15:clr>
        </p15:guide>
        <p15:guide id="2" pos="28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00CC"/>
    <a:srgbClr val="3BFB31"/>
    <a:srgbClr val="15FB09"/>
    <a:srgbClr val="C7DAF1"/>
    <a:srgbClr val="FFB3B3"/>
    <a:srgbClr val="FF3300"/>
    <a:srgbClr val="FF9900"/>
    <a:srgbClr val="FF82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67" autoAdjust="0"/>
    <p:restoredTop sz="94348" autoAdjust="0"/>
  </p:normalViewPr>
  <p:slideViewPr>
    <p:cSldViewPr>
      <p:cViewPr varScale="1">
        <p:scale>
          <a:sx n="148" d="100"/>
          <a:sy n="148" d="100"/>
        </p:scale>
        <p:origin x="756" y="66"/>
      </p:cViewPr>
      <p:guideLst>
        <p:guide orient="horz" pos="1589"/>
        <p:guide pos="28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363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685800"/>
            <a:ext cx="60483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60335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9329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98658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47987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97317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46646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95975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45304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94633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809172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2624095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1011092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4166016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3933742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1848185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3" y="3492058"/>
            <a:ext cx="8893175" cy="15529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5938054" y="6"/>
            <a:ext cx="2955127" cy="50403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17297" y="2452954"/>
            <a:ext cx="6302296" cy="1691304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21174" y="1135367"/>
            <a:ext cx="6302296" cy="1288080"/>
          </a:xfrm>
        </p:spPr>
        <p:txBody>
          <a:bodyPr tIns="0" rIns="34932" b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349329" indent="0" algn="ctr">
              <a:buNone/>
            </a:lvl2pPr>
            <a:lvl3pPr marL="698658" indent="0" algn="ctr">
              <a:buNone/>
            </a:lvl3pPr>
            <a:lvl4pPr marL="1047987" indent="0" algn="ctr">
              <a:buNone/>
            </a:lvl4pPr>
            <a:lvl5pPr marL="1397317" indent="0" algn="ctr">
              <a:buNone/>
            </a:lvl5pPr>
            <a:lvl6pPr marL="1746646" indent="0" algn="ctr">
              <a:buNone/>
            </a:lvl6pPr>
            <a:lvl7pPr marL="2095975" indent="0" algn="ctr">
              <a:buNone/>
            </a:lvl7pPr>
            <a:lvl8pPr marL="2445304" indent="0" algn="ctr">
              <a:buNone/>
            </a:lvl8pPr>
            <a:lvl9pPr marL="2794633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E59ECA-FA90-4BBE-9DB6-59DAB8380209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0471E-06E9-45CB-9104-05B28292E602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7555" y="201848"/>
            <a:ext cx="2000963" cy="43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4661" y="201848"/>
            <a:ext cx="5854673" cy="43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B9504-1D04-4A24-8897-E41A4BCA698F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8F571-B00F-4B5A-9282-3164690D9A1C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3" y="3492058"/>
            <a:ext cx="8893175" cy="15529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5938054" y="6"/>
            <a:ext cx="2955127" cy="50403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991" y="2633957"/>
            <a:ext cx="6447551" cy="1342292"/>
          </a:xfrm>
        </p:spPr>
        <p:txBody>
          <a:bodyPr tIns="0" bIns="0" anchor="t"/>
          <a:lstStyle>
            <a:lvl1pPr algn="l">
              <a:buNone/>
              <a:defRPr sz="3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991" y="1826954"/>
            <a:ext cx="6447551" cy="783967"/>
          </a:xfrm>
        </p:spPr>
        <p:txBody>
          <a:bodyPr lIns="34932" tIns="0" rIns="34932" bIns="0" anchor="b"/>
          <a:lstStyle>
            <a:lvl1pPr marL="0" indent="0" algn="l">
              <a:buNone/>
              <a:defRPr sz="1600">
                <a:solidFill>
                  <a:schemeClr val="tx1"/>
                </a:solidFill>
                <a:effectLst/>
              </a:defRPr>
            </a:lvl1pPr>
            <a:lvl2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5D4812-25B0-4532-88A5-4CB6A1E9C5C2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58" y="201848"/>
            <a:ext cx="7262761" cy="8400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660" y="1176076"/>
            <a:ext cx="3557270" cy="332637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0152" y="1176076"/>
            <a:ext cx="3557270" cy="332637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F5070-975F-4C7D-86CA-09E2E628F602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62" y="200680"/>
            <a:ext cx="8003858" cy="84005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662" y="4032251"/>
            <a:ext cx="3929365" cy="616038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>
              <a:buNone/>
              <a:defRPr sz="1600" b="1"/>
            </a:lvl2pPr>
            <a:lvl3pPr>
              <a:buNone/>
              <a:defRPr sz="1400" b="1"/>
            </a:lvl3pPr>
            <a:lvl4pPr>
              <a:buNone/>
              <a:defRPr sz="1100" b="1"/>
            </a:lvl4pPr>
            <a:lvl5pPr>
              <a:buNone/>
              <a:defRPr sz="11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17614" y="4032251"/>
            <a:ext cx="3930906" cy="616038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>
              <a:buNone/>
              <a:defRPr sz="1600" b="1"/>
            </a:lvl2pPr>
            <a:lvl3pPr>
              <a:buNone/>
              <a:defRPr sz="1400" b="1"/>
            </a:lvl3pPr>
            <a:lvl4pPr>
              <a:buNone/>
              <a:defRPr sz="1100" b="1"/>
            </a:lvl4pPr>
            <a:lvl5pPr>
              <a:buNone/>
              <a:defRPr sz="11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44662" y="1114866"/>
            <a:ext cx="3929365" cy="289701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17614" y="1114866"/>
            <a:ext cx="3930906" cy="289701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B8897-F234-4477-ABD6-DAE266783B6D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62" y="201613"/>
            <a:ext cx="7265724" cy="840054"/>
          </a:xfrm>
        </p:spPr>
        <p:txBody>
          <a:bodyPr/>
          <a:lstStyle>
            <a:lvl1pPr algn="l"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7001A-4C38-4D92-9DB6-55121C2C776C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F856B-4760-4436-A8FE-0AE7AF6C31A8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62" y="871308"/>
            <a:ext cx="3112610" cy="536700"/>
          </a:xfrm>
        </p:spPr>
        <p:txBody>
          <a:bodyPr tIns="0" bIns="0" anchor="t"/>
          <a:lstStyle>
            <a:lvl1pPr algn="l"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4661" y="157596"/>
            <a:ext cx="2667953" cy="672041"/>
          </a:xfrm>
        </p:spPr>
        <p:txBody>
          <a:bodyPr lIns="34932" tIns="0" rIns="34932" bIns="0" anchor="b"/>
          <a:lstStyle>
            <a:lvl1pPr marL="0" indent="0" algn="l">
              <a:buNone/>
              <a:defRPr sz="1100"/>
            </a:lvl1pPr>
            <a:lvl2pPr>
              <a:buNone/>
              <a:defRPr sz="900"/>
            </a:lvl2pPr>
            <a:lvl3pPr>
              <a:buNone/>
              <a:defRPr sz="800"/>
            </a:lvl3pPr>
            <a:lvl4pPr>
              <a:buNone/>
              <a:defRPr sz="700"/>
            </a:lvl4pPr>
            <a:lvl5pPr>
              <a:buNone/>
              <a:defRPr sz="7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44660" y="1456091"/>
            <a:ext cx="6892212" cy="280017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DD6E02-F6C4-4287-A3FA-16B5B580B748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32837" y="4719460"/>
            <a:ext cx="741096" cy="2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4309" y="1253623"/>
            <a:ext cx="2970099" cy="921491"/>
          </a:xfrm>
        </p:spPr>
        <p:txBody>
          <a:bodyPr anchor="b"/>
          <a:lstStyle>
            <a:lvl1pPr algn="l">
              <a:buNone/>
              <a:defRPr sz="17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402" y="749584"/>
            <a:ext cx="4001930" cy="3024188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4313" y="2203961"/>
            <a:ext cx="2970096" cy="1957537"/>
          </a:xfrm>
        </p:spPr>
        <p:txBody>
          <a:bodyPr lIns="34932" rIns="34932"/>
          <a:lstStyle>
            <a:lvl1pPr marL="0" indent="0">
              <a:buFontTx/>
              <a:buNone/>
              <a:defRPr sz="900"/>
            </a:lvl1pPr>
            <a:lvl2pPr>
              <a:buFontTx/>
              <a:buNone/>
              <a:defRPr sz="900"/>
            </a:lvl2pPr>
            <a:lvl3pPr>
              <a:buFontTx/>
              <a:buNone/>
              <a:defRPr sz="800"/>
            </a:lvl3pPr>
            <a:lvl4pPr>
              <a:buFontTx/>
              <a:buNone/>
              <a:defRPr sz="700"/>
            </a:lvl4pPr>
            <a:lvl5pPr>
              <a:buFontTx/>
              <a:buNone/>
              <a:defRPr sz="7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B80F7-1E40-4BB7-9D31-194D3FDC875A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3" y="3492058"/>
            <a:ext cx="8893175" cy="15529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114542" y="6"/>
            <a:ext cx="1778636" cy="50403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44658" y="201848"/>
            <a:ext cx="7262761" cy="840054"/>
          </a:xfrm>
          <a:prstGeom prst="rect">
            <a:avLst/>
          </a:prstGeom>
          <a:extLst/>
        </p:spPr>
        <p:txBody>
          <a:bodyPr vert="horz" wrap="square" lIns="34932" tIns="34932" rIns="34932" bIns="349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44658" y="1176076"/>
            <a:ext cx="7262761" cy="3326374"/>
          </a:xfrm>
          <a:prstGeom prst="rect">
            <a:avLst/>
          </a:prstGeom>
          <a:extLst/>
        </p:spPr>
        <p:txBody>
          <a:bodyPr vert="horz" wrap="square" lIns="69866" tIns="34932" rIns="69866" bIns="349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44662" y="4719460"/>
            <a:ext cx="2075074" cy="268350"/>
          </a:xfrm>
          <a:prstGeom prst="rect">
            <a:avLst/>
          </a:prstGeom>
        </p:spPr>
        <p:txBody>
          <a:bodyPr vert="horz" lIns="69866" tIns="34932" rIns="69866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D30F9D-387A-4EDD-8EEE-1F062D1FF293}" type="datetime1">
              <a:rPr lang="en-US" smtClean="0"/>
              <a:pPr>
                <a:defRPr/>
              </a:pPr>
              <a:t>4/14/2013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038504" y="4719460"/>
            <a:ext cx="2816174" cy="268350"/>
          </a:xfrm>
          <a:prstGeom prst="rect">
            <a:avLst/>
          </a:prstGeom>
        </p:spPr>
        <p:txBody>
          <a:bodyPr vert="horz" lIns="0" tIns="34932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9749" y="4719460"/>
            <a:ext cx="741096" cy="26835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5pPr>
      <a:lvl6pPr marL="349329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6pPr>
      <a:lvl7pPr marL="698658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7pPr>
      <a:lvl8pPr marL="1047987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8pPr>
      <a:lvl9pPr marL="1397317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9pPr>
    </p:titleStyle>
    <p:bodyStyle>
      <a:lvl1pPr marL="320218" indent="-29232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51892" indent="-208627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67796" indent="-19528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77636" indent="-18073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7745" indent="-139489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99505" indent="-139732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67181" indent="-139732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34861" indent="-139732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1781578" indent="-139732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93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986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479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973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466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959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453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946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penRCE/pydb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code.google.com/p/idapython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malware-analysis-training-reference.php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hyperlink" Target="http://technet.microsoft.com/en-us/library/cc768129.asp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.png"/><Relationship Id="rId4" Type="http://schemas.openxmlformats.org/officeDocument/2006/relationships/hyperlink" Target="http://www.securityxploded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hyperlink" Target="mailto:walia.harsimran@gmail.com" TargetMode="External"/><Relationship Id="rId4" Type="http://schemas.openxmlformats.org/officeDocument/2006/relationships/hyperlink" Target="http://harsimranwalia.info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406" y="689498"/>
            <a:ext cx="8684771" cy="84005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Reversing Automation</a:t>
            </a:r>
            <a:endParaRPr lang="en-IN" sz="3600" b="0" cap="none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2747" y="1680104"/>
            <a:ext cx="5419317" cy="716877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69866" tIns="34932" rIns="69866" bIns="34932"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Harsimran</a:t>
            </a:r>
            <a:r>
              <a:rPr lang="en-US" sz="21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Walia</a:t>
            </a:r>
            <a:r>
              <a:rPr lang="en-US" sz="21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/Amit Malik</a:t>
            </a:r>
            <a:endParaRPr lang="en-US" sz="2100" b="1" dirty="0" smtClean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00" b="1" dirty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00965" y="3738312"/>
            <a:ext cx="5419294" cy="763044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9866" tIns="34932" rIns="69866" bIns="34932">
            <a:spAutoFit/>
          </a:bodyPr>
          <a:lstStyle/>
          <a:p>
            <a:pPr algn="ctr"/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1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0640" y="0"/>
            <a:ext cx="8893175" cy="3865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 cap="flat" cmpd="sng" algn="ctr">
            <a:noFill/>
            <a:prstDash val="solid"/>
            <a:headEnd/>
            <a:tailEnd/>
          </a:ln>
          <a:extLst/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34932" tIns="34932" rIns="34932" bIns="34932" numCol="1" anchor="t" anchorCtr="0" compatLnSpc="1">
            <a:prstTxWarp prst="textNoShape">
              <a:avLst/>
            </a:prstTxWarp>
            <a:noAutofit/>
          </a:bodyPr>
          <a:lstStyle/>
          <a:p>
            <a:pPr algn="ctr" defTabSz="698658" fontAlgn="auto">
              <a:spcAft>
                <a:spcPts val="0"/>
              </a:spcAft>
              <a:defRPr/>
            </a:pPr>
            <a:r>
              <a:rPr lang="en-IN" b="1" dirty="0" smtClean="0">
                <a:ln w="10541" cmpd="sng">
                  <a:noFill/>
                  <a:prstDash val="solid"/>
                </a:ln>
                <a:solidFill>
                  <a:schemeClr val="bg2"/>
                </a:solidFill>
                <a:effectLst>
                  <a:glow>
                    <a:schemeClr val="bg1"/>
                  </a:glow>
                </a:effectLst>
              </a:rPr>
              <a:t>Advanced Malware Analysis Training Series</a:t>
            </a: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36987" y="2520157"/>
            <a:ext cx="1424810" cy="10080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Pefile</a:t>
            </a:r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(hands-on)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Type of file (exe/dll/driver)</a:t>
            </a:r>
          </a:p>
          <a:p>
            <a:pPr>
              <a:lnSpc>
                <a:spcPct val="150000"/>
              </a:lnSpc>
            </a:pP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List of imported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dlls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and imported functions</a:t>
            </a:r>
          </a:p>
          <a:p>
            <a:pPr>
              <a:lnSpc>
                <a:spcPct val="150000"/>
              </a:lnSpc>
            </a:pP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387" y="1558131"/>
            <a:ext cx="19335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787" y="3644106"/>
            <a:ext cx="43529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Pydbg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Open Source Python debugger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Developed by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Pedram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Amini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as the main component of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PaiMei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framework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It uses user-defined callback functions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These functions can implement actions to take on hitting a breakpoint, exception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Upon execution of the callback function the control is passed back to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pydbg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to execute the program normally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Pydbg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installation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or </a:t>
            </a:r>
            <a:r>
              <a:rPr lang="en-US" dirty="0" err="1" smtClean="0"/>
              <a:t>git</a:t>
            </a:r>
            <a:r>
              <a:rPr lang="en-US" dirty="0"/>
              <a:t> clone: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github.com/OpenRCE/pydbg</a:t>
            </a:r>
            <a:endParaRPr lang="en-US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 smtClean="0"/>
              <a:t>Pre-</a:t>
            </a:r>
            <a:r>
              <a:rPr lang="en-US" dirty="0" err="1" smtClean="0"/>
              <a:t>reqs</a:t>
            </a:r>
            <a:endParaRPr lang="en-US" dirty="0" smtClean="0"/>
          </a:p>
          <a:p>
            <a:pPr lvl="1"/>
            <a:r>
              <a:rPr lang="en-US" dirty="0" smtClean="0"/>
              <a:t>Python 2.7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-types python library</a:t>
            </a:r>
          </a:p>
          <a:p>
            <a:r>
              <a:rPr lang="en-US" dirty="0" smtClean="0"/>
              <a:t>Copy the </a:t>
            </a:r>
            <a:r>
              <a:rPr lang="en-US" dirty="0" err="1" smtClean="0"/>
              <a:t>pydbg</a:t>
            </a:r>
            <a:r>
              <a:rPr lang="en-US" dirty="0" smtClean="0"/>
              <a:t> files to </a:t>
            </a:r>
            <a:r>
              <a:rPr lang="en-US" sz="1800" dirty="0" smtClean="0"/>
              <a:t>Python-2.7\Lib\site-packages\</a:t>
            </a:r>
            <a:r>
              <a:rPr lang="en-US" sz="1800" dirty="0" err="1" smtClean="0"/>
              <a:t>pydbg</a:t>
            </a:r>
            <a:endParaRPr lang="en-US" sz="1800" dirty="0" smtClean="0"/>
          </a:p>
          <a:p>
            <a:r>
              <a:rPr lang="en-US" sz="1800" dirty="0" err="1"/>
              <a:t>p</a:t>
            </a:r>
            <a:r>
              <a:rPr lang="en-US" sz="1800" dirty="0" err="1" smtClean="0"/>
              <a:t>ydasm.pyd</a:t>
            </a:r>
            <a:r>
              <a:rPr lang="en-US" sz="1800" dirty="0" smtClean="0"/>
              <a:t> is compiled for Python 2.6, lets fix this!</a:t>
            </a:r>
          </a:p>
          <a:p>
            <a:r>
              <a:rPr lang="en-US" sz="1800" dirty="0" smtClean="0"/>
              <a:t>Open </a:t>
            </a:r>
            <a:r>
              <a:rPr lang="en-US" sz="1800" dirty="0" err="1" smtClean="0"/>
              <a:t>pydasm.pyd</a:t>
            </a:r>
            <a:r>
              <a:rPr lang="en-US" sz="1800" dirty="0" smtClean="0"/>
              <a:t> in any hex-editor(010 </a:t>
            </a:r>
            <a:r>
              <a:rPr lang="en-US" sz="1800" dirty="0" err="1" smtClean="0"/>
              <a:t>etc</a:t>
            </a:r>
            <a:r>
              <a:rPr lang="en-US" sz="1800" dirty="0" smtClean="0"/>
              <a:t>) and search python</a:t>
            </a:r>
          </a:p>
          <a:p>
            <a:pPr lvl="1"/>
            <a:r>
              <a:rPr lang="en-US" sz="1500" dirty="0" smtClean="0"/>
              <a:t>Change python26.dll to python27.dll</a:t>
            </a:r>
          </a:p>
          <a:p>
            <a:pPr lvl="1"/>
            <a:r>
              <a:rPr lang="en-US" sz="1500" dirty="0" smtClean="0"/>
              <a:t>Save and replace with original</a:t>
            </a:r>
            <a:endParaRPr lang="en-IN" sz="15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53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32" y="691356"/>
            <a:ext cx="5362575" cy="4319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87" y="-112125"/>
            <a:ext cx="7262761" cy="840054"/>
          </a:xfrm>
        </p:spPr>
        <p:txBody>
          <a:bodyPr>
            <a:normAutofit/>
          </a:bodyPr>
          <a:lstStyle/>
          <a:p>
            <a:pPr algn="r"/>
            <a:r>
              <a:rPr lang="en-US" sz="3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Pydbg</a:t>
            </a:r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(hands-on)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1987" y="767556"/>
            <a:ext cx="2590800" cy="304800"/>
          </a:xfrm>
        </p:spPr>
        <p:txBody>
          <a:bodyPr>
            <a:noAutofit/>
          </a:bodyPr>
          <a:lstStyle/>
          <a:p>
            <a:pPr marL="27898" indent="0">
              <a:lnSpc>
                <a:spcPct val="150000"/>
              </a:lnSpc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Import required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pydbg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modules and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struct</a:t>
            </a:r>
            <a:endParaRPr lang="en-IN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5886205" y="3887851"/>
            <a:ext cx="29706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Look for process to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debug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Attach debugger to process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Set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breakpoint on function entry address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Attach a breakpoint handler</a:t>
            </a:r>
            <a:endParaRPr lang="en-IN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208587" y="919956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372100" y="4125912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269260" y="1910556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247680" y="2850992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878859" y="1758156"/>
            <a:ext cx="2758727" cy="685800"/>
          </a:xfrm>
          <a:prstGeom prst="rect">
            <a:avLst/>
          </a:prstGeom>
          <a:extLst/>
        </p:spPr>
        <p:txBody>
          <a:bodyPr vert="horz" wrap="square" lIns="69866" tIns="34932" rIns="69866" bIns="34932" numCol="1" anchor="t" anchorCtr="0" compatLnSpc="1">
            <a:prstTxWarp prst="textNoShape">
              <a:avLst/>
            </a:prstTxWarp>
            <a:noAutofit/>
          </a:bodyPr>
          <a:lstStyle>
            <a:lvl1pPr marL="320218" indent="-29232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1892" indent="-208627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7796" indent="-19528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charset="0"/>
              <a:buChar char="○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7636" indent="-180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SzPct val="90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7745" indent="-139489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100000"/>
              <a:buFont typeface="Arial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9505" indent="-13973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7181" indent="-13973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34861" indent="-13973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81578" indent="-13973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898" indent="0">
              <a:lnSpc>
                <a:spcPct val="150000"/>
              </a:lnSpc>
              <a:buFont typeface="Wingdings 2" pitchFamily="18" charset="2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Breakpoint handler for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CreateFileA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27898" indent="0">
              <a:lnSpc>
                <a:spcPct val="150000"/>
              </a:lnSpc>
              <a:buFont typeface="Wingdings 2" pitchFamily="18" charset="2"/>
              <a:buNone/>
            </a:pP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Extract the parameter from the stack = filename</a:t>
            </a:r>
            <a:endParaRPr lang="en-IN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5878860" y="2698592"/>
            <a:ext cx="2590800" cy="304800"/>
          </a:xfrm>
          <a:prstGeom prst="rect">
            <a:avLst/>
          </a:prstGeom>
          <a:extLst/>
        </p:spPr>
        <p:txBody>
          <a:bodyPr vert="horz" wrap="square" lIns="69866" tIns="34932" rIns="69866" bIns="34932" numCol="1" anchor="t" anchorCtr="0" compatLnSpc="1">
            <a:prstTxWarp prst="textNoShape">
              <a:avLst/>
            </a:prstTxWarp>
            <a:noAutofit/>
          </a:bodyPr>
          <a:lstStyle>
            <a:lvl1pPr marL="320218" indent="-29232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1892" indent="-208627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7796" indent="-19528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charset="0"/>
              <a:buChar char="○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7636" indent="-180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SzPct val="90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7745" indent="-139489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100000"/>
              <a:buFont typeface="Arial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9505" indent="-13973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7181" indent="-13973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34861" indent="-13973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81578" indent="-13973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898" indent="0">
              <a:lnSpc>
                <a:spcPct val="150000"/>
              </a:lnSpc>
              <a:buFont typeface="Wingdings 2" pitchFamily="18" charset="2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Breakpoint handler for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CreateFile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W</a:t>
            </a:r>
            <a:endParaRPr lang="en-IN" sz="1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IDA Python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1600" dirty="0"/>
              <a:t>A</a:t>
            </a:r>
            <a:r>
              <a:rPr lang="en-IN" sz="1600" dirty="0" smtClean="0"/>
              <a:t>n </a:t>
            </a:r>
            <a:r>
              <a:rPr lang="en-IN" sz="1600" dirty="0"/>
              <a:t>IDA Pro </a:t>
            </a:r>
            <a:r>
              <a:rPr lang="en-IN" sz="1600" dirty="0" smtClean="0"/>
              <a:t>plugin</a:t>
            </a:r>
          </a:p>
          <a:p>
            <a:pPr>
              <a:lnSpc>
                <a:spcPct val="150000"/>
              </a:lnSpc>
            </a:pPr>
            <a:r>
              <a:rPr lang="en-IN" sz="1600" dirty="0" smtClean="0"/>
              <a:t>Integrates Python, </a:t>
            </a:r>
            <a:r>
              <a:rPr lang="en-IN" sz="1600" dirty="0"/>
              <a:t>allowing scripts to run in IDA </a:t>
            </a:r>
            <a:r>
              <a:rPr lang="en-IN" sz="1600" dirty="0" smtClean="0"/>
              <a:t>Pro</a:t>
            </a:r>
          </a:p>
          <a:p>
            <a:pPr>
              <a:lnSpc>
                <a:spcPct val="150000"/>
              </a:lnSpc>
            </a:pPr>
            <a:r>
              <a:rPr lang="en-IN" sz="1600" dirty="0" err="1" smtClean="0"/>
              <a:t>IDAPython</a:t>
            </a:r>
            <a:r>
              <a:rPr lang="en-IN" sz="1600" dirty="0" smtClean="0"/>
              <a:t> Scripts have access to</a:t>
            </a:r>
          </a:p>
          <a:p>
            <a:pPr lvl="1">
              <a:lnSpc>
                <a:spcPct val="150000"/>
              </a:lnSpc>
            </a:pPr>
            <a:r>
              <a:rPr lang="en-IN" sz="1300" dirty="0" smtClean="0"/>
              <a:t>IDA </a:t>
            </a:r>
            <a:r>
              <a:rPr lang="en-IN" sz="1300" dirty="0"/>
              <a:t>Plugin API, </a:t>
            </a:r>
            <a:endParaRPr lang="en-IN" sz="1300" dirty="0" smtClean="0"/>
          </a:p>
          <a:p>
            <a:pPr lvl="1">
              <a:lnSpc>
                <a:spcPct val="150000"/>
              </a:lnSpc>
            </a:pPr>
            <a:r>
              <a:rPr lang="en-IN" sz="1300" dirty="0" smtClean="0"/>
              <a:t>IDC </a:t>
            </a:r>
            <a:r>
              <a:rPr lang="en-IN" sz="1300" dirty="0"/>
              <a:t>and all modules available for Python</a:t>
            </a:r>
            <a:endParaRPr lang="en-IN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Installation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/>
              <a:t>Download </a:t>
            </a:r>
            <a:r>
              <a:rPr lang="en-US" sz="1600" dirty="0"/>
              <a:t>the plugin from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https://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code.google.com/p/idapython</a:t>
            </a:r>
            <a:endParaRPr lang="en-US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600" dirty="0" smtClean="0"/>
              <a:t>Match the </a:t>
            </a:r>
            <a:r>
              <a:rPr lang="en-US" sz="1600" dirty="0" err="1" smtClean="0"/>
              <a:t>IDAPro</a:t>
            </a:r>
            <a:r>
              <a:rPr lang="en-US" sz="1600" dirty="0" smtClean="0"/>
              <a:t> and python version before downloading</a:t>
            </a:r>
            <a:endParaRPr lang="en-IN" sz="1600" dirty="0" smtClean="0"/>
          </a:p>
          <a:p>
            <a:pPr>
              <a:lnSpc>
                <a:spcPct val="150000"/>
              </a:lnSpc>
            </a:pPr>
            <a:r>
              <a:rPr lang="en-IN" sz="1600" dirty="0" smtClean="0"/>
              <a:t>Copy </a:t>
            </a:r>
            <a:r>
              <a:rPr lang="en-IN" sz="1600" dirty="0"/>
              <a:t>the ''python'' </a:t>
            </a:r>
            <a:r>
              <a:rPr lang="en-IN" sz="1600" dirty="0" smtClean="0"/>
              <a:t>directory from the extracted plugin to </a:t>
            </a:r>
            <a:r>
              <a:rPr lang="en-IN" sz="1600" dirty="0"/>
              <a:t>the IDA Pro install directory (%IDADIR</a:t>
            </a:r>
            <a:r>
              <a:rPr lang="en-IN" sz="1600" dirty="0" smtClean="0"/>
              <a:t>%)</a:t>
            </a:r>
          </a:p>
          <a:p>
            <a:pPr>
              <a:lnSpc>
                <a:spcPct val="150000"/>
              </a:lnSpc>
            </a:pPr>
            <a:r>
              <a:rPr lang="en-IN" sz="1600" dirty="0"/>
              <a:t>Copy the plugin executable to ''%IDADIR%\plugins\''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Hands-on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Utility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functions</a:t>
            </a:r>
          </a:p>
          <a:p>
            <a:pPr lvl="1"/>
            <a:r>
              <a:rPr lang="en-IN" sz="1300" b="1" dirty="0" err="1"/>
              <a:t>ScreenEA</a:t>
            </a:r>
            <a:r>
              <a:rPr lang="en-IN" sz="1300" b="1" dirty="0"/>
              <a:t>()</a:t>
            </a:r>
          </a:p>
          <a:p>
            <a:pPr lvl="2"/>
            <a:r>
              <a:rPr lang="en-IN" sz="1100" dirty="0"/>
              <a:t>Obtains the address of where your cursor is currently positioned on </a:t>
            </a:r>
            <a:r>
              <a:rPr lang="en-IN" sz="1100" dirty="0" smtClean="0"/>
              <a:t>the IDA </a:t>
            </a:r>
            <a:r>
              <a:rPr lang="en-IN" sz="1100" dirty="0"/>
              <a:t>screen. </a:t>
            </a:r>
            <a:endParaRPr lang="en-IN" sz="1100" dirty="0" smtClean="0"/>
          </a:p>
          <a:p>
            <a:pPr lvl="1"/>
            <a:r>
              <a:rPr lang="en-IN" sz="1300" b="1" dirty="0"/>
              <a:t>GetInputFileMD5</a:t>
            </a:r>
            <a:r>
              <a:rPr lang="en-IN" sz="1300" b="1" dirty="0" smtClean="0"/>
              <a:t>()</a:t>
            </a:r>
          </a:p>
          <a:p>
            <a:pPr lvl="2"/>
            <a:r>
              <a:rPr lang="en-IN" sz="1100" dirty="0" smtClean="0"/>
              <a:t>Returns </a:t>
            </a:r>
            <a:r>
              <a:rPr lang="en-IN" sz="1100" dirty="0"/>
              <a:t>the MD5 hash of the binary </a:t>
            </a:r>
            <a:r>
              <a:rPr lang="en-IN" sz="1100" dirty="0" smtClean="0"/>
              <a:t>loaded </a:t>
            </a:r>
            <a:r>
              <a:rPr lang="en-IN" sz="1100" dirty="0"/>
              <a:t>in IDA, which </a:t>
            </a:r>
            <a:r>
              <a:rPr lang="en-IN" sz="1100" dirty="0" smtClean="0"/>
              <a:t>is useful </a:t>
            </a:r>
            <a:r>
              <a:rPr lang="en-IN" sz="1100" dirty="0"/>
              <a:t>for tracking </a:t>
            </a:r>
            <a:r>
              <a:rPr lang="en-IN" sz="1100" dirty="0" smtClean="0"/>
              <a:t>changes in the binary</a:t>
            </a:r>
            <a:endParaRPr lang="en-IN" sz="3700" dirty="0">
              <a:latin typeface="Times New Roman" pitchFamily="18" charset="0"/>
              <a:cs typeface="Times New Roman" pitchFamily="18" charset="0"/>
            </a:endParaRPr>
          </a:p>
          <a:p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Functions</a:t>
            </a:r>
          </a:p>
          <a:p>
            <a:pPr lvl="1"/>
            <a:r>
              <a:rPr lang="en-IN" sz="1300" b="1" dirty="0"/>
              <a:t>Functions( long </a:t>
            </a:r>
            <a:r>
              <a:rPr lang="en-IN" sz="1300" b="1" dirty="0" err="1"/>
              <a:t>StartAddress</a:t>
            </a:r>
            <a:r>
              <a:rPr lang="en-IN" sz="1300" b="1" dirty="0"/>
              <a:t>, long </a:t>
            </a:r>
            <a:r>
              <a:rPr lang="en-IN" sz="1300" b="1" dirty="0" err="1"/>
              <a:t>EndAddress</a:t>
            </a:r>
            <a:r>
              <a:rPr lang="en-IN" sz="1300" b="1" dirty="0"/>
              <a:t> )</a:t>
            </a:r>
          </a:p>
          <a:p>
            <a:pPr lvl="2"/>
            <a:r>
              <a:rPr lang="en-IN" sz="1100" dirty="0"/>
              <a:t>Returns a list of all function start addresses contained between </a:t>
            </a:r>
            <a:r>
              <a:rPr lang="en-IN" sz="1100" dirty="0" err="1" smtClean="0"/>
              <a:t>StartAddress</a:t>
            </a:r>
            <a:r>
              <a:rPr lang="en-IN" sz="1100" dirty="0"/>
              <a:t> </a:t>
            </a:r>
            <a:r>
              <a:rPr lang="en-IN" sz="1100" dirty="0" smtClean="0"/>
              <a:t>and </a:t>
            </a:r>
            <a:r>
              <a:rPr lang="en-IN" sz="1100" dirty="0" err="1"/>
              <a:t>EndAddress</a:t>
            </a:r>
            <a:r>
              <a:rPr lang="en-IN" sz="1100" dirty="0" smtClean="0"/>
              <a:t>.</a:t>
            </a:r>
          </a:p>
          <a:p>
            <a:pPr lvl="1"/>
            <a:r>
              <a:rPr lang="en-IN" sz="1300" b="1" dirty="0" err="1"/>
              <a:t>LocByName</a:t>
            </a:r>
            <a:r>
              <a:rPr lang="en-IN" sz="1300" b="1" dirty="0"/>
              <a:t>( string </a:t>
            </a:r>
            <a:r>
              <a:rPr lang="en-IN" sz="1300" b="1" dirty="0" err="1"/>
              <a:t>FunctionName</a:t>
            </a:r>
            <a:r>
              <a:rPr lang="en-IN" sz="1300" b="1" dirty="0"/>
              <a:t> )</a:t>
            </a:r>
          </a:p>
          <a:p>
            <a:pPr lvl="2"/>
            <a:r>
              <a:rPr lang="en-IN" sz="1100" dirty="0"/>
              <a:t>Returns the address of a function based on its name</a:t>
            </a:r>
            <a:r>
              <a:rPr lang="en-IN" sz="1100" dirty="0" smtClean="0"/>
              <a:t>.</a:t>
            </a:r>
          </a:p>
          <a:p>
            <a:pPr lvl="1"/>
            <a:r>
              <a:rPr lang="en-IN" sz="1400" b="1" dirty="0" err="1"/>
              <a:t>GetFunctionName</a:t>
            </a:r>
            <a:r>
              <a:rPr lang="en-IN" sz="1400" b="1" dirty="0"/>
              <a:t>( long Address )</a:t>
            </a:r>
          </a:p>
          <a:p>
            <a:pPr lvl="2"/>
            <a:r>
              <a:rPr lang="en-IN" sz="1100" dirty="0"/>
              <a:t>Given an address, returns the name of the function the address belongs to.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Hands-on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58" y="4196556"/>
            <a:ext cx="7262761" cy="30589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1100" dirty="0" smtClean="0"/>
              <a:t>Try running on </a:t>
            </a:r>
            <a:r>
              <a:rPr lang="en-US" sz="1100" i="1" dirty="0" smtClean="0"/>
              <a:t>war-ftpd.exe</a:t>
            </a:r>
            <a:endParaRPr lang="en-IN" sz="1100" i="1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587" y="1248568"/>
            <a:ext cx="6143625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3760787" y="2139156"/>
            <a:ext cx="328612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5208587" y="2596356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796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Demo..</a:t>
            </a:r>
            <a:endParaRPr lang="en-IN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ExeScan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http://www.securityxploded.com/exe-scan.php</a:t>
            </a:r>
          </a:p>
          <a:p>
            <a:pPr>
              <a:lnSpc>
                <a:spcPct val="150000"/>
              </a:lnSpc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Malpimp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http://www.securityxploded.com/malpimp.php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43062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Reference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331787" y="1318339"/>
            <a:ext cx="7772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898" indent="0">
              <a:buNone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Complete Reference Guide for Advanced Malware Analysis Training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898" indent="0">
              <a:buNone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[Include links for all the Demos &amp; Tools]</a:t>
            </a:r>
            <a:endParaRPr lang="en-US" sz="1400" b="1" dirty="0">
              <a:latin typeface="Times New Roman" pitchFamily="18" charset="0"/>
              <a:cs typeface="Times New Roman" pitchFamily="18" charset="0"/>
              <a:hlinkClick r:id="rId4"/>
            </a:endParaRP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279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262502"/>
            <a:ext cx="8198454" cy="593766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" y="1008065"/>
            <a:ext cx="8893175" cy="117854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dirty="0">
              <a:latin typeface="Cambria" pitchFamily="18" charset="0"/>
            </a:endParaRPr>
          </a:p>
          <a:p>
            <a:pPr marL="218331" indent="-218331" eaLnBrk="1" hangingPunct="1"/>
            <a:endParaRPr lang="en-IN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5" y="1008070"/>
            <a:ext cx="8522625" cy="2686647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sz="1700" dirty="0">
              <a:latin typeface="Times New Roman" pitchFamily="18" charset="0"/>
              <a:cs typeface="Times New Roman" pitchFamily="18" charset="0"/>
            </a:endParaRPr>
          </a:p>
          <a:p>
            <a:pPr marL="218331" indent="-218331" algn="just" eaLnBrk="1" hangingPunct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18331" indent="-218331" algn="just" eaLnBrk="1" hangingPunct="1"/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algn="just" eaLnBrk="1" hangingPunct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SecurityXploded is responsible for any damage or loss caused due to use or misuse of the information presented here.</a:t>
            </a:r>
          </a:p>
          <a:p>
            <a:pPr marL="218331" indent="-218331" eaLnBrk="1" hangingPunct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" y="741212"/>
            <a:ext cx="8893175" cy="3379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9866" tIns="34932" rIns="69866" bIns="34932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37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hlinkClick r:id="rId4"/>
              </a:rPr>
              <a:t>www.SecurityXploded.com</a:t>
            </a:r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1026" name="Picture 2" descr="C:\Users\Administrator\Desktop\securityxplodedbigiconnorm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7" y="1605756"/>
            <a:ext cx="1447800" cy="1034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157956"/>
            <a:ext cx="8198454" cy="593766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" y="1008065"/>
            <a:ext cx="8893175" cy="117854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dirty="0">
              <a:latin typeface="Cambria" pitchFamily="18" charset="0"/>
            </a:endParaRPr>
          </a:p>
          <a:p>
            <a:pPr marL="218331" indent="-218331" eaLnBrk="1" hangingPunct="1"/>
            <a:endParaRPr lang="en-IN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255587" y="1106079"/>
            <a:ext cx="8522625" cy="307906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community for their extended support and co-operation.</a:t>
            </a:r>
          </a:p>
          <a:p>
            <a:pPr marL="218331" indent="-218331" eaLnBrk="1" hangingPunct="1">
              <a:lnSpc>
                <a:spcPct val="150000"/>
              </a:lnSpc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Special thanks  to 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ThoughtWorks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for the beautiful venue.</a:t>
            </a:r>
          </a:p>
          <a:p>
            <a:pPr marL="218331" indent="-218331" eaLnBrk="1" hangingPunct="1">
              <a:lnSpc>
                <a:spcPct val="150000"/>
              </a:lnSpc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Thanks to all the trainers who have devoted their precious time and countless hours to make it happen.</a:t>
            </a: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077003" y="4771965"/>
            <a:ext cx="2816174" cy="268350"/>
          </a:xfrm>
          <a:prstGeom prst="rect">
            <a:avLst/>
          </a:prstGeom>
        </p:spPr>
        <p:txBody>
          <a:bodyPr vert="horz" lIns="0" tIns="34932" rIns="0" bIns="0" anchor="b"/>
          <a:lstStyle/>
          <a:p>
            <a:pPr algn="ctr" defTabSz="698658" fontAlgn="auto">
              <a:spcBef>
                <a:spcPts val="0"/>
              </a:spcBef>
              <a:spcAft>
                <a:spcPts val="0"/>
              </a:spcAft>
              <a:defRPr/>
            </a:pPr>
            <a:endParaRPr lang="en-IN" sz="800" dirty="0">
              <a:solidFill>
                <a:schemeClr val="tx2">
                  <a:shade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262509"/>
            <a:ext cx="8198454" cy="501433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Advanced Malware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Analysis Training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" y="1008065"/>
            <a:ext cx="8893175" cy="117854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dirty="0">
              <a:latin typeface="Cambria" pitchFamily="18" charset="0"/>
            </a:endParaRPr>
          </a:p>
          <a:p>
            <a:pPr marL="218331" indent="-218331" eaLnBrk="1" hangingPunct="1"/>
            <a:endParaRPr lang="en-IN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5" y="1028523"/>
            <a:ext cx="8522625" cy="386389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eaLnBrk="1" hangingPunct="1">
              <a:lnSpc>
                <a:spcPct val="150000"/>
              </a:lnSpc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This presentation is part of our 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Advanced Malware Analysis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meets for FREE of cost.</a:t>
            </a:r>
          </a:p>
          <a:p>
            <a:pPr marL="218331" eaLnBrk="1" hangingPunct="1">
              <a:lnSpc>
                <a:spcPct val="150000"/>
              </a:lnSpc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218331" indent="-218331" eaLnBrk="1" hangingPunct="1">
              <a:lnSpc>
                <a:spcPct val="150000"/>
              </a:lnSpc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	For complete details of this course, visit our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077003" y="4771965"/>
            <a:ext cx="2816174" cy="268350"/>
          </a:xfrm>
          <a:prstGeom prst="rect">
            <a:avLst/>
          </a:prstGeom>
        </p:spPr>
        <p:txBody>
          <a:bodyPr vert="horz" lIns="0" tIns="34932" rIns="0" bIns="0" anchor="b"/>
          <a:lstStyle/>
          <a:p>
            <a:pPr algn="ctr" defTabSz="698658" fontAlgn="auto">
              <a:spcBef>
                <a:spcPts val="0"/>
              </a:spcBef>
              <a:spcAft>
                <a:spcPts val="0"/>
              </a:spcAft>
              <a:defRPr/>
            </a:pPr>
            <a:endParaRPr lang="en-IN" sz="800" dirty="0">
              <a:solidFill>
                <a:schemeClr val="tx2">
                  <a:shade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16176" y="2296144"/>
            <a:ext cx="2779117" cy="15120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262502"/>
            <a:ext cx="8198454" cy="593766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ho am I?</a:t>
            </a:r>
            <a:endParaRPr lang="en-US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296438" y="843756"/>
            <a:ext cx="8596737" cy="381003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lnSpc>
                <a:spcPct val="150000"/>
              </a:lnSpc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Harsimran Walia</a:t>
            </a: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Member,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Research Scientist, McAfee Labs</a:t>
            </a: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Reversing, Malware Analysis, Exploit Analysis/Development etc.</a:t>
            </a: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Personal site: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http://harsimranwalia.info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E-mail: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5"/>
              </a:rPr>
              <a:t>walia.harsimran@gmail.com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Twitter: b44nz0r</a:t>
            </a:r>
          </a:p>
          <a:p>
            <a:pPr marL="785990" lvl="1" eaLnBrk="1" hangingPunct="1">
              <a:lnSpc>
                <a:spcPct val="150000"/>
              </a:lnSpc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/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1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Content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58" y="1176076"/>
            <a:ext cx="7262761" cy="34776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Automation</a:t>
            </a:r>
          </a:p>
          <a:p>
            <a:pPr lvl="1">
              <a:lnSpc>
                <a:spcPct val="1500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Python scripts</a:t>
            </a:r>
          </a:p>
          <a:p>
            <a:pPr lvl="1">
              <a:lnSpc>
                <a:spcPct val="1500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Use of modules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Tools/Modules discussed</a:t>
            </a:r>
          </a:p>
          <a:p>
            <a:pPr lvl="1">
              <a:lnSpc>
                <a:spcPct val="150000"/>
              </a:lnSpc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PEfile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PyDbg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IDAPython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1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PEfile</a:t>
            </a:r>
            <a:endParaRPr lang="en-IN" sz="3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1600" dirty="0" smtClean="0"/>
              <a:t>Python</a:t>
            </a:r>
            <a:r>
              <a:rPr lang="en-IN" sz="1600" dirty="0"/>
              <a:t> module to read and work with Portable Executable </a:t>
            </a:r>
            <a:r>
              <a:rPr lang="en-IN" sz="1600" dirty="0" smtClean="0"/>
              <a:t>(PE</a:t>
            </a:r>
            <a:r>
              <a:rPr lang="en-IN" sz="1600" dirty="0"/>
              <a:t>) </a:t>
            </a:r>
            <a:r>
              <a:rPr lang="en-IN" sz="1600" dirty="0" smtClean="0"/>
              <a:t>files</a:t>
            </a:r>
          </a:p>
          <a:p>
            <a:pPr>
              <a:lnSpc>
                <a:spcPct val="150000"/>
              </a:lnSpc>
            </a:pPr>
            <a:r>
              <a:rPr lang="en-IN" sz="1600" dirty="0" err="1"/>
              <a:t>pefile</a:t>
            </a:r>
            <a:r>
              <a:rPr lang="en-IN" sz="1600" dirty="0"/>
              <a:t> requires </a:t>
            </a:r>
            <a:r>
              <a:rPr lang="en-IN" sz="1600" dirty="0" smtClean="0"/>
              <a:t>understanding </a:t>
            </a:r>
            <a:r>
              <a:rPr lang="en-IN" sz="1600" dirty="0"/>
              <a:t>of the layout of a PE </a:t>
            </a:r>
            <a:r>
              <a:rPr lang="en-IN" sz="1600" dirty="0" smtClean="0"/>
              <a:t>file (already covered)</a:t>
            </a:r>
          </a:p>
          <a:p>
            <a:pPr>
              <a:lnSpc>
                <a:spcPct val="150000"/>
              </a:lnSpc>
            </a:pPr>
            <a:r>
              <a:rPr lang="en-IN" sz="1600" dirty="0" smtClean="0"/>
              <a:t>Tasks </a:t>
            </a:r>
            <a:r>
              <a:rPr lang="en-IN" sz="1600" dirty="0"/>
              <a:t>that </a:t>
            </a:r>
            <a:r>
              <a:rPr lang="en-IN" sz="1600" i="1" dirty="0" err="1"/>
              <a:t>pefile</a:t>
            </a:r>
            <a:r>
              <a:rPr lang="en-IN" sz="1600" dirty="0"/>
              <a:t> makes possible are</a:t>
            </a:r>
            <a:r>
              <a:rPr lang="en-IN" sz="1600" dirty="0" smtClean="0"/>
              <a:t>:</a:t>
            </a:r>
            <a:endParaRPr lang="en-IN" sz="1600" dirty="0"/>
          </a:p>
          <a:p>
            <a:pPr lvl="1">
              <a:lnSpc>
                <a:spcPct val="150000"/>
              </a:lnSpc>
            </a:pPr>
            <a:r>
              <a:rPr lang="en-IN" sz="1300" dirty="0"/>
              <a:t>Modifying and writing back to the PE image</a:t>
            </a:r>
          </a:p>
          <a:p>
            <a:pPr lvl="1"/>
            <a:r>
              <a:rPr lang="en-IN" sz="1300" dirty="0"/>
              <a:t>Header Inspection</a:t>
            </a:r>
          </a:p>
          <a:p>
            <a:pPr lvl="1"/>
            <a:r>
              <a:rPr lang="en-IN" sz="1300" dirty="0"/>
              <a:t>Sections analysis</a:t>
            </a:r>
          </a:p>
          <a:p>
            <a:pPr lvl="1"/>
            <a:r>
              <a:rPr lang="en-IN" sz="1300" dirty="0"/>
              <a:t>Retrieving data</a:t>
            </a:r>
          </a:p>
          <a:p>
            <a:pPr lvl="1"/>
            <a:r>
              <a:rPr lang="en-IN" sz="1300" dirty="0"/>
              <a:t>Warnings for suspicious and malformed values</a:t>
            </a:r>
          </a:p>
          <a:p>
            <a:pPr lvl="1"/>
            <a:r>
              <a:rPr lang="en-IN" sz="1300" dirty="0"/>
              <a:t>Packer detection with </a:t>
            </a:r>
            <a:r>
              <a:rPr lang="en-IN" sz="1300" dirty="0" err="1"/>
              <a:t>PEiD’s</a:t>
            </a:r>
            <a:r>
              <a:rPr lang="en-IN" sz="1300" dirty="0"/>
              <a:t> </a:t>
            </a:r>
            <a:r>
              <a:rPr lang="en-IN" sz="1300" dirty="0" smtClean="0"/>
              <a:t>signatures</a:t>
            </a:r>
            <a:endParaRPr lang="en-IN" sz="1300" dirty="0"/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Pefile</a:t>
            </a:r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(hands-on)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Load a PE (create an instance)</a:t>
            </a:r>
          </a:p>
          <a:p>
            <a:pPr marL="27898" indent="0">
              <a:buNone/>
            </a:pPr>
            <a:endParaRPr lang="en-US" sz="1100" i="1" dirty="0" smtClean="0">
              <a:latin typeface="Times New Roman" pitchFamily="18" charset="0"/>
              <a:cs typeface="Times New Roman" pitchFamily="18" charset="0"/>
            </a:endParaRPr>
          </a:p>
          <a:p>
            <a:pPr marL="27898" indent="0"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Reading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important PE header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attributes</a:t>
            </a:r>
          </a:p>
          <a:p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Modifying values</a:t>
            </a:r>
          </a:p>
          <a:p>
            <a:pPr marL="27898" indent="0"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All PE instance values support assignment followed by a call to write function to write the modified exe to system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587" y="1529556"/>
            <a:ext cx="24765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587" y="2491581"/>
            <a:ext cx="296227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587" y="3739356"/>
            <a:ext cx="396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Pefile</a:t>
            </a:r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(hands-on)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PE sections – fetching detail about sections</a:t>
            </a:r>
          </a:p>
          <a:p>
            <a:pPr>
              <a:lnSpc>
                <a:spcPct val="150000"/>
              </a:lnSpc>
            </a:pP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 marL="27898" indent="0">
              <a:lnSpc>
                <a:spcPct val="150000"/>
              </a:lnSpc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File Info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7" y="1529556"/>
            <a:ext cx="48387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7" y="2062956"/>
            <a:ext cx="40957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7" y="2748756"/>
            <a:ext cx="351472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132387" y="2139156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Output</a:t>
            </a:r>
            <a:endParaRPr lang="en-IN" sz="1400" dirty="0">
              <a:solidFill>
                <a:schemeClr val="bg1"/>
              </a:solidFill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7" y="3663156"/>
            <a:ext cx="54864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6543456" y="3891756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Output</a:t>
            </a:r>
            <a:endParaRPr lang="en-IN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13100</TotalTime>
  <Words>600</Words>
  <Application>Microsoft Office PowerPoint</Application>
  <PresentationFormat>Custom</PresentationFormat>
  <Paragraphs>192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</vt:lpstr>
      <vt:lpstr>Times New Roman</vt:lpstr>
      <vt:lpstr>Wingdings</vt:lpstr>
      <vt:lpstr>Wingdings 2</vt:lpstr>
      <vt:lpstr>Technic</vt:lpstr>
      <vt:lpstr>Reversing Automation</vt:lpstr>
      <vt:lpstr>PowerPoint Presentation</vt:lpstr>
      <vt:lpstr>PowerPoint Presentation</vt:lpstr>
      <vt:lpstr>PowerPoint Presentation</vt:lpstr>
      <vt:lpstr>PowerPoint Presentation</vt:lpstr>
      <vt:lpstr>Content</vt:lpstr>
      <vt:lpstr>PEfile</vt:lpstr>
      <vt:lpstr>Pefile (hands-on)</vt:lpstr>
      <vt:lpstr>Pefile (hands-on)</vt:lpstr>
      <vt:lpstr>Pefile (hands-on)</vt:lpstr>
      <vt:lpstr>Pydbg</vt:lpstr>
      <vt:lpstr>Pydbg installation</vt:lpstr>
      <vt:lpstr>Pydbg (hands-on)</vt:lpstr>
      <vt:lpstr>IDA Python</vt:lpstr>
      <vt:lpstr>Installation</vt:lpstr>
      <vt:lpstr>Hands-on</vt:lpstr>
      <vt:lpstr>Hands-on</vt:lpstr>
      <vt:lpstr>Demo..</vt:lpstr>
      <vt:lpstr>Reference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Amit Malik</dc:creator>
  <cp:lastModifiedBy>nag</cp:lastModifiedBy>
  <cp:revision>1390</cp:revision>
  <dcterms:created xsi:type="dcterms:W3CDTF">2010-07-04T05:35:18Z</dcterms:created>
  <dcterms:modified xsi:type="dcterms:W3CDTF">2013-04-14T05:49:11Z</dcterms:modified>
</cp:coreProperties>
</file>