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2"/>
  </p:sldMasterIdLst>
  <p:notesMasterIdLst>
    <p:notesMasterId r:id="rId30"/>
  </p:notesMasterIdLst>
  <p:handoutMasterIdLst>
    <p:handoutMasterId r:id="rId31"/>
  </p:handoutMasterIdLst>
  <p:sldIdLst>
    <p:sldId id="335" r:id="rId3"/>
    <p:sldId id="261" r:id="rId4"/>
    <p:sldId id="336" r:id="rId5"/>
    <p:sldId id="337" r:id="rId6"/>
    <p:sldId id="323" r:id="rId7"/>
    <p:sldId id="404" r:id="rId8"/>
    <p:sldId id="407" r:id="rId9"/>
    <p:sldId id="425" r:id="rId10"/>
    <p:sldId id="431" r:id="rId11"/>
    <p:sldId id="408" r:id="rId12"/>
    <p:sldId id="423" r:id="rId13"/>
    <p:sldId id="424" r:id="rId14"/>
    <p:sldId id="426" r:id="rId15"/>
    <p:sldId id="427" r:id="rId16"/>
    <p:sldId id="429" r:id="rId17"/>
    <p:sldId id="430" r:id="rId18"/>
    <p:sldId id="428" r:id="rId19"/>
    <p:sldId id="409" r:id="rId20"/>
    <p:sldId id="437" r:id="rId21"/>
    <p:sldId id="410" r:id="rId22"/>
    <p:sldId id="432" r:id="rId23"/>
    <p:sldId id="433" r:id="rId24"/>
    <p:sldId id="434" r:id="rId25"/>
    <p:sldId id="435" r:id="rId26"/>
    <p:sldId id="436" r:id="rId27"/>
    <p:sldId id="380" r:id="rId28"/>
    <p:sldId id="322" r:id="rId29"/>
  </p:sldIdLst>
  <p:sldSz cx="8893175" cy="504031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93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986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47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973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46646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95975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45304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94633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89">
          <p15:clr>
            <a:srgbClr val="A4A3A4"/>
          </p15:clr>
        </p15:guide>
        <p15:guide id="2" pos="2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00CC"/>
    <a:srgbClr val="3BFB31"/>
    <a:srgbClr val="15FB09"/>
    <a:srgbClr val="C7DAF1"/>
    <a:srgbClr val="FFB3B3"/>
    <a:srgbClr val="FF3300"/>
    <a:srgbClr val="FF9900"/>
    <a:srgbClr val="FF8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7" autoAdjust="0"/>
    <p:restoredTop sz="94348" autoAdjust="0"/>
  </p:normalViewPr>
  <p:slideViewPr>
    <p:cSldViewPr>
      <p:cViewPr varScale="1">
        <p:scale>
          <a:sx n="148" d="100"/>
          <a:sy n="148" d="100"/>
        </p:scale>
        <p:origin x="756" y="114"/>
      </p:cViewPr>
      <p:guideLst>
        <p:guide orient="horz" pos="1589"/>
        <p:guide pos="28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D9CA-13F9-4C31-AE5A-2ABB9CCF1D62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2A4E4-3D55-4E40-8356-9BD605667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252BEC-BFCC-4C57-9C68-E0B08D3A6B5F}" type="datetimeFigureOut">
              <a:rPr lang="en-US"/>
              <a:pPr>
                <a:defRPr/>
              </a:pPr>
              <a:t>5/13/2013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8A04A8-207B-4F46-83B8-72F14DAAC07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033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932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865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798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731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6646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5975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5304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4633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D2AD44-9997-4061-AD45-B101B9682349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307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12827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13977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64055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47660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20417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" y="3492058"/>
            <a:ext cx="8893175" cy="15529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938054" y="6"/>
            <a:ext cx="2955127" cy="504031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7297" y="2452954"/>
            <a:ext cx="6302296" cy="1691304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21174" y="1135367"/>
            <a:ext cx="6302296" cy="1288080"/>
          </a:xfrm>
        </p:spPr>
        <p:txBody>
          <a:bodyPr tIns="0" rIns="34932" b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349329" indent="0" algn="ctr">
              <a:buNone/>
            </a:lvl2pPr>
            <a:lvl3pPr marL="698658" indent="0" algn="ctr">
              <a:buNone/>
            </a:lvl3pPr>
            <a:lvl4pPr marL="1047987" indent="0" algn="ctr">
              <a:buNone/>
            </a:lvl4pPr>
            <a:lvl5pPr marL="1397317" indent="0" algn="ctr">
              <a:buNone/>
            </a:lvl5pPr>
            <a:lvl6pPr marL="1746646" indent="0" algn="ctr">
              <a:buNone/>
            </a:lvl6pPr>
            <a:lvl7pPr marL="2095975" indent="0" algn="ctr">
              <a:buNone/>
            </a:lvl7pPr>
            <a:lvl8pPr marL="2445304" indent="0" algn="ctr">
              <a:buNone/>
            </a:lvl8pPr>
            <a:lvl9pPr marL="279463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E59ECA-FA90-4BBE-9DB6-59DAB8380209}" type="datetime1">
              <a:rPr lang="en-US" smtClean="0"/>
              <a:pPr>
                <a:defRPr/>
              </a:pPr>
              <a:t>5/13/2013</a:t>
            </a:fld>
            <a:endParaRPr lang="en-IN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E4FB-B005-4AB9-97A3-DA8860E780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471E-06E9-45CB-9104-05B28292E602}" type="datetime1">
              <a:rPr lang="en-US" smtClean="0"/>
              <a:pPr>
                <a:defRPr/>
              </a:pPr>
              <a:t>5/13/2013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7556-1938-4E96-9E82-5C32A0B9BE8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7555" y="201848"/>
            <a:ext cx="2000963" cy="43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661" y="201848"/>
            <a:ext cx="5854673" cy="43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9504-1D04-4A24-8897-E41A4BCA698F}" type="datetime1">
              <a:rPr lang="en-US" smtClean="0"/>
              <a:pPr>
                <a:defRPr/>
              </a:pPr>
              <a:t>5/13/2013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7D809-4E83-46CC-8C44-782D37AB2E8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F571-B00F-4B5A-9282-3164690D9A1C}" type="datetime1">
              <a:rPr lang="en-US" smtClean="0"/>
              <a:pPr>
                <a:defRPr/>
              </a:pPr>
              <a:t>5/13/2013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FA3F-EDB7-4937-B70E-AE92E46D05C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" y="3492058"/>
            <a:ext cx="8893175" cy="15529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938054" y="6"/>
            <a:ext cx="2955127" cy="504031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91" y="2633957"/>
            <a:ext cx="6447551" cy="1342292"/>
          </a:xfrm>
        </p:spPr>
        <p:txBody>
          <a:bodyPr tIns="0" bIns="0" anchor="t"/>
          <a:lstStyle>
            <a:lvl1pPr algn="l">
              <a:buNone/>
              <a:defRPr sz="3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991" y="1826954"/>
            <a:ext cx="6447551" cy="783967"/>
          </a:xfrm>
        </p:spPr>
        <p:txBody>
          <a:bodyPr lIns="34932" tIns="0" rIns="34932" bIns="0" anchor="b"/>
          <a:lstStyle>
            <a:lvl1pPr marL="0" indent="0" algn="l">
              <a:buNone/>
              <a:defRPr sz="1600">
                <a:solidFill>
                  <a:schemeClr val="tx1"/>
                </a:solidFill>
                <a:effectLst/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D4812-25B0-4532-88A5-4CB6A1E9C5C2}" type="datetime1">
              <a:rPr lang="en-US" smtClean="0"/>
              <a:pPr>
                <a:defRPr/>
              </a:pPr>
              <a:t>5/13/2013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8D1D-E6E8-4159-8FD7-0F021F32ED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58" y="201848"/>
            <a:ext cx="7262761" cy="840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660" y="1176076"/>
            <a:ext cx="3557270" cy="332637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0152" y="1176076"/>
            <a:ext cx="3557270" cy="332637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5070-975F-4C7D-86CA-09E2E628F602}" type="datetime1">
              <a:rPr lang="en-US" smtClean="0"/>
              <a:pPr>
                <a:defRPr/>
              </a:pPr>
              <a:t>5/13/2013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EE76-B72B-449A-B191-D6745CF0C47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2" y="200680"/>
            <a:ext cx="8003858" cy="8400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662" y="4032251"/>
            <a:ext cx="3929365" cy="61603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17614" y="4032251"/>
            <a:ext cx="3930906" cy="61603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44662" y="1114866"/>
            <a:ext cx="3929365" cy="28970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7614" y="1114866"/>
            <a:ext cx="3930906" cy="28970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8897-F234-4477-ABD6-DAE266783B6D}" type="datetime1">
              <a:rPr lang="en-US" smtClean="0"/>
              <a:pPr>
                <a:defRPr/>
              </a:pPr>
              <a:t>5/13/2013</a:t>
            </a:fld>
            <a:endParaRPr lang="en-IN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13AE-F100-4719-A1D4-D4ED0CC8ACD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2" y="201613"/>
            <a:ext cx="7265724" cy="840054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001A-4C38-4D92-9DB6-55121C2C776C}" type="datetime1">
              <a:rPr lang="en-US" smtClean="0"/>
              <a:pPr>
                <a:defRPr/>
              </a:pPr>
              <a:t>5/13/2013</a:t>
            </a:fld>
            <a:endParaRPr lang="en-IN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6003-8CB8-4CC3-BC46-AE68B2FDD0A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856B-4760-4436-A8FE-0AE7AF6C31A8}" type="datetime1">
              <a:rPr lang="en-US" smtClean="0"/>
              <a:pPr>
                <a:defRPr/>
              </a:pPr>
              <a:t>5/13/2013</a:t>
            </a:fld>
            <a:endParaRPr lang="en-I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7F1E-3FE7-46D1-8585-D1F13B32AED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2" y="871308"/>
            <a:ext cx="3112610" cy="536700"/>
          </a:xfrm>
        </p:spPr>
        <p:txBody>
          <a:bodyPr tIns="0" bIns="0" anchor="t"/>
          <a:lstStyle>
            <a:lvl1pPr algn="l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4661" y="157596"/>
            <a:ext cx="2667953" cy="672041"/>
          </a:xfrm>
        </p:spPr>
        <p:txBody>
          <a:bodyPr lIns="34932" tIns="0" rIns="34932" bIns="0" anchor="b"/>
          <a:lstStyle>
            <a:lvl1pPr marL="0" indent="0" algn="l">
              <a:buNone/>
              <a:defRPr sz="11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660" y="1456091"/>
            <a:ext cx="6892212" cy="280017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DD6E02-F6C4-4287-A3FA-16B5B580B748}" type="datetime1">
              <a:rPr lang="en-US" smtClean="0"/>
              <a:pPr>
                <a:defRPr/>
              </a:pPr>
              <a:t>5/13/2013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32837" y="4719460"/>
            <a:ext cx="741096" cy="2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232E-1608-49C2-B460-1CD79D9F40A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309" y="1253623"/>
            <a:ext cx="2970099" cy="921491"/>
          </a:xfrm>
        </p:spPr>
        <p:txBody>
          <a:bodyPr anchor="b"/>
          <a:lstStyle>
            <a:lvl1pPr algn="l">
              <a:buNone/>
              <a:defRPr sz="17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402" y="749584"/>
            <a:ext cx="4001930" cy="3024188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4313" y="2203961"/>
            <a:ext cx="2970096" cy="1957537"/>
          </a:xfrm>
        </p:spPr>
        <p:txBody>
          <a:bodyPr lIns="34932" rIns="34932"/>
          <a:lstStyle>
            <a:lvl1pPr marL="0" indent="0">
              <a:buFontTx/>
              <a:buNone/>
              <a:defRPr sz="900"/>
            </a:lvl1pPr>
            <a:lvl2pPr>
              <a:buFontTx/>
              <a:buNone/>
              <a:defRPr sz="900"/>
            </a:lvl2pPr>
            <a:lvl3pPr>
              <a:buFontTx/>
              <a:buNone/>
              <a:defRPr sz="800"/>
            </a:lvl3pPr>
            <a:lvl4pPr>
              <a:buFontTx/>
              <a:buNone/>
              <a:defRPr sz="700"/>
            </a:lvl4pPr>
            <a:lvl5pPr>
              <a:buFontTx/>
              <a:buNone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80F7-1E40-4BB7-9D31-194D3FDC875A}" type="datetime1">
              <a:rPr lang="en-US" smtClean="0"/>
              <a:pPr>
                <a:defRPr/>
              </a:pPr>
              <a:t>5/13/2013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FC5C-1C83-4254-8AAF-4E6EF893043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FB09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3" y="3492058"/>
            <a:ext cx="8893175" cy="15529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114542" y="6"/>
            <a:ext cx="1778636" cy="504031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44658" y="201848"/>
            <a:ext cx="7262761" cy="840054"/>
          </a:xfrm>
          <a:prstGeom prst="rect">
            <a:avLst/>
          </a:prstGeom>
          <a:extLst/>
        </p:spPr>
        <p:txBody>
          <a:bodyPr vert="horz" wrap="square" lIns="34932" tIns="34932" rIns="34932" bIns="349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44658" y="1176076"/>
            <a:ext cx="7262761" cy="3326374"/>
          </a:xfrm>
          <a:prstGeom prst="rect">
            <a:avLst/>
          </a:prstGeom>
          <a:extLst/>
        </p:spPr>
        <p:txBody>
          <a:bodyPr vert="horz" wrap="square" lIns="69866" tIns="34932" rIns="69866" bIns="34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44662" y="4719460"/>
            <a:ext cx="2075074" cy="268350"/>
          </a:xfrm>
          <a:prstGeom prst="rect">
            <a:avLst/>
          </a:prstGeom>
        </p:spPr>
        <p:txBody>
          <a:bodyPr vert="horz" lIns="69866" tIns="34932" rIns="69866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D30F9D-387A-4EDD-8EEE-1F062D1FF293}" type="datetime1">
              <a:rPr lang="en-US" smtClean="0"/>
              <a:pPr>
                <a:defRPr/>
              </a:pPr>
              <a:t>5/13/2013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9749" y="4719460"/>
            <a:ext cx="741096" cy="2683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C26DD-FF3B-4A7C-ACD8-4E655ACB1E8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3" r:id="rId2"/>
    <p:sldLayoutId id="2147484082" r:id="rId3"/>
    <p:sldLayoutId id="2147484074" r:id="rId4"/>
    <p:sldLayoutId id="2147484075" r:id="rId5"/>
    <p:sldLayoutId id="2147484076" r:id="rId6"/>
    <p:sldLayoutId id="2147484077" r:id="rId7"/>
    <p:sldLayoutId id="2147484083" r:id="rId8"/>
    <p:sldLayoutId id="2147484078" r:id="rId9"/>
    <p:sldLayoutId id="2147484079" r:id="rId10"/>
    <p:sldLayoutId id="214748408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5pPr>
      <a:lvl6pPr marL="349329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6pPr>
      <a:lvl7pPr marL="698658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7pPr>
      <a:lvl8pPr marL="1047987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8pPr>
      <a:lvl9pPr marL="1397317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9pPr>
    </p:titleStyle>
    <p:bodyStyle>
      <a:lvl1pPr marL="320218" indent="-29232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92" indent="-20862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6" indent="-1952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77636" indent="-18073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7745" indent="-139489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99505" indent="-139732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67181" indent="-139732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34861" indent="-139732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781578" indent="-139732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93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986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47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973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466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95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453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946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xploded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ecurityxploded.com/security-training-videos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volatility/wiki/BasicUsage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technet.microsoft.com/en-us/library/cc768129.aspx" TargetMode="External"/><Relationship Id="rId4" Type="http://schemas.openxmlformats.org/officeDocument/2006/relationships/hyperlink" Target="http://securityxploded.com/malware-analysis-training-reference.ph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.png"/><Relationship Id="rId4" Type="http://schemas.openxmlformats.org/officeDocument/2006/relationships/hyperlink" Target="http://www.securityxploded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xploded.com/security-training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www.linkedin.com/pub/monnappa-ka-grem-ceh/42/45a/1b8" TargetMode="External"/><Relationship Id="rId4" Type="http://schemas.openxmlformats.org/officeDocument/2006/relationships/hyperlink" Target="mailto:monnappa22@gmail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406" y="784046"/>
            <a:ext cx="8684771" cy="840058"/>
          </a:xfrm>
          <a:noFill/>
          <a:ln>
            <a:noFill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cap="none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  <a:t>Malware Sandbox Analysis</a:t>
            </a:r>
            <a:endParaRPr lang="en-IN" sz="2800" b="0" cap="none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2747" y="1680104"/>
            <a:ext cx="5419317" cy="67071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lIns="69866" tIns="34932" rIns="69866" bIns="34932">
            <a:spAutoFit/>
            <a:scene3d>
              <a:camera prst="perspectiveBelow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Monnappa 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965" y="3738312"/>
            <a:ext cx="5419294" cy="7630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9866" tIns="34932" rIns="69866" bIns="34932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www.SecurityXploded.com</a:t>
            </a:r>
            <a:endParaRPr lang="en-US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0640" y="0"/>
            <a:ext cx="8893175" cy="3865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ap="flat" cmpd="sng" algn="ctr">
            <a:noFill/>
            <a:prstDash val="solid"/>
            <a:headEnd/>
            <a:tailEnd/>
          </a:ln>
          <a:extLst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34932" tIns="34932" rIns="34932" bIns="34932" numCol="1" anchor="t" anchorCtr="0" compatLnSpc="1">
            <a:prstTxWarp prst="textNoShape">
              <a:avLst/>
            </a:prstTxWarp>
            <a:noAutofit/>
          </a:bodyPr>
          <a:lstStyle/>
          <a:p>
            <a:pPr algn="ctr" defTabSz="698658" fontAlgn="auto">
              <a:spcAft>
                <a:spcPts val="0"/>
              </a:spcAft>
              <a:defRPr/>
            </a:pPr>
            <a:r>
              <a:rPr lang="en-IN" b="1" dirty="0" smtClean="0">
                <a:ln w="10541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chemeClr val="bg1"/>
                  </a:glow>
                </a:effectLst>
              </a:rPr>
              <a:t>Advanced Malware Analysis Training Series</a:t>
            </a:r>
          </a:p>
        </p:txBody>
      </p:sp>
      <p:pic>
        <p:nvPicPr>
          <p:cNvPr id="7" name="Picture 6" descr="securityxplodedbigiconnorm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6987" y="2520157"/>
            <a:ext cx="1424810" cy="100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 Sandbox –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ThreatExpert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results</a:t>
            </a:r>
            <a:endParaRPr lang="en-IN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987" y="1072356"/>
            <a:ext cx="685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 Sandbox –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CWSandbox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results</a:t>
            </a:r>
            <a:endParaRPr lang="en-IN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7" y="1148556"/>
            <a:ext cx="701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 Sandbox –Anubis results</a:t>
            </a:r>
            <a:endParaRPr lang="en-IN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7" y="919956"/>
            <a:ext cx="716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Custom Sandbox – sandbox.py</a:t>
            </a:r>
            <a:endParaRPr lang="en-IN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Automates static, dynamic and Memory analysis using open source tools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Written in python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Can be run in sandbox mode or internet mode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sandbox mode it can simulate internet services (this is the default mode)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Allows you to set the timeout for the malware to run (default is 60 seconds)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Stores  final reports,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pcaps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desktop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screeshot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, and malicious artifacts for later analysis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Sandbox.py (working)</a:t>
            </a:r>
            <a:endParaRPr lang="en-IN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Takes sample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 input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Performs static analysis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Reverts VM to clean snapshot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Starts the VM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Transfers the malware to VM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Runs the monitoring tools ( to monitor process, registry, file system, network activity)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Executes the malware for the specified time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Sandbox.py (working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IN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Stops the monitoring tools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Suspends the VM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Acquires the memory image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Performs memory analysis using Volatility framework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Stores the results (Final reports,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destkop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screenshot,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pcaps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malicious artifacts for later analysis)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Sandbox.py Report</a:t>
            </a:r>
            <a:endParaRPr lang="en-IN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Static analysis results: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File type (uses magic python module)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Cryptographic hash (md5sum – uses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hashlib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python module)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VirusTotal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results (python script using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VirusTotal’s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public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Determines packers used by malware (uses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yara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-python)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Determines the capabilities of the malware like IRC, P2P etc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(uses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yara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-python module)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Sandbox.py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Dynamic analysis results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Determines File system activity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Determines Process activity 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Determines Registry activity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Monitor Network activity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Displays DNS summary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Shows TCP conversations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Displays HTTP requests &amp; HTTP request tree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Sandbox.py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96156"/>
            <a:ext cx="7262761" cy="332637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4900" u="sng" dirty="0" smtClean="0">
                <a:latin typeface="Times New Roman" pitchFamily="18" charset="0"/>
                <a:cs typeface="Times New Roman" pitchFamily="18" charset="0"/>
              </a:rPr>
              <a:t>Memory analysis results:</a:t>
            </a:r>
          </a:p>
          <a:p>
            <a:pPr>
              <a:lnSpc>
                <a:spcPct val="150000"/>
              </a:lnSpc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uses Volatility advanced memory forensics framework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displays process, hidden process in memory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displays network connections, terminated network connections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displays listening sockets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determines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hooks, code injection and embedded executable in memory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displays DLL’s loaded by the process memory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displays services in memory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displays the registry keys (like run registry key)</a:t>
            </a:r>
          </a:p>
          <a:p>
            <a:pPr>
              <a:lnSpc>
                <a:spcPct val="150000"/>
              </a:lnSpc>
            </a:pPr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055089"/>
            <a:ext cx="7262761" cy="840054"/>
          </a:xfrm>
        </p:spPr>
        <p:txBody>
          <a:bodyPr/>
          <a:lstStyle/>
          <a:p>
            <a:pPr algn="ctr"/>
            <a:r>
              <a:rPr lang="en-US" sz="4100" b="1" cap="all" dirty="0" smtClean="0">
                <a:ln w="5000" cmpd="sng">
                  <a:solidFill>
                    <a:srgbClr val="4F81BD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Demo 1, 2 &amp; 3</a:t>
            </a:r>
            <a:br>
              <a:rPr lang="en-US" sz="4100" b="1" cap="all" dirty="0" smtClean="0">
                <a:ln w="5000" cmpd="sng">
                  <a:solidFill>
                    <a:srgbClr val="4F81BD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b="1" cap="all" dirty="0" smtClean="0">
                <a:ln w="5000" cmpd="sng">
                  <a:solidFill>
                    <a:srgbClr val="4F81BD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(Sandbox analysis)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941387" y="2748756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All Training Demo Videos are available at </a:t>
            </a:r>
          </a:p>
          <a:p>
            <a:r>
              <a:rPr lang="en-IN" dirty="0" smtClean="0">
                <a:hlinkClick r:id="rId2"/>
              </a:rPr>
              <a:t>http</a:t>
            </a:r>
            <a:r>
              <a:rPr lang="en-IN" dirty="0">
                <a:hlinkClick r:id="rId2"/>
              </a:rPr>
              <a:t>://securityxploded.com/security-training-videos.php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262502"/>
            <a:ext cx="8198454" cy="593766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Disclaimer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" y="1008065"/>
            <a:ext cx="8893175" cy="117854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  <a:p>
            <a:pPr marL="218331" indent="-218331" eaLnBrk="1" hangingPunct="1"/>
            <a:endParaRPr lang="en-IN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5" y="1008070"/>
            <a:ext cx="8522625" cy="2686647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pPr marL="218331" indent="-218331" algn="just" eaLnBrk="1" hangingPunct="1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The Content, Demonstration, Source Code and Programs presented here is "AS IS" without any warranty or conditions of any kind. Also the views/ideas/knowledge expressed here are solely of the trainer’s only and nothing to do with the company or the organization in which the trainer is currently working. </a:t>
            </a:r>
          </a:p>
          <a:p>
            <a:pPr marL="218331" indent="-218331" algn="just" eaLnBrk="1" hangingPunct="1"/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algn="just" eaLnBrk="1" hangingPunct="1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However in no circumstances neither the Trainer nor SecurityXploded is responsible for any damage or loss caused due to use or misuse of the information presented here.</a:t>
            </a:r>
          </a:p>
          <a:p>
            <a:pPr marL="218331" indent="-218331" eaLnBrk="1" hangingPunct="1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5587" y="234156"/>
            <a:ext cx="8374407" cy="457200"/>
          </a:xfrm>
        </p:spPr>
        <p:txBody>
          <a:bodyPr/>
          <a:lstStyle/>
          <a:p>
            <a:pPr algn="ctr"/>
            <a:r>
              <a:rPr lang="en-IN" sz="2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Sandbox.py – Help option</a:t>
            </a:r>
            <a:endParaRPr lang="en-IN" sz="24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87" y="843756"/>
            <a:ext cx="8300296" cy="285990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400" dirty="0" smtClean="0"/>
              <a:t>The below screenshot shows the sandbox.py help option</a:t>
            </a:r>
            <a:endParaRPr lang="en-US" sz="1400" dirty="0"/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7" y="1224756"/>
            <a:ext cx="55626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5587" y="234156"/>
            <a:ext cx="8374407" cy="457200"/>
          </a:xfrm>
        </p:spPr>
        <p:txBody>
          <a:bodyPr/>
          <a:lstStyle/>
          <a:p>
            <a:pPr algn="ctr"/>
            <a:r>
              <a:rPr lang="en-IN" sz="2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Sandbox.py – Input</a:t>
            </a:r>
            <a:endParaRPr lang="en-IN" sz="24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87" y="843756"/>
            <a:ext cx="8300296" cy="285990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400" dirty="0" smtClean="0"/>
              <a:t>The below screenshot shows the sandbox.py taking sample as input to run it for 30 seconds</a:t>
            </a:r>
            <a:endParaRPr lang="en-US" sz="14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7" y="1224756"/>
            <a:ext cx="5867400" cy="343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5587" y="234156"/>
            <a:ext cx="8374407" cy="457200"/>
          </a:xfrm>
        </p:spPr>
        <p:txBody>
          <a:bodyPr/>
          <a:lstStyle/>
          <a:p>
            <a:pPr algn="ctr"/>
            <a:r>
              <a:rPr lang="en-IN" sz="2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Sandbox.py – Static Analysis</a:t>
            </a:r>
            <a:endParaRPr lang="en-IN" sz="24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87" y="843756"/>
            <a:ext cx="8300296" cy="285990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400" dirty="0" smtClean="0"/>
              <a:t>The below screenshot shows the static analysis results after executing the sample</a:t>
            </a:r>
            <a:endParaRPr lang="en-US" sz="14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187" y="1224756"/>
            <a:ext cx="55626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5587" y="234156"/>
            <a:ext cx="8374407" cy="457200"/>
          </a:xfrm>
        </p:spPr>
        <p:txBody>
          <a:bodyPr/>
          <a:lstStyle/>
          <a:p>
            <a:pPr algn="ctr"/>
            <a:r>
              <a:rPr lang="en-IN" sz="2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Sandbox.py – Dynamic Analysis</a:t>
            </a:r>
            <a:endParaRPr lang="en-IN" sz="24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87" y="843756"/>
            <a:ext cx="8300296" cy="285990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400" dirty="0" smtClean="0"/>
              <a:t>The below screenshot shows the dynamic analysis results after executing the sample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7" y="1377156"/>
            <a:ext cx="655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5587" y="234156"/>
            <a:ext cx="8374407" cy="457200"/>
          </a:xfrm>
        </p:spPr>
        <p:txBody>
          <a:bodyPr/>
          <a:lstStyle/>
          <a:p>
            <a:pPr algn="ctr"/>
            <a:r>
              <a:rPr lang="en-IN" sz="2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Sandbox.py – Network Activity</a:t>
            </a:r>
            <a:endParaRPr lang="en-IN" sz="24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87" y="843756"/>
            <a:ext cx="8300296" cy="285990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400" dirty="0" smtClean="0"/>
              <a:t>The below screenshot shows the network activity after executing the sample</a:t>
            </a:r>
            <a:endParaRPr lang="en-US" sz="14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7" y="1148556"/>
            <a:ext cx="640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5587" y="234156"/>
            <a:ext cx="8374407" cy="457200"/>
          </a:xfrm>
        </p:spPr>
        <p:txBody>
          <a:bodyPr/>
          <a:lstStyle/>
          <a:p>
            <a:pPr algn="ctr"/>
            <a:r>
              <a:rPr lang="en-IN" sz="2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Sandbox.py – Memory Analysis</a:t>
            </a:r>
            <a:endParaRPr lang="en-IN" sz="24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87" y="843756"/>
            <a:ext cx="8300296" cy="285990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400" dirty="0" smtClean="0"/>
              <a:t>The below screenshot shows the memory analysis results after executing the sample</a:t>
            </a:r>
            <a:endParaRPr lang="en-US" sz="14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7" y="1300956"/>
            <a:ext cx="6248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FB09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Reference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331787" y="1318339"/>
            <a:ext cx="7772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IN" sz="16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787" y="1318339"/>
            <a:ext cx="6934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98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Complete Reference Guide for Advanced Malware Analysis Training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898" indent="0"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[Include links for all the Demos &amp; Tools]</a:t>
            </a:r>
            <a:endParaRPr lang="en-US" sz="1600" b="1" dirty="0">
              <a:latin typeface="Times New Roman" pitchFamily="18" charset="0"/>
              <a:cs typeface="Times New Roman" pitchFamily="18" charset="0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375279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" y="741212"/>
            <a:ext cx="8893175" cy="3379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9866" tIns="34932" rIns="69866" bIns="34932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!</a:t>
            </a:r>
          </a:p>
          <a:p>
            <a:pPr algn="ctr"/>
            <a:endParaRPr lang="en-US" sz="3700" b="1" dirty="0" smtClean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hlinkClick r:id="rId4"/>
              </a:rPr>
              <a:t>www.SecurityXploded.com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pic>
        <p:nvPicPr>
          <p:cNvPr id="1026" name="Picture 2" descr="C:\Users\Administrator\Desktop\securityxplodedbigicon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1605756"/>
            <a:ext cx="1447800" cy="10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157956"/>
            <a:ext cx="8198454" cy="593766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Acknowledgement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" y="1008065"/>
            <a:ext cx="8893175" cy="117854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  <a:p>
            <a:pPr marL="218331" indent="-218331" eaLnBrk="1" hangingPunct="1"/>
            <a:endParaRPr lang="en-IN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55587" y="1106079"/>
            <a:ext cx="8522625" cy="307906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Special thanks to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Null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community for their extended support and co-operation.</a:t>
            </a:r>
          </a:p>
          <a:p>
            <a:pPr marL="218331" indent="-218331" eaLnBrk="1" hangingPunct="1">
              <a:lnSpc>
                <a:spcPct val="150000"/>
              </a:lnSpc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Special thanks  to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ThoughtWorks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for the beautiful venue.</a:t>
            </a:r>
          </a:p>
          <a:p>
            <a:pPr marL="218331" indent="-218331" eaLnBrk="1" hangingPunct="1">
              <a:lnSpc>
                <a:spcPct val="150000"/>
              </a:lnSpc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Thanks to all the trainers who have devoted their precious time and countless hours to make it happen.</a:t>
            </a: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6077003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262509"/>
            <a:ext cx="8198454" cy="501433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Advanced Malware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Analysis Training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" y="1008065"/>
            <a:ext cx="8893175" cy="117854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  <a:p>
            <a:pPr marL="218331" indent="-218331" eaLnBrk="1" hangingPunct="1"/>
            <a:endParaRPr lang="en-IN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5" y="1028523"/>
            <a:ext cx="8522625" cy="386389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eaLnBrk="1" hangingPunct="1">
              <a:lnSpc>
                <a:spcPct val="15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This presentation is part of our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Advanced Malware Analysis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Training program. Currently it is delivered only during our local meets for FREE of cost.</a:t>
            </a:r>
          </a:p>
          <a:p>
            <a:pPr marL="218331" eaLnBrk="1" hangingPunct="1">
              <a:lnSpc>
                <a:spcPct val="150000"/>
              </a:lnSpc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18331" indent="-218331" eaLnBrk="1" hangingPunct="1">
              <a:lnSpc>
                <a:spcPct val="15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For complete details of this course, visit our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3"/>
              </a:rPr>
              <a:t>Security Training page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6077003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7" descr="security-tra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6176" y="2296144"/>
            <a:ext cx="2779117" cy="151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FB09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262502"/>
            <a:ext cx="8198454" cy="593766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 am I?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96438" y="843756"/>
            <a:ext cx="8596737" cy="381003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lnSpc>
                <a:spcPct val="150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Monnappa 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Member,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SecurityXploded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Info Security Investigator @ Cisco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Reversing, Malware Analysis, Memory Forensics.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monnappa22@gmail.com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Twitter: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@monnappa22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LinkedIn: </a:t>
            </a:r>
            <a:r>
              <a:rPr lang="en-US" sz="1600" dirty="0" smtClean="0">
                <a:hlinkClick r:id="rId5"/>
              </a:rPr>
              <a:t>http://www.linkedin.com/pub/monnappa-ka-grem-ceh/42/45a/1b8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85990" lvl="1" eaLnBrk="1" hangingPunct="1">
              <a:lnSpc>
                <a:spcPct val="150000"/>
              </a:lnSpc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/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Content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58" y="1176076"/>
            <a:ext cx="7262761" cy="3477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Sandbox Overview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Why Sandbox Analysis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Sandbox Architecture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Online Sandboxes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Custom Sandbox (Sandbox.py)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Sandbox.py working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Sandbox.py report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Demo 1&amp;2 (Sandbox Analysis)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Sandbox Overview</a:t>
            </a:r>
            <a:endParaRPr lang="en-IN" sz="3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1600" dirty="0" smtClean="0"/>
              <a:t>Execute malware in a controlled/monitored environment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Monitors file system, registry, process and network activity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Outputs the results in multiple formats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Examples of Sandboxes</a:t>
            </a:r>
          </a:p>
          <a:p>
            <a:pPr lvl="1">
              <a:lnSpc>
                <a:spcPct val="150000"/>
              </a:lnSpc>
            </a:pPr>
            <a:r>
              <a:rPr lang="en-IN" sz="1300" dirty="0" smtClean="0"/>
              <a:t>Cuckoo Sandbox</a:t>
            </a:r>
          </a:p>
          <a:p>
            <a:pPr lvl="1">
              <a:lnSpc>
                <a:spcPct val="150000"/>
              </a:lnSpc>
            </a:pPr>
            <a:r>
              <a:rPr lang="en-IN" sz="1300" dirty="0" err="1" smtClean="0"/>
              <a:t>ThreatExpert</a:t>
            </a:r>
            <a:endParaRPr lang="en-IN" sz="1300" dirty="0" smtClean="0"/>
          </a:p>
          <a:p>
            <a:pPr lvl="1">
              <a:lnSpc>
                <a:spcPct val="150000"/>
              </a:lnSpc>
            </a:pPr>
            <a:r>
              <a:rPr lang="en-IN" sz="1300" dirty="0" smtClean="0"/>
              <a:t>Anubis</a:t>
            </a:r>
          </a:p>
          <a:p>
            <a:pPr lvl="1">
              <a:lnSpc>
                <a:spcPct val="150000"/>
              </a:lnSpc>
            </a:pPr>
            <a:r>
              <a:rPr lang="en-IN" sz="1300" dirty="0" err="1" smtClean="0"/>
              <a:t>CWSandbox</a:t>
            </a:r>
            <a:endParaRPr lang="en-IN" sz="1300" dirty="0"/>
          </a:p>
          <a:p>
            <a:pPr>
              <a:lnSpc>
                <a:spcPct val="150000"/>
              </a:lnSpc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Sandbox Analysis?</a:t>
            </a:r>
            <a:endParaRPr lang="en-IN" sz="3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To determine: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The nature and purpose of the malware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Interaction with the file system </a:t>
            </a:r>
          </a:p>
          <a:p>
            <a:pPr>
              <a:lnSpc>
                <a:spcPct val="150000"/>
              </a:lnSpc>
            </a:pPr>
            <a:r>
              <a:rPr lang="en-IN" sz="1800" dirty="0" smtClean="0"/>
              <a:t>Interaction with the registry </a:t>
            </a:r>
          </a:p>
          <a:p>
            <a:pPr>
              <a:lnSpc>
                <a:spcPct val="150000"/>
              </a:lnSpc>
            </a:pPr>
            <a:r>
              <a:rPr lang="en-IN" sz="1800" dirty="0" smtClean="0"/>
              <a:t>Interaction with the network</a:t>
            </a:r>
          </a:p>
          <a:p>
            <a:pPr>
              <a:lnSpc>
                <a:spcPct val="150000"/>
              </a:lnSpc>
            </a:pPr>
            <a:r>
              <a:rPr lang="en-IN" sz="1800" dirty="0" smtClean="0"/>
              <a:t>To determine identifiable patterns</a:t>
            </a:r>
            <a:endParaRPr lang="en-IN" sz="1800" dirty="0"/>
          </a:p>
          <a:p>
            <a:pPr>
              <a:lnSpc>
                <a:spcPct val="150000"/>
              </a:lnSpc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87" y="-223044"/>
            <a:ext cx="7262761" cy="84005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Sandbox Architecture</a:t>
            </a:r>
            <a:endParaRPr lang="en-IN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1246187" y="2139156"/>
            <a:ext cx="1981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3387" y="221535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Controller</a:t>
            </a:r>
            <a:endParaRPr lang="en-US" sz="1400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1169987" y="3129756"/>
            <a:ext cx="685800" cy="838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2008187" y="3129756"/>
            <a:ext cx="685800" cy="838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2846387" y="3129756"/>
            <a:ext cx="685800" cy="838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46187" y="3510756"/>
            <a:ext cx="533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Reports</a:t>
            </a:r>
            <a:endParaRPr 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2922587" y="3510756"/>
            <a:ext cx="533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Artifacts</a:t>
            </a:r>
            <a:endParaRPr 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2084387" y="3510756"/>
            <a:ext cx="533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PCAPS</a:t>
            </a:r>
            <a:endParaRPr lang="en-US" sz="700" dirty="0"/>
          </a:p>
        </p:txBody>
      </p:sp>
      <p:sp>
        <p:nvSpPr>
          <p:cNvPr id="14" name="Rectangle 13"/>
          <p:cNvSpPr/>
          <p:nvPr/>
        </p:nvSpPr>
        <p:spPr>
          <a:xfrm>
            <a:off x="712787" y="1758156"/>
            <a:ext cx="3352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32387" y="1834356"/>
            <a:ext cx="28956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4187" y="1453356"/>
            <a:ext cx="78486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endCxn id="15" idx="1"/>
          </p:cNvCxnSpPr>
          <p:nvPr/>
        </p:nvCxnSpPr>
        <p:spPr>
          <a:xfrm>
            <a:off x="4065587" y="2596356"/>
            <a:ext cx="1066800" cy="4191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69987" y="145335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Machine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08587" y="145335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Analysis Machine (VM)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473993" y="1072356"/>
            <a:ext cx="762794" cy="79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742281" y="4462462"/>
            <a:ext cx="381000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98587" y="457755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360987" y="2443956"/>
            <a:ext cx="1219200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60987" y="206295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Launch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732587" y="229155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60987" y="3053556"/>
            <a:ext cx="2514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98587" y="38655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904776" y="65176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Submit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1932384" y="2748359"/>
            <a:ext cx="457200" cy="79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65187" y="2901156"/>
            <a:ext cx="30480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437187" y="335835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Monitoring tools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2010-10-28T18:34:05Z</outs:dateTime>
      <outs:isPinned>true</outs:isPinned>
    </outs:relatedDate>
    <outs:relatedDate>
      <outs:type>2</outs:type>
      <outs:displayName>Created</outs:displayName>
      <outs:dateTime>2010-07-04T05:35:18Z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Nagareshwar Talekar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nag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963F2505-FD45-4DDE-B41A-9969EF4D17D6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13417</TotalTime>
  <Words>738</Words>
  <Application>Microsoft Office PowerPoint</Application>
  <PresentationFormat>Custom</PresentationFormat>
  <Paragraphs>201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Times New Roman</vt:lpstr>
      <vt:lpstr>Wingdings</vt:lpstr>
      <vt:lpstr>Wingdings 2</vt:lpstr>
      <vt:lpstr>Technic</vt:lpstr>
      <vt:lpstr>Malware Sandbox Analysis</vt:lpstr>
      <vt:lpstr>PowerPoint Presentation</vt:lpstr>
      <vt:lpstr>PowerPoint Presentation</vt:lpstr>
      <vt:lpstr>PowerPoint Presentation</vt:lpstr>
      <vt:lpstr>PowerPoint Presentation</vt:lpstr>
      <vt:lpstr>Content</vt:lpstr>
      <vt:lpstr>Sandbox Overview</vt:lpstr>
      <vt:lpstr>Why Sandbox Analysis?</vt:lpstr>
      <vt:lpstr>Sandbox Architecture</vt:lpstr>
      <vt:lpstr>Online Sandbox –ThreatExpert results</vt:lpstr>
      <vt:lpstr>Online Sandbox –CWSandbox results</vt:lpstr>
      <vt:lpstr>Online Sandbox –Anubis results</vt:lpstr>
      <vt:lpstr>Custom Sandbox – sandbox.py</vt:lpstr>
      <vt:lpstr>Sandbox.py (working)</vt:lpstr>
      <vt:lpstr>Sandbox.py (working contd)</vt:lpstr>
      <vt:lpstr>Sandbox.py Report</vt:lpstr>
      <vt:lpstr>Sandbox.py report</vt:lpstr>
      <vt:lpstr>Sandbox.py report</vt:lpstr>
      <vt:lpstr>Demo 1, 2 &amp; 3 (Sandbox analysis)</vt:lpstr>
      <vt:lpstr>Sandbox.py – Help option</vt:lpstr>
      <vt:lpstr>Sandbox.py – Input</vt:lpstr>
      <vt:lpstr>Sandbox.py – Static Analysis</vt:lpstr>
      <vt:lpstr>Sandbox.py – Dynamic Analysis</vt:lpstr>
      <vt:lpstr>Sandbox.py – Network Activity</vt:lpstr>
      <vt:lpstr>Sandbox.py – Memory Analysis</vt:lpstr>
      <vt:lpstr>Reference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Virtualization</dc:title>
  <dc:creator>Amit Malik</dc:creator>
  <cp:lastModifiedBy>nag</cp:lastModifiedBy>
  <cp:revision>1429</cp:revision>
  <dcterms:created xsi:type="dcterms:W3CDTF">2010-07-04T05:35:18Z</dcterms:created>
  <dcterms:modified xsi:type="dcterms:W3CDTF">2013-05-13T08:07:15Z</dcterms:modified>
</cp:coreProperties>
</file>