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2"/>
  </p:sldMasterIdLst>
  <p:notesMasterIdLst>
    <p:notesMasterId r:id="rId46"/>
  </p:notesMasterIdLst>
  <p:handoutMasterIdLst>
    <p:handoutMasterId r:id="rId47"/>
  </p:handoutMasterIdLst>
  <p:sldIdLst>
    <p:sldId id="335" r:id="rId3"/>
    <p:sldId id="261" r:id="rId4"/>
    <p:sldId id="336" r:id="rId5"/>
    <p:sldId id="337" r:id="rId6"/>
    <p:sldId id="323" r:id="rId7"/>
    <p:sldId id="381" r:id="rId8"/>
    <p:sldId id="382" r:id="rId9"/>
    <p:sldId id="383" r:id="rId10"/>
    <p:sldId id="384" r:id="rId11"/>
    <p:sldId id="385" r:id="rId12"/>
    <p:sldId id="386" r:id="rId13"/>
    <p:sldId id="388" r:id="rId14"/>
    <p:sldId id="389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400" r:id="rId23"/>
    <p:sldId id="399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387" r:id="rId44"/>
    <p:sldId id="322" r:id="rId45"/>
  </p:sldIdLst>
  <p:sldSz cx="8893175" cy="504031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93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986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47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973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46646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95975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45304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94633" algn="l" defTabSz="69865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89">
          <p15:clr>
            <a:srgbClr val="A4A3A4"/>
          </p15:clr>
        </p15:guide>
        <p15:guide id="2" pos="2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00CC"/>
    <a:srgbClr val="3BFB31"/>
    <a:srgbClr val="15FB09"/>
    <a:srgbClr val="C7DAF1"/>
    <a:srgbClr val="FFB3B3"/>
    <a:srgbClr val="FF3300"/>
    <a:srgbClr val="FF9900"/>
    <a:srgbClr val="FF8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41" autoAdjust="0"/>
    <p:restoredTop sz="94348" autoAdjust="0"/>
  </p:normalViewPr>
  <p:slideViewPr>
    <p:cSldViewPr>
      <p:cViewPr varScale="1">
        <p:scale>
          <a:sx n="148" d="100"/>
          <a:sy n="148" d="100"/>
        </p:scale>
        <p:origin x="306" y="150"/>
      </p:cViewPr>
      <p:guideLst>
        <p:guide orient="horz" pos="1589"/>
        <p:guide pos="28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D9CA-13F9-4C31-AE5A-2ABB9CCF1D62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A4E4-3D55-4E40-8356-9BD6056673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252BEC-BFCC-4C57-9C68-E0B08D3A6B5F}" type="datetimeFigureOut">
              <a:rPr lang="en-US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8A04A8-207B-4F46-83B8-72F14DAAC07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033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932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865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798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731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6646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5975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5304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4633" algn="l" defTabSz="6986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D2AD44-9997-4061-AD45-B101B9682349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77325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91881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08411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523871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25758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6048375" cy="3429000"/>
          </a:xfrm>
          <a:ln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2474E-434D-4428-8FA3-D565D5E1CB51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97607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17297" y="2452954"/>
            <a:ext cx="6302296" cy="1691304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21174" y="1135367"/>
            <a:ext cx="6302296" cy="1288080"/>
          </a:xfrm>
        </p:spPr>
        <p:txBody>
          <a:bodyPr tIns="0" rIns="34932" b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349329" indent="0" algn="ctr">
              <a:buNone/>
            </a:lvl2pPr>
            <a:lvl3pPr marL="698658" indent="0" algn="ctr">
              <a:buNone/>
            </a:lvl3pPr>
            <a:lvl4pPr marL="1047987" indent="0" algn="ctr">
              <a:buNone/>
            </a:lvl4pPr>
            <a:lvl5pPr marL="1397317" indent="0" algn="ctr">
              <a:buNone/>
            </a:lvl5pPr>
            <a:lvl6pPr marL="1746646" indent="0" algn="ctr">
              <a:buNone/>
            </a:lvl6pPr>
            <a:lvl7pPr marL="2095975" indent="0" algn="ctr">
              <a:buNone/>
            </a:lvl7pPr>
            <a:lvl8pPr marL="2445304" indent="0" algn="ctr">
              <a:buNone/>
            </a:lvl8pPr>
            <a:lvl9pPr marL="2794633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E59ECA-FA90-4BBE-9DB6-59DAB8380209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E4FB-B005-4AB9-97A3-DA8860E780D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471E-06E9-45CB-9104-05B28292E602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7556-1938-4E96-9E82-5C32A0B9BE8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7555" y="201848"/>
            <a:ext cx="2000963" cy="43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661" y="201848"/>
            <a:ext cx="5854673" cy="43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9504-1D04-4A24-8897-E41A4BCA698F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D809-4E83-46CC-8C44-782D37AB2E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8F571-B00F-4B5A-9282-3164690D9A1C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FA3F-EDB7-4937-B70E-AE92E46D05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38054" y="6"/>
            <a:ext cx="2955127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91" y="2633957"/>
            <a:ext cx="6447551" cy="1342292"/>
          </a:xfrm>
        </p:spPr>
        <p:txBody>
          <a:bodyPr tIns="0" bIns="0" anchor="t"/>
          <a:lstStyle>
            <a:lvl1pPr algn="l">
              <a:buNone/>
              <a:defRPr sz="3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991" y="1826954"/>
            <a:ext cx="6447551" cy="783967"/>
          </a:xfrm>
        </p:spPr>
        <p:txBody>
          <a:bodyPr lIns="34932" tIns="0" rIns="34932" bIns="0" anchor="b"/>
          <a:lstStyle>
            <a:lvl1pPr marL="0" indent="0" algn="l">
              <a:buNone/>
              <a:defRPr sz="1600">
                <a:solidFill>
                  <a:schemeClr val="tx1"/>
                </a:solidFill>
                <a:effectLst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5D4812-25B0-4532-88A5-4CB6A1E9C5C2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8D1D-E6E8-4159-8FD7-0F021F32ED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58" y="201848"/>
            <a:ext cx="7262761" cy="840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660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0152" y="1176076"/>
            <a:ext cx="3557270" cy="33263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5070-975F-4C7D-86CA-09E2E628F602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EE76-B72B-449A-B191-D6745CF0C4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0680"/>
            <a:ext cx="8003858" cy="8400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62" y="4032251"/>
            <a:ext cx="3929365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17614" y="4032251"/>
            <a:ext cx="3930906" cy="61603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100" b="1"/>
            </a:lvl4pPr>
            <a:lvl5pPr>
              <a:buNone/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4662" y="1114866"/>
            <a:ext cx="3929365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7614" y="1114866"/>
            <a:ext cx="3930906" cy="28970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B8897-F234-4477-ABD6-DAE266783B6D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13AE-F100-4719-A1D4-D4ED0CC8ACD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201613"/>
            <a:ext cx="7265724" cy="840054"/>
          </a:xfrm>
        </p:spPr>
        <p:txBody>
          <a:bodyPr/>
          <a:lstStyle>
            <a:lvl1pPr algn="l"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001A-4C38-4D92-9DB6-55121C2C776C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86003-8CB8-4CC3-BC46-AE68B2FDD0A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F856B-4760-4436-A8FE-0AE7AF6C31A8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7F1E-3FE7-46D1-8585-D1F13B32AED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2" y="871308"/>
            <a:ext cx="3112610" cy="536700"/>
          </a:xfrm>
        </p:spPr>
        <p:txBody>
          <a:bodyPr tIns="0" bIns="0" anchor="t"/>
          <a:lstStyle>
            <a:lvl1pPr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4661" y="157596"/>
            <a:ext cx="2667953" cy="672041"/>
          </a:xfrm>
        </p:spPr>
        <p:txBody>
          <a:bodyPr lIns="34932" tIns="0" rIns="34932" bIns="0" anchor="b"/>
          <a:lstStyle>
            <a:lvl1pPr marL="0" indent="0" algn="l">
              <a:buNone/>
              <a:defRPr sz="11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4660" y="1456091"/>
            <a:ext cx="6892212" cy="280017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DD6E02-F6C4-4287-A3FA-16B5B580B748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2837" y="4719460"/>
            <a:ext cx="741096" cy="268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232E-1608-49C2-B460-1CD79D9F40A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309" y="1253623"/>
            <a:ext cx="2970099" cy="921491"/>
          </a:xfrm>
        </p:spPr>
        <p:txBody>
          <a:bodyPr anchor="b"/>
          <a:lstStyle>
            <a:lvl1pPr algn="l">
              <a:buNone/>
              <a:defRPr sz="17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402" y="749584"/>
            <a:ext cx="4001930" cy="302418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4313" y="2203961"/>
            <a:ext cx="2970096" cy="1957537"/>
          </a:xfrm>
        </p:spPr>
        <p:txBody>
          <a:bodyPr lIns="34932" rIns="34932"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900"/>
            </a:lvl2pPr>
            <a:lvl3pPr>
              <a:buFontTx/>
              <a:buNone/>
              <a:defRPr sz="800"/>
            </a:lvl3pPr>
            <a:lvl4pPr>
              <a:buFontTx/>
              <a:buNone/>
              <a:defRPr sz="700"/>
            </a:lvl4pPr>
            <a:lvl5pPr>
              <a:buFontTx/>
              <a:buNone/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B80F7-1E40-4BB7-9D31-194D3FDC875A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FC5C-1C83-4254-8AAF-4E6EF893043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3" y="3492058"/>
            <a:ext cx="889317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114542" y="6"/>
            <a:ext cx="1778636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lIns="69866" tIns="34932" rIns="69866" bIns="3493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44658" y="201848"/>
            <a:ext cx="7262761" cy="840054"/>
          </a:xfrm>
          <a:prstGeom prst="rect">
            <a:avLst/>
          </a:prstGeom>
          <a:extLst/>
        </p:spPr>
        <p:txBody>
          <a:bodyPr vert="horz" wrap="square" lIns="34932" tIns="34932" rIns="34932" bIns="349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44658" y="1176076"/>
            <a:ext cx="7262761" cy="3326374"/>
          </a:xfrm>
          <a:prstGeom prst="rect">
            <a:avLst/>
          </a:prstGeom>
          <a:extLst/>
        </p:spPr>
        <p:txBody>
          <a:bodyPr vert="horz" wrap="square" lIns="69866" tIns="34932" rIns="69866" bIns="34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4662" y="4719460"/>
            <a:ext cx="2075074" cy="268350"/>
          </a:xfrm>
          <a:prstGeom prst="rect">
            <a:avLst/>
          </a:prstGeom>
        </p:spPr>
        <p:txBody>
          <a:bodyPr vert="horz" lIns="69866" tIns="34932" rIns="69866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D30F9D-387A-4EDD-8EEE-1F062D1FF293}" type="datetime1">
              <a:rPr lang="en-US" smtClean="0"/>
              <a:pPr>
                <a:defRPr/>
              </a:pPr>
              <a:t>7/15/2013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038504" y="4719460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9749" y="4719460"/>
            <a:ext cx="741096" cy="2683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C26DD-FF3B-4A7C-ACD8-4E655ACB1E8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3" r:id="rId2"/>
    <p:sldLayoutId id="2147484082" r:id="rId3"/>
    <p:sldLayoutId id="2147484074" r:id="rId4"/>
    <p:sldLayoutId id="2147484075" r:id="rId5"/>
    <p:sldLayoutId id="2147484076" r:id="rId6"/>
    <p:sldLayoutId id="2147484077" r:id="rId7"/>
    <p:sldLayoutId id="2147484083" r:id="rId8"/>
    <p:sldLayoutId id="2147484078" r:id="rId9"/>
    <p:sldLayoutId id="2147484079" r:id="rId10"/>
    <p:sldLayoutId id="21474840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5pPr>
      <a:lvl6pPr marL="349329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6pPr>
      <a:lvl7pPr marL="698658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7pPr>
      <a:lvl8pPr marL="104798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8pPr>
      <a:lvl9pPr marL="1397317" algn="l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itchFamily="34" charset="0"/>
        </a:defRPr>
      </a:lvl9pPr>
    </p:titleStyle>
    <p:bodyStyle>
      <a:lvl1pPr marL="320218" indent="-29232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92" indent="-20862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7796" indent="-1952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77636" indent="-18073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7745" indent="-139489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9505" indent="-1397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67181" indent="-1397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34861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781578" indent="-1397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9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86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479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97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46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95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453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94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xplod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curityxploded.com/security-training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et.microsoft.com/en-us/library/cc768129.aspx" TargetMode="External"/><Relationship Id="rId2" Type="http://schemas.openxmlformats.org/officeDocument/2006/relationships/hyperlink" Target="http://securityxploded.com/malware-analysis-training-reference.ph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hyperlink" Target="http://www.securityxploded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www.linkedin.com/pub/monnappa-ka-grem-ceh/42/45a/1b8" TargetMode="External"/><Relationship Id="rId4" Type="http://schemas.openxmlformats.org/officeDocument/2006/relationships/hyperlink" Target="mailto:monnappa22@gmail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code.google.com/p/volatility/wiki/FullInstallati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06" y="784046"/>
            <a:ext cx="8684771" cy="840058"/>
          </a:xfrm>
          <a:noFill/>
          <a:ln>
            <a:noFill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sz="2800" b="0" cap="non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cs typeface="Calibri" pitchFamily="34" charset="0"/>
              </a:rPr>
              <a:t>Malware Memory Forensics</a:t>
            </a:r>
            <a:endParaRPr lang="en-IN" sz="2800" b="0" cap="non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2747" y="1680104"/>
            <a:ext cx="5419317" cy="71687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69866" tIns="34932" rIns="69866" bIns="34932">
            <a:spAutoFit/>
            <a:scene3d>
              <a:camera prst="perspectiveBelow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Monnappa</a:t>
            </a:r>
            <a:endParaRPr lang="en-US" sz="2100" b="1" dirty="0" smtClean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b="1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965" y="3738312"/>
            <a:ext cx="5419294" cy="7630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www.SecurityXploded.com</a:t>
            </a:r>
            <a:endParaRPr lang="en-US" sz="21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0640" y="0"/>
            <a:ext cx="8893175" cy="3865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headEnd/>
            <a:tailEnd/>
          </a:ln>
          <a:extLst/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34932" tIns="34932" rIns="34932" bIns="34932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698658" fontAlgn="auto">
              <a:spcAft>
                <a:spcPts val="0"/>
              </a:spcAft>
              <a:defRPr/>
            </a:pPr>
            <a:r>
              <a:rPr lang="en-IN" b="1" dirty="0" smtClean="0">
                <a:ln w="10541" cmpd="sng">
                  <a:noFill/>
                  <a:prstDash val="solid"/>
                </a:ln>
                <a:solidFill>
                  <a:schemeClr val="bg2"/>
                </a:solidFill>
                <a:effectLst>
                  <a:glow>
                    <a:schemeClr val="bg1"/>
                  </a:glow>
                </a:effectLst>
              </a:rPr>
              <a:t>Advanced Malware Analysis Training Series</a:t>
            </a:r>
          </a:p>
        </p:txBody>
      </p:sp>
      <p:pic>
        <p:nvPicPr>
          <p:cNvPr id="7" name="Picture 6" descr="securityxplodedbigiconnorm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987" y="2520157"/>
            <a:ext cx="1424810" cy="100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94210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Volatility help and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plugins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22" y="1568103"/>
            <a:ext cx="4162764" cy="257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479" y="1568098"/>
            <a:ext cx="4376276" cy="252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70553" y="896059"/>
            <a:ext cx="8003858" cy="347545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dirty="0" smtClean="0"/>
              <a:t>-h or –help option displays help and available plug-in commands in volatility.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1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3371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Demo-Scenario 1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462756"/>
            <a:ext cx="8152079" cy="431315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Your security device alerts on a malicious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irc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connection to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address 192.168.1.2 on port 1865 from a source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192.168.1.100 (shown below). you are asked to investigate and perform memory forensics on the machine 192.168.1.100</a:t>
            </a: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- To start with, acquire the memory image “infected.dmp”  from 192.168.1.100, using memory acquisition tools  (like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Dumpit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or win32dd)</a:t>
            </a:r>
          </a:p>
          <a:p>
            <a:pPr marL="0" indent="27898"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27898">
              <a:buClr>
                <a:schemeClr val="tx1"/>
              </a:buClr>
              <a:buNone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- Analyze the memory dump “infected.dmp” </a:t>
            </a:r>
          </a:p>
          <a:p>
            <a:pPr marL="0" indent="27898">
              <a:buClr>
                <a:schemeClr val="tx1"/>
              </a:buClr>
              <a:buNone/>
            </a:pPr>
            <a:endParaRPr lang="en-IN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377156"/>
            <a:ext cx="624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 – Start With what you know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1064068"/>
            <a:ext cx="8300296" cy="624544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dirty="0" smtClean="0"/>
              <a:t>Volatility’s </a:t>
            </a:r>
            <a:r>
              <a:rPr lang="en-US" dirty="0" err="1" smtClean="0"/>
              <a:t>connscan</a:t>
            </a:r>
            <a:r>
              <a:rPr lang="en-US" dirty="0" smtClean="0"/>
              <a:t> module shows connection to the malicious </a:t>
            </a:r>
            <a:r>
              <a:rPr lang="en-US" dirty="0" err="1" smtClean="0"/>
              <a:t>ip</a:t>
            </a:r>
            <a:r>
              <a:rPr lang="en-US" dirty="0" smtClean="0"/>
              <a:t> on port 1865 by </a:t>
            </a:r>
            <a:r>
              <a:rPr lang="en-US" dirty="0" err="1" smtClean="0"/>
              <a:t>pid</a:t>
            </a:r>
            <a:r>
              <a:rPr lang="en-US" dirty="0" smtClean="0"/>
              <a:t> 1984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986756"/>
            <a:ext cx="716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2 – Who is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Pid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1984?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1072356"/>
            <a:ext cx="8300296" cy="347545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psscan</a:t>
            </a:r>
            <a:r>
              <a:rPr lang="en-US" dirty="0" smtClean="0"/>
              <a:t>” shows </a:t>
            </a:r>
            <a:r>
              <a:rPr lang="en-US" dirty="0" err="1" smtClean="0"/>
              <a:t>pid</a:t>
            </a:r>
            <a:r>
              <a:rPr lang="en-US" dirty="0" smtClean="0"/>
              <a:t> 1984 belongs to explorer.exe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529556"/>
            <a:ext cx="6781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3 –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apihooks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in explorer.exe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apihooks</a:t>
            </a:r>
            <a:r>
              <a:rPr lang="en-US" sz="1400" dirty="0" smtClean="0"/>
              <a:t> module show, inline </a:t>
            </a:r>
            <a:r>
              <a:rPr lang="en-US" sz="1400" dirty="0" err="1" smtClean="0"/>
              <a:t>api</a:t>
            </a:r>
            <a:r>
              <a:rPr lang="en-US" sz="1400" dirty="0" smtClean="0"/>
              <a:t> hooks in explorer.exe (</a:t>
            </a:r>
            <a:r>
              <a:rPr lang="en-US" sz="1400" dirty="0" err="1" smtClean="0"/>
              <a:t>pid</a:t>
            </a:r>
            <a:r>
              <a:rPr lang="en-US" sz="1400" dirty="0" smtClean="0"/>
              <a:t> 1984) and jump to an unknown location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300956"/>
            <a:ext cx="655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4 – Embedded exe in explorer.exe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952061"/>
            <a:ext cx="8300296" cy="40910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Printing the bytes show the presence of embedded executable in explorer.exe</a:t>
            </a:r>
          </a:p>
          <a:p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377156"/>
            <a:ext cx="647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5 – dumping the embedded exe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23982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err="1" smtClean="0"/>
              <a:t>vaddump</a:t>
            </a:r>
            <a:r>
              <a:rPr lang="en-US" sz="1100" dirty="0" smtClean="0"/>
              <a:t> dumps the embedded exe from explorer.exe</a:t>
            </a:r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300956"/>
            <a:ext cx="594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7" y="2443956"/>
            <a:ext cx="54864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6419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6 – embedded exe by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malfind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plugin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896058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Malfind</a:t>
            </a:r>
            <a:r>
              <a:rPr lang="en-US" sz="1400" dirty="0" smtClean="0"/>
              <a:t> </a:t>
            </a:r>
            <a:r>
              <a:rPr lang="en-US" sz="1400" dirty="0" err="1" smtClean="0"/>
              <a:t>plugin</a:t>
            </a:r>
            <a:r>
              <a:rPr lang="en-US" sz="1400" dirty="0" smtClean="0"/>
              <a:t> can also be used to detect embedded exe and dump it  as shown below</a:t>
            </a:r>
            <a:endParaRPr lang="en-US" sz="14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453356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5657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7 –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submission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0910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Submission to </a:t>
            </a:r>
            <a:r>
              <a:rPr lang="en-US" sz="1100" dirty="0" err="1" smtClean="0"/>
              <a:t>virustotal</a:t>
            </a:r>
            <a:r>
              <a:rPr lang="en-US" sz="1100" dirty="0" smtClean="0"/>
              <a:t>, confirms the dumped executable to be malicious</a:t>
            </a:r>
          </a:p>
          <a:p>
            <a:endParaRPr lang="en-US" sz="11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300956"/>
            <a:ext cx="5638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Disclaimer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08070"/>
            <a:ext cx="8522625" cy="2686647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The Content, Demonstration, Source Code and Programs presented here is "AS IS" without any warranty or conditions of any kind. Also the views/ideas/knowledge expressed here are solely of the trainer’s only and nothing to do with the company or the organization in which the trainer is currently working. </a:t>
            </a:r>
          </a:p>
          <a:p>
            <a:pPr marL="218331" indent="-218331" algn="just" eaLnBrk="1" hangingPunct="1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algn="just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	However in no circumstances neither the Trainer nor SecurityXploded is responsible for any damage or loss caused due to use or misuse of the information presented here.</a:t>
            </a:r>
          </a:p>
          <a:p>
            <a:pPr marL="218331" indent="-218331" eaLnBrk="1" hangingPunct="1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51"/>
            <a:ext cx="8374407" cy="526199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8 – getting more information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54" y="767556"/>
            <a:ext cx="8300296" cy="424489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Strings extracted from the dumped executable, show reference to interesting artifacts (domains and the registry key)</a:t>
            </a:r>
          </a:p>
          <a:p>
            <a:endParaRPr lang="en-US" sz="11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3282156"/>
            <a:ext cx="4876800" cy="156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587" y="1148556"/>
            <a:ext cx="411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9 – explorer.exe handles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0910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Handles in the explorer.exe (</a:t>
            </a:r>
            <a:r>
              <a:rPr lang="en-US" sz="1100" dirty="0" err="1" smtClean="0"/>
              <a:t>pid</a:t>
            </a:r>
            <a:r>
              <a:rPr lang="en-US" sz="1100" dirty="0" smtClean="0"/>
              <a:t> 1984) shows the presence of the run registry key</a:t>
            </a:r>
          </a:p>
          <a:p>
            <a:endParaRPr lang="en-US" sz="11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" y="1377156"/>
            <a:ext cx="693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10 – Printing the registry key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55267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adds values to  registry key to survive the reboot</a:t>
            </a:r>
          </a:p>
          <a:p>
            <a:endParaRPr lang="en-US" sz="11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453356"/>
            <a:ext cx="6858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11 – examining the infected system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55267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hides the registry value and the malicious file on the infected system</a:t>
            </a:r>
          </a:p>
          <a:p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6187" y="1224756"/>
            <a:ext cx="4572000" cy="169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7" y="2977356"/>
            <a:ext cx="4400550" cy="187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9"/>
            <a:ext cx="8374407" cy="638206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12 – Finding the malware on infected system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55267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Rootkit</a:t>
            </a:r>
            <a:r>
              <a:rPr lang="en-US" sz="1400" dirty="0" smtClean="0"/>
              <a:t> detection tool detects the hidden file and the registry entry</a:t>
            </a:r>
          </a:p>
          <a:p>
            <a:endParaRPr lang="en-US" sz="11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300956"/>
            <a:ext cx="5486400" cy="181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787" y="3434556"/>
            <a:ext cx="594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5657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13 – </a:t>
            </a:r>
            <a:r>
              <a:rPr lang="en-IN" sz="28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submission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896057"/>
            <a:ext cx="8300296" cy="40910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100" dirty="0" smtClean="0"/>
              <a:t>Submitting the malicious file from the infected system to </a:t>
            </a:r>
            <a:r>
              <a:rPr lang="en-US" sz="1100" dirty="0" err="1" smtClean="0"/>
              <a:t>virustotal</a:t>
            </a:r>
            <a:r>
              <a:rPr lang="en-US" sz="1100" dirty="0" smtClean="0"/>
              <a:t> confirms the file to be </a:t>
            </a:r>
            <a:r>
              <a:rPr lang="en-US" sz="1100" dirty="0" smtClean="0"/>
              <a:t>malicious</a:t>
            </a:r>
            <a:endParaRPr lang="en-US" sz="1100" dirty="0" smtClean="0"/>
          </a:p>
          <a:p>
            <a:endParaRPr lang="en-US" sz="11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6187" y="1224756"/>
            <a:ext cx="5867400" cy="367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758" y="1960123"/>
            <a:ext cx="6302296" cy="1691304"/>
          </a:xfrm>
        </p:spPr>
        <p:txBody>
          <a:bodyPr/>
          <a:lstStyle/>
          <a:p>
            <a:pPr algn="ctr"/>
            <a:r>
              <a:rPr sz="410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Demo 2</a:t>
            </a:r>
            <a:endParaRPr lang="en-IN" sz="4100" dirty="0">
              <a:solidFill>
                <a:srgbClr val="00206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3371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Demo-Scenario 2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462756"/>
            <a:ext cx="8152079" cy="431315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Your security device alerts on malicious http connection to the domain “web3inst.com”  which resolves to 192.168.1.2,  communication is detected from a source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192.168.1.100 (shown below)..you are asked to investigate and perform memory forensics on the machine 192.168.1.100</a:t>
            </a: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898"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- To start with, acquire the memory image “infected.dmp”  from 192.168.1.100, using memory acquisition tools  (like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Dumpit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or win32dd)</a:t>
            </a:r>
          </a:p>
          <a:p>
            <a:pPr marL="0" indent="27898"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27898">
              <a:buClr>
                <a:schemeClr val="tx1"/>
              </a:buClr>
              <a:buNone/>
            </a:pP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- Analyze the memory dump “infected.dmp” </a:t>
            </a:r>
          </a:p>
          <a:p>
            <a:pPr marL="0" indent="27898">
              <a:buClr>
                <a:schemeClr val="tx1"/>
              </a:buClr>
              <a:buNone/>
            </a:pPr>
            <a:endParaRPr lang="en-IN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453356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718108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 – Network connections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444" y="1064068"/>
            <a:ext cx="8300296" cy="624544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dirty="0" smtClean="0"/>
              <a:t>Volatility’s </a:t>
            </a:r>
            <a:r>
              <a:rPr lang="en-US" dirty="0" err="1" smtClean="0"/>
              <a:t>connscan</a:t>
            </a:r>
            <a:r>
              <a:rPr lang="en-US" dirty="0" smtClean="0"/>
              <a:t> module shows connection to the malicious http connection by </a:t>
            </a:r>
            <a:r>
              <a:rPr lang="en-US" dirty="0" err="1" smtClean="0"/>
              <a:t>pid</a:t>
            </a:r>
            <a:r>
              <a:rPr lang="en-US" dirty="0" smtClean="0"/>
              <a:t> 888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3787" y="1986756"/>
            <a:ext cx="655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2 – process determination and YARA scan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87" y="691356"/>
            <a:ext cx="8300296" cy="43987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Volatility’s </a:t>
            </a:r>
            <a:r>
              <a:rPr lang="en-US" sz="1200" dirty="0" err="1" smtClean="0"/>
              <a:t>psscan</a:t>
            </a:r>
            <a:r>
              <a:rPr lang="en-US" sz="1200" dirty="0" smtClean="0"/>
              <a:t> shows </a:t>
            </a:r>
            <a:r>
              <a:rPr lang="en-US" sz="1200" dirty="0" err="1" smtClean="0"/>
              <a:t>pid</a:t>
            </a:r>
            <a:r>
              <a:rPr lang="en-US" sz="1200" dirty="0" smtClean="0"/>
              <a:t> 888 is associated with svchost.exe and YARA scan shows that malicious domain is found in the address space of </a:t>
            </a:r>
            <a:r>
              <a:rPr lang="en-US" sz="1200" dirty="0" err="1" smtClean="0"/>
              <a:t>pid</a:t>
            </a:r>
            <a:r>
              <a:rPr lang="en-US" sz="1200" dirty="0" smtClean="0"/>
              <a:t> 888 (svchost.exe)</a:t>
            </a:r>
            <a:endParaRPr lang="en-US" sz="12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7" y="3663156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87" y="1148556"/>
            <a:ext cx="54864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157956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Acknowledgement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55587" y="1106079"/>
            <a:ext cx="8522625" cy="307906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Null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community for their extended support and co-operation.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Special thanks  to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ThoughtWorks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for the beautiful venue.</a:t>
            </a:r>
          </a:p>
          <a:p>
            <a:pPr marL="218331" indent="-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Thanks to all the trainers who have devoted their precious time and countless hours to make it happen.</a:t>
            </a: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3 – Suspicious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mutex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in svchost.exe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255212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Volatility’s </a:t>
            </a:r>
            <a:r>
              <a:rPr lang="en-US" sz="1200" dirty="0" err="1" smtClean="0"/>
              <a:t>mutantscan</a:t>
            </a:r>
            <a:r>
              <a:rPr lang="en-US" sz="1200" dirty="0" smtClean="0"/>
              <a:t> shows suspicious </a:t>
            </a:r>
            <a:r>
              <a:rPr lang="en-US" sz="1200" dirty="0" err="1" smtClean="0"/>
              <a:t>mutex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7" y="1300956"/>
            <a:ext cx="6781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4 – malicious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mutex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255212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Google search shows that this suspicious </a:t>
            </a:r>
            <a:r>
              <a:rPr lang="en-US" sz="1200" dirty="0" err="1" smtClean="0"/>
              <a:t>mutex</a:t>
            </a:r>
            <a:r>
              <a:rPr lang="en-US" sz="1200" dirty="0" smtClean="0"/>
              <a:t> is associated with TDSS </a:t>
            </a:r>
            <a:r>
              <a:rPr lang="en-US" sz="1200" dirty="0" err="1" smtClean="0"/>
              <a:t>rootkit</a:t>
            </a:r>
            <a:endParaRPr lang="en-US" sz="12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6187" y="1224756"/>
            <a:ext cx="594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5 – File handles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Examining file handles in svchost.exe (</a:t>
            </a:r>
            <a:r>
              <a:rPr lang="en-US" sz="1400" dirty="0" err="1" smtClean="0"/>
              <a:t>pid</a:t>
            </a:r>
            <a:r>
              <a:rPr lang="en-US" sz="1400" dirty="0" smtClean="0"/>
              <a:t> 888) shows handles to suspicious files (starting with TDSS)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7" y="1758156"/>
            <a:ext cx="708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6 – Hidden DLL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439878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200" dirty="0" smtClean="0"/>
              <a:t>Volatility’s </a:t>
            </a:r>
            <a:r>
              <a:rPr lang="en-US" sz="1200" dirty="0" err="1" smtClean="0"/>
              <a:t>dlllist</a:t>
            </a:r>
            <a:r>
              <a:rPr lang="en-US" sz="1200" dirty="0" smtClean="0"/>
              <a:t> module couldn’t find the DLL starting with “TDSS” whereas </a:t>
            </a:r>
            <a:r>
              <a:rPr lang="en-US" sz="1200" dirty="0" err="1" smtClean="0"/>
              <a:t>ldrmodules</a:t>
            </a:r>
            <a:r>
              <a:rPr lang="en-US" sz="1200" dirty="0" smtClean="0"/>
              <a:t> </a:t>
            </a:r>
            <a:r>
              <a:rPr lang="en-US" sz="1200" dirty="0" err="1" smtClean="0"/>
              <a:t>plugin</a:t>
            </a:r>
            <a:r>
              <a:rPr lang="en-US" sz="1200" dirty="0" smtClean="0"/>
              <a:t> was able to find it. This confirms that the DLL (TDSSoiqh.dll) was hidden, malware hides the DLL by unlinking from the 3 PEB lists</a:t>
            </a:r>
            <a:endParaRPr lang="en-US" sz="12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986756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895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7– Dumping the hidden DLL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Volatility’s </a:t>
            </a:r>
            <a:r>
              <a:rPr lang="en-US" sz="1400" dirty="0" err="1" smtClean="0"/>
              <a:t>dlldump</a:t>
            </a:r>
            <a:r>
              <a:rPr lang="en-US" sz="1400" dirty="0" smtClean="0"/>
              <a:t> module dumps the hidden </a:t>
            </a:r>
            <a:r>
              <a:rPr lang="en-US" sz="1400" dirty="0" err="1" smtClean="0"/>
              <a:t>dll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529556"/>
            <a:ext cx="5934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0987" y="2520157"/>
            <a:ext cx="502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8–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VirusTotal</a:t>
            </a:r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submission of DLL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Submitting the dumped </a:t>
            </a:r>
            <a:r>
              <a:rPr lang="en-US" sz="1400" dirty="0" err="1" smtClean="0"/>
              <a:t>dll</a:t>
            </a:r>
            <a:r>
              <a:rPr lang="en-US" sz="1400" dirty="0" smtClean="0"/>
              <a:t> to </a:t>
            </a:r>
            <a:r>
              <a:rPr lang="en-US" sz="1400" dirty="0" err="1" smtClean="0"/>
              <a:t>VirusTotal</a:t>
            </a:r>
            <a:r>
              <a:rPr lang="en-US" sz="1400" dirty="0" smtClean="0"/>
              <a:t> confirms that it is malicious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1148556"/>
            <a:ext cx="5562600" cy="366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9 – Suspicious DLL loaded by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msiexec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6913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err="1" smtClean="0"/>
              <a:t>dlllist</a:t>
            </a:r>
            <a:r>
              <a:rPr lang="en-US" sz="1400" dirty="0" smtClean="0"/>
              <a:t> shows suspicious </a:t>
            </a:r>
            <a:r>
              <a:rPr lang="en-US" sz="1400" dirty="0" err="1" smtClean="0"/>
              <a:t>dll</a:t>
            </a:r>
            <a:r>
              <a:rPr lang="en-US" sz="1400" dirty="0" smtClean="0"/>
              <a:t> loaded by msiexec.exe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148556"/>
            <a:ext cx="5715000" cy="366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10– Dumping DLL and VT submission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691356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Dumping the </a:t>
            </a:r>
            <a:r>
              <a:rPr lang="en-US" sz="1400" dirty="0" smtClean="0"/>
              <a:t>suspicious </a:t>
            </a:r>
            <a:r>
              <a:rPr lang="en-US" sz="1400" dirty="0" smtClean="0"/>
              <a:t>DLL (dll.dll) and submitting to </a:t>
            </a:r>
            <a:r>
              <a:rPr lang="en-US" sz="1400" dirty="0" err="1" smtClean="0"/>
              <a:t>VirusTotal</a:t>
            </a:r>
            <a:r>
              <a:rPr lang="en-US" sz="1400" dirty="0" smtClean="0"/>
              <a:t> confirms that this is associated with TDSS rootkit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7" y="1300956"/>
            <a:ext cx="609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0987" y="2215356"/>
            <a:ext cx="4876800" cy="270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11– Hidden Kernel driver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Volatility’s modules plugin couldn’t find the drivers starting with “TDSS” whereas </a:t>
            </a:r>
            <a:r>
              <a:rPr lang="en-US" sz="1400" dirty="0" err="1" smtClean="0"/>
              <a:t>driverscan</a:t>
            </a:r>
            <a:r>
              <a:rPr lang="en-US" sz="1400" dirty="0" smtClean="0"/>
              <a:t> </a:t>
            </a:r>
            <a:r>
              <a:rPr lang="en-US" sz="1400" dirty="0" smtClean="0"/>
              <a:t>plugin was able to find it. This confirms that the kernel driver (TDSSserv.sys) was hidden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7" y="1910556"/>
            <a:ext cx="6858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12– Kernel </a:t>
            </a:r>
            <a:r>
              <a:rPr lang="en-IN" sz="2400" b="1" dirty="0" err="1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Callbacks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501433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Callbacks were set by an unknown driver. The below screenshot shows that this unknown driver falls under the address range of TDSSserv.sys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1453356"/>
            <a:ext cx="487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87" y="4120356"/>
            <a:ext cx="5934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7886" y="262509"/>
            <a:ext cx="8198454" cy="501433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Advanced Malware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Analysis Training</a:t>
            </a:r>
          </a:p>
        </p:txBody>
      </p:sp>
      <p:sp>
        <p:nvSpPr>
          <p:cNvPr id="6147" name="TextBox 16"/>
          <p:cNvSpPr txBox="1">
            <a:spLocks noChangeArrowheads="1"/>
          </p:cNvSpPr>
          <p:nvPr/>
        </p:nvSpPr>
        <p:spPr bwMode="auto">
          <a:xfrm>
            <a:off x="3" y="1008065"/>
            <a:ext cx="8893175" cy="117854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indent="-218331" eaLnBrk="1" hangingPunct="1">
              <a:buFont typeface="Wingdings" pitchFamily="2" charset="2"/>
              <a:buChar char="§"/>
            </a:pPr>
            <a:endParaRPr lang="en-IN" dirty="0">
              <a:latin typeface="Cambria" pitchFamily="18" charset="0"/>
            </a:endParaRPr>
          </a:p>
          <a:p>
            <a:pPr marL="218331" indent="-218331" eaLnBrk="1" hangingPunct="1"/>
            <a:endParaRPr lang="en-IN" dirty="0" smtClean="0">
              <a:latin typeface="Cambria" pitchFamily="18" charset="0"/>
            </a:endParaRPr>
          </a:p>
          <a:p>
            <a:pPr eaLnBrk="1" hangingPunct="1"/>
            <a:endParaRPr lang="en-IN" dirty="0">
              <a:latin typeface="Cambria" pitchFamily="18" charset="0"/>
            </a:endParaRPr>
          </a:p>
          <a:p>
            <a:pPr eaLnBrk="1" hangingPunct="1"/>
            <a:r>
              <a:rPr lang="en-IN" dirty="0" smtClean="0">
                <a:latin typeface="Cambria" pitchFamily="18" charset="0"/>
              </a:rPr>
              <a:t>    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" y="1028523"/>
            <a:ext cx="8522625" cy="3863892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This presentation is part of our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Advanced Malware Analysis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Training program. Currently it is delivered only during our local meets for FREE of cost.</a:t>
            </a:r>
          </a:p>
          <a:p>
            <a:pPr marL="218331" eaLnBrk="1" hangingPunct="1">
              <a:lnSpc>
                <a:spcPct val="150000"/>
              </a:lnSpc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18331" indent="-218331" eaLnBrk="1" hangingPunct="1">
              <a:lnSpc>
                <a:spcPct val="150000"/>
              </a:lnSpc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For complete details of this course, visit our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3"/>
              </a:rPr>
              <a:t>Security Training page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10"/>
          <p:cNvSpPr txBox="1">
            <a:spLocks/>
          </p:cNvSpPr>
          <p:nvPr/>
        </p:nvSpPr>
        <p:spPr>
          <a:xfrm>
            <a:off x="6077003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7" descr="security-train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76" y="2296144"/>
            <a:ext cx="2779117" cy="15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13– Kernel API hooks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8437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Malware hooks the Kernel API and the hook address falls under the address range of  TDSSserv.sys </a:t>
            </a:r>
            <a:endParaRPr lang="en-US" sz="14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587" y="1148556"/>
            <a:ext cx="5562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7" y="4196556"/>
            <a:ext cx="5934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413308"/>
          </a:xfrm>
        </p:spPr>
        <p:txBody>
          <a:bodyPr/>
          <a:lstStyle/>
          <a:p>
            <a:pPr algn="ctr"/>
            <a:r>
              <a:rPr lang="en-IN" sz="2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Step 14– Dumping the kernel driver</a:t>
            </a:r>
            <a:endParaRPr lang="en-IN" sz="2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87" y="767556"/>
            <a:ext cx="8300296" cy="285990"/>
          </a:xfrm>
          <a:prstGeom prst="rect">
            <a:avLst/>
          </a:prstGeom>
          <a:noFill/>
        </p:spPr>
        <p:txBody>
          <a:bodyPr wrap="square" lIns="69866" tIns="34932" rIns="69866" bIns="34932" rtlCol="0">
            <a:spAutoFit/>
          </a:bodyPr>
          <a:lstStyle/>
          <a:p>
            <a:r>
              <a:rPr lang="en-US" sz="1400" dirty="0" smtClean="0"/>
              <a:t>Dumping the kernel driver and submitting it to </a:t>
            </a:r>
            <a:r>
              <a:rPr lang="en-US" sz="1400" dirty="0" err="1" smtClean="0"/>
              <a:t>VirusTotal</a:t>
            </a:r>
            <a:r>
              <a:rPr lang="en-US" sz="1400" dirty="0" smtClean="0"/>
              <a:t> confirms that it is TDSS (</a:t>
            </a:r>
            <a:r>
              <a:rPr lang="en-US" sz="1400" dirty="0" err="1" smtClean="0"/>
              <a:t>Alureon</a:t>
            </a:r>
            <a:r>
              <a:rPr lang="en-US" sz="1400" dirty="0" smtClean="0"/>
              <a:t>) </a:t>
            </a:r>
            <a:r>
              <a:rPr lang="en-US" sz="1400" dirty="0" err="1" smtClean="0"/>
              <a:t>rootkit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7" y="1148556"/>
            <a:ext cx="59340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5787" y="2062956"/>
            <a:ext cx="4572000" cy="283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Reference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898" indent="0"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Complete Reference Guide for Advanced Malware Analysis Training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898" indent="0">
              <a:buNone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[Include links for all the Demos &amp; Tools]</a:t>
            </a:r>
            <a:endParaRPr lang="en-US" sz="1400" b="1" dirty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>
              <a:lnSpc>
                <a:spcPct val="150000"/>
              </a:lnSpc>
              <a:buNone/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741212"/>
            <a:ext cx="8893175" cy="3379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9866" tIns="34932" rIns="69866" bIns="34932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!</a:t>
            </a:r>
          </a:p>
          <a:p>
            <a:pPr algn="ctr"/>
            <a:endParaRPr lang="en-US" sz="3700" b="1" dirty="0" smtClean="0">
              <a:solidFill>
                <a:srgbClr val="FF000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hlinkClick r:id="rId4"/>
              </a:rPr>
              <a:t>www.SecurityXploded.com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1026" name="Picture 2" descr="C:\Users\Administrator\Desktop\securityxplodedbigiconnorm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7" y="1605756"/>
            <a:ext cx="1447800" cy="1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FB09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www.SecurityXploded.com</a:t>
            </a:r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277886" y="262502"/>
            <a:ext cx="8198454" cy="593766"/>
          </a:xfrm>
          <a:prstGeom prst="rect">
            <a:avLst/>
          </a:prstGeom>
          <a:noFill/>
        </p:spPr>
        <p:txBody>
          <a:bodyPr lIns="69866" tIns="34932" rIns="69866" bIns="34932">
            <a:spAutoFit/>
          </a:bodyPr>
          <a:lstStyle/>
          <a:p>
            <a:pPr lvl="0"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Who am I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96441" y="1008065"/>
            <a:ext cx="8596737" cy="4233224"/>
          </a:xfrm>
          <a:prstGeom prst="rect">
            <a:avLst/>
          </a:prstGeom>
          <a:extLst/>
        </p:spPr>
        <p:txBody>
          <a:bodyPr wrap="square" lIns="69866" tIns="34932" rIns="69866" bIns="34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18331" lvl="1" indent="-218331" eaLnBrk="1" hangingPunct="1"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Monnappa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m0nna)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Member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SecurityXploded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Info Security Investigator @ Cisco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Reverse Engineering, Malware Analysis, Memory Forensics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GREM, CEH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hlinkClick r:id="rId4"/>
              </a:rPr>
              <a:t>monnappa22@gmail.com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Twitter: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@monnappa22</a:t>
            </a:r>
          </a:p>
          <a:p>
            <a:pPr marL="785990"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LinkedIn: </a:t>
            </a:r>
            <a:r>
              <a:rPr lang="en-US" sz="1600" dirty="0" smtClean="0">
                <a:hlinkClick r:id="rId5"/>
              </a:rPr>
              <a:t>http://www.linkedin.com/pub/monnappa-ka-grem-ceh/42/45a/1b8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18331" indent="-218331" eaLnBrk="1" hangingPunct="1">
              <a:buFont typeface="Wingdings" pitchFamily="2" charset="2"/>
              <a:buChar char="§"/>
            </a:pP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IN" sz="17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Contents</a:t>
            </a:r>
            <a:endParaRPr lang="en-IN" sz="34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Why Memory Forensics?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Steps in Memory Forensics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Volatility Quick Overview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Volatility help and </a:t>
            </a:r>
            <a:r>
              <a:rPr lang="en-IN" sz="1800" dirty="0" err="1" smtClean="0">
                <a:latin typeface="Times New Roman" pitchFamily="18" charset="0"/>
                <a:cs typeface="Times New Roman" pitchFamily="18" charset="0"/>
              </a:rPr>
              <a:t>plugins</a:t>
            </a:r>
            <a:endParaRPr lang="en-IN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Demo 1</a:t>
            </a:r>
          </a:p>
          <a:p>
            <a:pPr>
              <a:lnSpc>
                <a:spcPct val="150000"/>
              </a:lnSpc>
            </a:pP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Demo 2</a:t>
            </a: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Why Memory Forensics?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Finding and extracting forensic </a:t>
            </a: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artefacts</a:t>
            </a: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Helps in malware analysis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Determining process, network, registry activities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Reconstructing original state of the system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Assists with unpacking, rootkit detection and reverse engineering</a:t>
            </a:r>
            <a:endParaRPr lang="en-IN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Steps in Memory Forensics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176076"/>
            <a:ext cx="8152079" cy="332637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Memory </a:t>
            </a:r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acquisition </a:t>
            </a:r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- Dumping the memory of a target machine</a:t>
            </a:r>
          </a:p>
          <a:p>
            <a:pPr>
              <a:buClr>
                <a:schemeClr val="tx1"/>
              </a:buClr>
              <a:buNone/>
            </a:pPr>
            <a:endParaRPr lang="en-IN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		-  tools: Win32dd/Win64dd, Memoryze, DumpIt, FastDump</a:t>
            </a:r>
          </a:p>
          <a:p>
            <a:pPr>
              <a:buClr>
                <a:schemeClr val="tx1"/>
              </a:buClr>
              <a:buNone/>
            </a:pPr>
            <a:endParaRPr lang="en-IN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		-  In Virtual machine: Suspend the VM and use .vmem file</a:t>
            </a:r>
          </a:p>
          <a:p>
            <a:pPr>
              <a:buClr>
                <a:schemeClr val="tx1"/>
              </a:buClr>
              <a:buNone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Memory analysis - Analyzing the memory dump for forensic </a:t>
            </a:r>
            <a:r>
              <a:rPr lang="en-IN" sz="1800" b="1" dirty="0" smtClean="0">
                <a:latin typeface="Times New Roman" pitchFamily="18" charset="0"/>
                <a:cs typeface="Times New Roman" pitchFamily="18" charset="0"/>
              </a:rPr>
              <a:t>artefacts</a:t>
            </a:r>
            <a:endParaRPr lang="en-IN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>
              <a:buClr>
                <a:schemeClr val="tx1"/>
              </a:buClr>
              <a:buNone/>
            </a:pPr>
            <a:r>
              <a:rPr lang="en-IN" sz="17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- tools: Volatility, Memoryze</a:t>
            </a:r>
            <a:endParaRPr lang="en-IN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32" y="201848"/>
            <a:ext cx="8374407" cy="840054"/>
          </a:xfrm>
        </p:spPr>
        <p:txBody>
          <a:bodyPr/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  <a:effectLst>
                  <a:outerShdw blurRad="38100" dist="254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Volatility Quick Overview</a:t>
            </a:r>
            <a:endParaRPr lang="en-IN" sz="2800" b="1" dirty="0">
              <a:solidFill>
                <a:srgbClr val="002060"/>
              </a:solidFill>
              <a:effectLst>
                <a:outerShdw blurRad="38100" dist="254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59" y="1064066"/>
            <a:ext cx="8152079" cy="386424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Advanced memory Forensics Framework written in python</a:t>
            </a:r>
          </a:p>
          <a:p>
            <a:pPr>
              <a:buClr>
                <a:schemeClr val="tx1"/>
              </a:buClr>
              <a:buNone/>
            </a:pPr>
            <a:endParaRPr lang="en-IN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Installation details:</a:t>
            </a:r>
          </a:p>
          <a:p>
            <a:pPr>
              <a:buClr>
                <a:schemeClr val="tx1"/>
              </a:buClr>
              <a:buNone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		- 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http://code.google.com/p/volatility/wiki/FullInstallation</a:t>
            </a:r>
            <a:endParaRPr lang="en-IN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None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Use -h or --help option to get list of command-line switches</a:t>
            </a:r>
          </a:p>
          <a:p>
            <a:pPr>
              <a:buClr>
                <a:schemeClr val="tx1"/>
              </a:buClr>
              <a:buNone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		 - </a:t>
            </a:r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example: python vol.py –h</a:t>
            </a:r>
          </a:p>
          <a:p>
            <a:pPr>
              <a:buClr>
                <a:schemeClr val="tx1"/>
              </a:buClr>
              <a:buNone/>
            </a:pPr>
            <a:endParaRPr lang="en-IN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Use -f &lt;filename&gt;  and --profile to indicate the memory dump you are analyzing</a:t>
            </a:r>
          </a:p>
          <a:p>
            <a:pPr>
              <a:buClr>
                <a:schemeClr val="tx1"/>
              </a:buClr>
              <a:buNone/>
            </a:pPr>
            <a:r>
              <a:rPr lang="en-IN" sz="16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IN" sz="1100" b="1" dirty="0" smtClean="0">
                <a:latin typeface="Times New Roman" pitchFamily="18" charset="0"/>
                <a:cs typeface="Times New Roman" pitchFamily="18" charset="0"/>
              </a:rPr>
              <a:t>example: python vol.py -f mem.dmp --profile=WinXPSP3x86</a:t>
            </a:r>
          </a:p>
          <a:p>
            <a:pPr>
              <a:buClr>
                <a:schemeClr val="tx1"/>
              </a:buClr>
              <a:buNone/>
            </a:pPr>
            <a:endParaRPr lang="en-IN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 know the --profile  info use below command:</a:t>
            </a:r>
          </a:p>
          <a:p>
            <a:pPr>
              <a:buClr>
                <a:schemeClr val="tx1"/>
              </a:buClr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		example: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python vol.py -f mem.dmp </a:t>
            </a:r>
            <a:r>
              <a:rPr lang="en-US" sz="1100" b="1" dirty="0" err="1" smtClean="0">
                <a:latin typeface="Times New Roman" pitchFamily="18" charset="0"/>
                <a:cs typeface="Times New Roman" pitchFamily="18" charset="0"/>
              </a:rPr>
              <a:t>imageinfo</a:t>
            </a:r>
            <a:endParaRPr lang="en-IN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0"/>
          <p:cNvSpPr txBox="1">
            <a:spLocks/>
          </p:cNvSpPr>
          <p:nvPr/>
        </p:nvSpPr>
        <p:spPr>
          <a:xfrm>
            <a:off x="2964392" y="4771965"/>
            <a:ext cx="2816174" cy="268350"/>
          </a:xfrm>
          <a:prstGeom prst="rect">
            <a:avLst/>
          </a:prstGeom>
        </p:spPr>
        <p:txBody>
          <a:bodyPr vert="horz" lIns="0" tIns="34932" rIns="0" bIns="0" anchor="b"/>
          <a:lstStyle/>
          <a:p>
            <a:pPr algn="ctr" defTabSz="69865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800" dirty="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rPr>
              <a:t>www.SecurityXploded.com</a:t>
            </a:r>
            <a:endParaRPr lang="en-IN" sz="800" dirty="0">
              <a:solidFill>
                <a:schemeClr val="tx2">
                  <a:shade val="5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2010-10-28T18:34:05Z</outs:dateTime>
      <outs:isPinned>true</outs:isPinned>
    </outs:relatedDate>
    <outs:relatedDate>
      <outs:type>2</outs:type>
      <outs:displayName>Created</outs:displayName>
      <outs:dateTime>2010-07-04T05:35:18Z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Nagareshwar Talekar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nag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963F2505-FD45-4DDE-B41A-9969EF4D17D6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12981</TotalTime>
  <Words>1071</Words>
  <Application>Microsoft Office PowerPoint</Application>
  <PresentationFormat>Custom</PresentationFormat>
  <Paragraphs>236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Cambria</vt:lpstr>
      <vt:lpstr>Times New Roman</vt:lpstr>
      <vt:lpstr>Wingdings</vt:lpstr>
      <vt:lpstr>Wingdings 2</vt:lpstr>
      <vt:lpstr>Technic</vt:lpstr>
      <vt:lpstr>Malware Memory Forensics</vt:lpstr>
      <vt:lpstr>PowerPoint Presentation</vt:lpstr>
      <vt:lpstr>PowerPoint Presentation</vt:lpstr>
      <vt:lpstr>PowerPoint Presentation</vt:lpstr>
      <vt:lpstr>PowerPoint Presentation</vt:lpstr>
      <vt:lpstr>Contents</vt:lpstr>
      <vt:lpstr>Why Memory Forensics?</vt:lpstr>
      <vt:lpstr>Steps in Memory Forensics</vt:lpstr>
      <vt:lpstr>Volatility Quick Overview</vt:lpstr>
      <vt:lpstr>Volatility help and plugins</vt:lpstr>
      <vt:lpstr>Demo 1</vt:lpstr>
      <vt:lpstr>Demo-Scenario 1</vt:lpstr>
      <vt:lpstr>Step 1 – Start With what you know</vt:lpstr>
      <vt:lpstr>Step 2 – Who is Pid 1984?</vt:lpstr>
      <vt:lpstr>Step 3 – apihooks in explorer.exe</vt:lpstr>
      <vt:lpstr>Step 4 – Embedded exe in explorer.exe</vt:lpstr>
      <vt:lpstr>Step 5 – dumping the embedded exe</vt:lpstr>
      <vt:lpstr>Step 6 – embedded exe by malfind plugin</vt:lpstr>
      <vt:lpstr>Step 7 – VirusTotal submission</vt:lpstr>
      <vt:lpstr>Step 8 – getting more information</vt:lpstr>
      <vt:lpstr>Step 9 – explorer.exe handles</vt:lpstr>
      <vt:lpstr>Step 10 – Printing the registry key</vt:lpstr>
      <vt:lpstr>Step 11 – examining the infected system</vt:lpstr>
      <vt:lpstr>Step 12 – Finding the malware on infected system</vt:lpstr>
      <vt:lpstr>Step 13 – VirusTotal submission</vt:lpstr>
      <vt:lpstr>Demo 2</vt:lpstr>
      <vt:lpstr>Demo-Scenario 2</vt:lpstr>
      <vt:lpstr>Step 1 – Network connections</vt:lpstr>
      <vt:lpstr>Step 2 – process determination and YARA scan</vt:lpstr>
      <vt:lpstr>Step 3 – Suspicious mutex in svchost.exe</vt:lpstr>
      <vt:lpstr>Step 4 – malicious mutex</vt:lpstr>
      <vt:lpstr>Step 5 – File handles</vt:lpstr>
      <vt:lpstr>Step 6 – Hidden DLL</vt:lpstr>
      <vt:lpstr>Step 7– Dumping the hidden DLL</vt:lpstr>
      <vt:lpstr>Step 8– VirusTotal submission of DLL</vt:lpstr>
      <vt:lpstr>Step 9 – Suspicious DLL loaded by msiexec</vt:lpstr>
      <vt:lpstr>Step 10– Dumping DLL and VT submission</vt:lpstr>
      <vt:lpstr>Step 11– Hidden Kernel driver</vt:lpstr>
      <vt:lpstr>Step 12– Kernel Callbacks</vt:lpstr>
      <vt:lpstr>Step 13– Kernel API hooks</vt:lpstr>
      <vt:lpstr>Step 14– Dumping the kernel driver</vt:lpstr>
      <vt:lpstr>Reference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Virtualization</dc:title>
  <dc:creator>Nagareshwar Talekar</dc:creator>
  <cp:lastModifiedBy>nag</cp:lastModifiedBy>
  <cp:revision>1322</cp:revision>
  <dcterms:created xsi:type="dcterms:W3CDTF">2010-07-04T05:35:18Z</dcterms:created>
  <dcterms:modified xsi:type="dcterms:W3CDTF">2013-07-15T08:42:20Z</dcterms:modified>
</cp:coreProperties>
</file>