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49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5" r:id="rId20"/>
    <p:sldId id="274" r:id="rId21"/>
  </p:sldIdLst>
  <p:sldSz cx="8891588" cy="504031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8" d="100"/>
          <a:sy n="148" d="100"/>
        </p:scale>
        <p:origin x="654" y="1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  <p:sp>
        <p:nvSpPr>
          <p:cNvPr id="307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4438" cy="3767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3475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6867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6867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6867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B5E68DA-7E6D-4253-9D5A-1AC0291AC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52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4437E42B-B74C-4DD7-855F-581967D30E6D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85800"/>
            <a:ext cx="6048375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-1101725"/>
            <a:ext cx="1588" cy="54895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0000"/>
              </a:lnSpc>
              <a:buClrTx/>
              <a:buFontTx/>
              <a:buNone/>
            </a:pPr>
            <a:fld id="{B6E413B5-BB7A-4E77-8CFD-12480AB271D1}" type="slidenum">
              <a:rPr lang="en-US" sz="1400">
                <a:solidFill>
                  <a:srgbClr val="000000"/>
                </a:solidFill>
              </a:rPr>
              <a:pPr eaLnBrk="1">
                <a:lnSpc>
                  <a:spcPct val="100000"/>
                </a:lnSpc>
                <a:buClrTx/>
                <a:buFontTx/>
                <a:buNone/>
              </a:pPr>
              <a:t>1</a:t>
            </a:fld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68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A4D71CAE-A889-47D5-B27E-20BFBEE8847A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10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0421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472E8F7A-7F95-44E2-A16D-A164BC3C7ED6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11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52744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0174A790-BAE4-4BA4-8FE3-9D8E28EA5DDB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12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93882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ADDE230A-E944-49D8-9C7B-FCA6E5BEAD23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13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6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442074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10DA17A2-D903-4DEB-B64F-DD109E151F08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14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039143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3A82CD41-B485-48AF-843A-EE5992BE9313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15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19574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E32A13E7-0C95-475B-A897-8C29053ABF8C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16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436280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819CE6B4-D576-4EB0-953A-895070BB7E37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17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349580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023BC1F8-D49F-4D0C-BB35-26E476BFDB5A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19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85800"/>
            <a:ext cx="6048375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-1101725"/>
            <a:ext cx="1588" cy="54895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40965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0000"/>
              </a:lnSpc>
              <a:buClrTx/>
              <a:buFontTx/>
              <a:buNone/>
            </a:pPr>
            <a:fld id="{06018887-0B1E-4EE5-AFFA-452F8E1EDE41}" type="slidenum">
              <a:rPr lang="en-US" sz="1400">
                <a:solidFill>
                  <a:srgbClr val="000000"/>
                </a:solidFill>
              </a:rPr>
              <a:pPr eaLnBrk="1">
                <a:lnSpc>
                  <a:spcPct val="100000"/>
                </a:lnSpc>
                <a:buClrTx/>
                <a:buFontTx/>
                <a:buNone/>
              </a:pPr>
              <a:t>19</a:t>
            </a:fld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935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41586EAC-C13A-44A9-B3B0-36B321788EB3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2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85800"/>
            <a:ext cx="6048375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-1101725"/>
            <a:ext cx="1588" cy="54895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0000"/>
              </a:lnSpc>
              <a:buClrTx/>
              <a:buFontTx/>
              <a:buNone/>
            </a:pPr>
            <a:fld id="{2716EBCC-68BD-49BE-859D-3F0A5A630B84}" type="slidenum">
              <a:rPr lang="en-US" sz="1400">
                <a:solidFill>
                  <a:srgbClr val="000000"/>
                </a:solidFill>
              </a:rPr>
              <a:pPr eaLnBrk="1">
                <a:lnSpc>
                  <a:spcPct val="100000"/>
                </a:lnSpc>
                <a:buClrTx/>
                <a:buFontTx/>
                <a:buNone/>
              </a:pPr>
              <a:t>2</a:t>
            </a:fld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161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09C23431-3034-45F0-ABCD-60CB9BC15AFF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3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85800"/>
            <a:ext cx="6048375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-1101725"/>
            <a:ext cx="1588" cy="54895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0000"/>
              </a:lnSpc>
              <a:buClrTx/>
              <a:buFontTx/>
              <a:buNone/>
            </a:pPr>
            <a:fld id="{8FCD6F0F-BEED-4CFB-86BA-18572EB657DB}" type="slidenum">
              <a:rPr lang="en-US" sz="1400">
                <a:solidFill>
                  <a:srgbClr val="000000"/>
                </a:solidFill>
              </a:rPr>
              <a:pPr eaLnBrk="1">
                <a:lnSpc>
                  <a:spcPct val="100000"/>
                </a:lnSpc>
                <a:buClrTx/>
                <a:buFontTx/>
                <a:buNone/>
              </a:pPr>
              <a:t>3</a:t>
            </a:fld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921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06B41DB6-9A5C-4148-BD33-A3EE39149C02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4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85800"/>
            <a:ext cx="6048375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-1101725"/>
            <a:ext cx="1588" cy="54895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0000"/>
              </a:lnSpc>
              <a:buClrTx/>
              <a:buFontTx/>
              <a:buNone/>
            </a:pPr>
            <a:fld id="{50B84C91-1FFB-410D-BCB8-EE6C7FDB1217}" type="slidenum">
              <a:rPr lang="en-US" sz="1400">
                <a:solidFill>
                  <a:srgbClr val="000000"/>
                </a:solidFill>
              </a:rPr>
              <a:pPr eaLnBrk="1">
                <a:lnSpc>
                  <a:spcPct val="100000"/>
                </a:lnSpc>
                <a:buClrTx/>
                <a:buFontTx/>
                <a:buNone/>
              </a:pPr>
              <a:t>4</a:t>
            </a:fld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57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DEC38F8F-195C-451C-9F94-312C8E59C710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5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85800"/>
            <a:ext cx="6048375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-1101725"/>
            <a:ext cx="1588" cy="54895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0000"/>
              </a:lnSpc>
              <a:buClrTx/>
              <a:buFontTx/>
              <a:buNone/>
            </a:pPr>
            <a:fld id="{4A41E414-540E-4E19-A37F-F7D560446777}" type="slidenum">
              <a:rPr lang="en-US" sz="1400">
                <a:solidFill>
                  <a:srgbClr val="000000"/>
                </a:solidFill>
              </a:rPr>
              <a:pPr eaLnBrk="1">
                <a:lnSpc>
                  <a:spcPct val="100000"/>
                </a:lnSpc>
                <a:buClrTx/>
                <a:buFontTx/>
                <a:buNone/>
              </a:pPr>
              <a:t>5</a:t>
            </a:fld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562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DE885EE1-CBBC-4E78-A4CA-8807E77F6167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6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60388" y="763588"/>
            <a:ext cx="66516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64967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82315C31-8405-401C-B7C9-764E87C8CAEA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7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4680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FC5C6820-8DF9-4093-B09A-0AD7C8EF66E1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8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683696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fld id="{4A93D58B-75C9-4B9B-9EE6-6362E79231DD}" type="slidenum"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  <a:buClrTx/>
                <a:buFontTx/>
                <a:buNone/>
              </a:pPr>
              <a:t>9</a:t>
            </a:fld>
            <a:endParaRPr 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3225" y="695325"/>
            <a:ext cx="6049963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3403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1250" y="825500"/>
            <a:ext cx="6669088" cy="17541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1250" y="2647950"/>
            <a:ext cx="6669088" cy="12160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5A59C-0407-4C31-9F0A-3484786A4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5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62A60-D224-470F-B3CD-A0E9E07BE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0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7313" y="1179513"/>
            <a:ext cx="2005012" cy="3321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1179513"/>
            <a:ext cx="5867400" cy="3321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775CA-43A5-4526-9760-7610EDF82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32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13" y="2452688"/>
            <a:ext cx="6297612" cy="1685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03C7B-98EE-411B-98B4-3314ED9C5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14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1250" y="825500"/>
            <a:ext cx="6669088" cy="17541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1250" y="2647950"/>
            <a:ext cx="6669088" cy="12160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D060B-3166-4254-A6B4-1E6B144E9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37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C5754-42F4-4867-A605-787C9B9C7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04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425" y="1257300"/>
            <a:ext cx="7669213" cy="20955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425" y="3373438"/>
            <a:ext cx="7669213" cy="110172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8696D-A757-4781-8DC8-9CAE0D6D1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43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0" y="1176338"/>
            <a:ext cx="3552825" cy="3321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49725" y="1176338"/>
            <a:ext cx="3552825" cy="3321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714A9-4D86-4BFB-8113-3CA743026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06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68288"/>
            <a:ext cx="7669213" cy="974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775" y="1235075"/>
            <a:ext cx="3760788" cy="60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775" y="1841500"/>
            <a:ext cx="3760788" cy="2708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2150" y="1235075"/>
            <a:ext cx="3779838" cy="60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2150" y="1841500"/>
            <a:ext cx="3779838" cy="2708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768B8-F8E0-4647-A67E-0D9941B9F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788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10396-0576-4368-B595-8DB679280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448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2B38F-20B2-4CBF-995A-2AAAA43BF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11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5F793-B7D3-44B1-BDAA-ECC9E1F4C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067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336550"/>
            <a:ext cx="2867025" cy="11763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838" y="725488"/>
            <a:ext cx="4502150" cy="3581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775" y="1512888"/>
            <a:ext cx="2867025" cy="28003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18386-FE4C-41BA-A4F0-7D7E1543E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458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336550"/>
            <a:ext cx="2867025" cy="11763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79838" y="725488"/>
            <a:ext cx="4502150" cy="3581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775" y="1512888"/>
            <a:ext cx="2867025" cy="28003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E0F40-E5EE-46FE-9B4B-59F6456B4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275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9C2F2-8201-403C-95A9-8D42C627C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20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8038" y="201613"/>
            <a:ext cx="1814512" cy="4295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500" y="201613"/>
            <a:ext cx="5291138" cy="4295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E1DCD-AB6C-4400-A234-60A3BE14F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7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425" y="1257300"/>
            <a:ext cx="7669213" cy="20955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425" y="3373438"/>
            <a:ext cx="7669213" cy="110172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3D7B9-41EC-4172-BEBF-1CF8B0FD7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2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0" y="1179513"/>
            <a:ext cx="3922713" cy="3321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179513"/>
            <a:ext cx="3922712" cy="3321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1931D-39D5-4246-B801-6327D2815B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58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68288"/>
            <a:ext cx="7669213" cy="974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775" y="1235075"/>
            <a:ext cx="3760788" cy="60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775" y="1841500"/>
            <a:ext cx="3760788" cy="2708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2150" y="1235075"/>
            <a:ext cx="3779838" cy="60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2150" y="1841500"/>
            <a:ext cx="3779838" cy="2708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BE221-5F0F-4CA2-A4F2-F8285CF9A0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2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BF7E5-F314-4AC3-9FE3-C1DBF6386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9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50C52-86A8-4A28-AD3D-60B1D0F5B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04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336550"/>
            <a:ext cx="2867025" cy="11763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838" y="725488"/>
            <a:ext cx="4502150" cy="3581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775" y="1512888"/>
            <a:ext cx="2867025" cy="28003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CCDDE-2BDB-42B9-958A-F7EC0BD92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1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336550"/>
            <a:ext cx="2867025" cy="11763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79838" y="725488"/>
            <a:ext cx="4502150" cy="3581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775" y="1512888"/>
            <a:ext cx="2867025" cy="28003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9E893-BB0E-454C-A67A-16FB7386F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920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"/>
          <p:cNvSpPr>
            <a:spLocks noChangeArrowheads="1"/>
          </p:cNvSpPr>
          <p:nvPr/>
        </p:nvSpPr>
        <p:spPr bwMode="auto">
          <a:xfrm>
            <a:off x="0" y="3492500"/>
            <a:ext cx="8893175" cy="1552575"/>
          </a:xfrm>
          <a:custGeom>
            <a:avLst/>
            <a:gdLst>
              <a:gd name="T0" fmla="*/ 0 w 5760"/>
              <a:gd name="T1" fmla="*/ 1243460 h 1331"/>
              <a:gd name="T2" fmla="*/ 0 w 5760"/>
              <a:gd name="T3" fmla="*/ 1552575 h 1331"/>
              <a:gd name="T4" fmla="*/ 8893175 w 5760"/>
              <a:gd name="T5" fmla="*/ 1552575 h 1331"/>
              <a:gd name="T6" fmla="*/ 8893175 w 5760"/>
              <a:gd name="T7" fmla="*/ 0 h 1331"/>
              <a:gd name="T8" fmla="*/ 0 w 5760"/>
              <a:gd name="T9" fmla="*/ 1243460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Freeform 2"/>
          <p:cNvSpPr>
            <a:spLocks noChangeArrowheads="1"/>
          </p:cNvSpPr>
          <p:nvPr/>
        </p:nvSpPr>
        <p:spPr bwMode="auto">
          <a:xfrm>
            <a:off x="7115175" y="0"/>
            <a:ext cx="1778000" cy="5040313"/>
          </a:xfrm>
          <a:custGeom>
            <a:avLst/>
            <a:gdLst>
              <a:gd name="T0" fmla="*/ 1778000 w 1914"/>
              <a:gd name="T1" fmla="*/ 10479 h 4329"/>
              <a:gd name="T2" fmla="*/ 1778000 w 1914"/>
              <a:gd name="T3" fmla="*/ 5040313 h 4329"/>
              <a:gd name="T4" fmla="*/ 189505 w 1914"/>
              <a:gd name="T5" fmla="*/ 5037984 h 4329"/>
              <a:gd name="T6" fmla="*/ 0 w 1914"/>
              <a:gd name="T7" fmla="*/ 0 h 4329"/>
              <a:gd name="T8" fmla="*/ 1778000 w 1914"/>
              <a:gd name="T9" fmla="*/ 10479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8" name="Freeform 3"/>
          <p:cNvSpPr>
            <a:spLocks noChangeArrowheads="1"/>
          </p:cNvSpPr>
          <p:nvPr/>
        </p:nvSpPr>
        <p:spPr bwMode="auto">
          <a:xfrm>
            <a:off x="0" y="3492500"/>
            <a:ext cx="8893175" cy="1552575"/>
          </a:xfrm>
          <a:custGeom>
            <a:avLst/>
            <a:gdLst>
              <a:gd name="T0" fmla="*/ 0 w 5760"/>
              <a:gd name="T1" fmla="*/ 1243460 h 1331"/>
              <a:gd name="T2" fmla="*/ 0 w 5760"/>
              <a:gd name="T3" fmla="*/ 1552575 h 1331"/>
              <a:gd name="T4" fmla="*/ 8893175 w 5760"/>
              <a:gd name="T5" fmla="*/ 1552575 h 1331"/>
              <a:gd name="T6" fmla="*/ 8893175 w 5760"/>
              <a:gd name="T7" fmla="*/ 0 h 1331"/>
              <a:gd name="T8" fmla="*/ 0 w 5760"/>
              <a:gd name="T9" fmla="*/ 1243460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9" name="Freeform 4"/>
          <p:cNvSpPr>
            <a:spLocks noChangeArrowheads="1"/>
          </p:cNvSpPr>
          <p:nvPr/>
        </p:nvSpPr>
        <p:spPr bwMode="auto">
          <a:xfrm>
            <a:off x="5938838" y="0"/>
            <a:ext cx="2954337" cy="5040313"/>
          </a:xfrm>
          <a:custGeom>
            <a:avLst/>
            <a:gdLst>
              <a:gd name="T0" fmla="*/ 2954337 w 1914"/>
              <a:gd name="T1" fmla="*/ 10479 h 4329"/>
              <a:gd name="T2" fmla="*/ 2954337 w 1914"/>
              <a:gd name="T3" fmla="*/ 5040313 h 4329"/>
              <a:gd name="T4" fmla="*/ 314882 w 1914"/>
              <a:gd name="T5" fmla="*/ 5037984 h 4329"/>
              <a:gd name="T6" fmla="*/ 0 w 1914"/>
              <a:gd name="T7" fmla="*/ 0 h 4329"/>
              <a:gd name="T8" fmla="*/ 2954337 w 1914"/>
              <a:gd name="T9" fmla="*/ 10479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17513" y="2452688"/>
            <a:ext cx="6297612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44500" y="4719638"/>
            <a:ext cx="2070100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3038475" y="4719638"/>
            <a:ext cx="2811463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7929563" y="4719638"/>
            <a:ext cx="736600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A0A2DE9-DAD1-4CD0-AE19-8D85D5F49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1179513"/>
            <a:ext cx="7997825" cy="332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57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ftr="0" dt="0"/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57200" rtl="0" eaLnBrk="0" fontAlgn="base" hangingPunct="0">
        <a:lnSpc>
          <a:spcPct val="98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3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8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8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8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1"/>
          <p:cNvSpPr>
            <a:spLocks noChangeArrowheads="1"/>
          </p:cNvSpPr>
          <p:nvPr/>
        </p:nvSpPr>
        <p:spPr bwMode="auto">
          <a:xfrm>
            <a:off x="0" y="3492500"/>
            <a:ext cx="8893175" cy="1552575"/>
          </a:xfrm>
          <a:custGeom>
            <a:avLst/>
            <a:gdLst>
              <a:gd name="T0" fmla="*/ 0 w 5760"/>
              <a:gd name="T1" fmla="*/ 1243460 h 1331"/>
              <a:gd name="T2" fmla="*/ 0 w 5760"/>
              <a:gd name="T3" fmla="*/ 1552575 h 1331"/>
              <a:gd name="T4" fmla="*/ 8893175 w 5760"/>
              <a:gd name="T5" fmla="*/ 1552575 h 1331"/>
              <a:gd name="T6" fmla="*/ 8893175 w 5760"/>
              <a:gd name="T7" fmla="*/ 0 h 1331"/>
              <a:gd name="T8" fmla="*/ 0 w 5760"/>
              <a:gd name="T9" fmla="*/ 1243460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051" name="Freeform 2"/>
          <p:cNvSpPr>
            <a:spLocks noChangeArrowheads="1"/>
          </p:cNvSpPr>
          <p:nvPr/>
        </p:nvSpPr>
        <p:spPr bwMode="auto">
          <a:xfrm>
            <a:off x="7115175" y="0"/>
            <a:ext cx="1778000" cy="5040313"/>
          </a:xfrm>
          <a:custGeom>
            <a:avLst/>
            <a:gdLst>
              <a:gd name="T0" fmla="*/ 1778000 w 1914"/>
              <a:gd name="T1" fmla="*/ 10479 h 4329"/>
              <a:gd name="T2" fmla="*/ 1778000 w 1914"/>
              <a:gd name="T3" fmla="*/ 5040313 h 4329"/>
              <a:gd name="T4" fmla="*/ 189505 w 1914"/>
              <a:gd name="T5" fmla="*/ 5037984 h 4329"/>
              <a:gd name="T6" fmla="*/ 0 w 1914"/>
              <a:gd name="T7" fmla="*/ 0 h 4329"/>
              <a:gd name="T8" fmla="*/ 1778000 w 1914"/>
              <a:gd name="T9" fmla="*/ 10479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44500" y="201613"/>
            <a:ext cx="725805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0" y="1176338"/>
            <a:ext cx="7258050" cy="332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44500" y="4719638"/>
            <a:ext cx="2070100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8/21/13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038475" y="4719638"/>
            <a:ext cx="2811463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7929563" y="4719638"/>
            <a:ext cx="736600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Tx/>
              <a:buSzPct val="100000"/>
              <a:buFontTx/>
              <a:buNone/>
              <a:tabLst>
                <a:tab pos="723900" algn="l"/>
              </a:tabLst>
              <a:defRPr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5B78CC5F-4941-4C51-B404-0FF4929B1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5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57200" rtl="0" eaLnBrk="0" fontAlgn="base" hangingPunct="0">
        <a:lnSpc>
          <a:spcPct val="98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3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8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8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8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768129.aspx" TargetMode="External"/><Relationship Id="rId2" Type="http://schemas.openxmlformats.org/officeDocument/2006/relationships/hyperlink" Target="http://securityxploded.com/malware-analysis-training-reference.php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7963" y="784225"/>
            <a:ext cx="8683625" cy="839788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Introduction to Android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1852613" y="1679575"/>
            <a:ext cx="54197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</a:rPr>
              <a:t>Swapnil Pathak</a:t>
            </a: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endParaRPr lang="en-US" sz="21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2000250" y="3738563"/>
            <a:ext cx="5419725" cy="70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100" b="1">
                <a:solidFill>
                  <a:srgbClr val="CCCCFF"/>
                </a:solidFill>
                <a:latin typeface="Times New Roman" panose="02020603050405020304" pitchFamily="18" charset="0"/>
                <a:hlinkClick r:id="rId3"/>
              </a:rPr>
              <a:t>www.SecurityXploded.com</a:t>
            </a: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endParaRPr lang="en-US" sz="2100" b="1">
              <a:solidFill>
                <a:srgbClr val="CC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20638" y="0"/>
            <a:ext cx="8893175" cy="385763"/>
          </a:xfrm>
          <a:prstGeom prst="rect">
            <a:avLst/>
          </a:prstGeom>
          <a:solidFill>
            <a:srgbClr val="59595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4920" tIns="34920" rIns="34920" bIns="3492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b="1">
                <a:solidFill>
                  <a:srgbClr val="000000"/>
                </a:solidFill>
                <a:latin typeface="Cambria" panose="02040503050406030204" pitchFamily="18" charset="0"/>
              </a:rPr>
              <a:t>Advanced Malware Analysis Training Series</a:t>
            </a:r>
          </a:p>
        </p:txBody>
      </p:sp>
      <p:pic>
        <p:nvPicPr>
          <p:cNvPr id="410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988" y="2519363"/>
            <a:ext cx="1423987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Security Features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44500" y="1176338"/>
            <a:ext cx="7262813" cy="332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7500" indent="-288925"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SzPct val="80000"/>
              <a:defRPr/>
            </a:pPr>
            <a:endParaRPr lang="en-US" sz="1500" smtClean="0">
              <a:latin typeface="Times New Roman" panose="02020603050405020304" pitchFamily="18" charset="0"/>
            </a:endParaRPr>
          </a:p>
          <a:p>
            <a:pPr marL="319088" indent="-287338" eaLnBrk="1">
              <a:lnSpc>
                <a:spcPct val="150000"/>
              </a:lnSpc>
              <a:spcBef>
                <a:spcPts val="463"/>
              </a:spcBef>
              <a:buSzPct val="80000"/>
              <a:defRPr/>
            </a:pPr>
            <a:endParaRPr lang="en-US" sz="1500" smtClean="0">
              <a:latin typeface="Times New Roman" panose="02020603050405020304" pitchFamily="18" charset="0"/>
            </a:endParaRP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r>
              <a:rPr lang="en-US" sz="1200" smtClean="0">
                <a:latin typeface="Times New Roman" panose="02020603050405020304" pitchFamily="18" charset="0"/>
              </a:rPr>
              <a:t> </a:t>
            </a: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49275" y="1279525"/>
            <a:ext cx="25606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65125" y="804863"/>
            <a:ext cx="7815263" cy="380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 b="1">
                <a:solidFill>
                  <a:srgbClr val="000000"/>
                </a:solidFill>
                <a:latin typeface="Times New Roman" panose="02020603050405020304" pitchFamily="18" charset="0"/>
              </a:rPr>
              <a:t>System and Kernel Security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- Application Sandbox 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Each application assigned a unique user id (UID) and executed as a separate process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Implemented in kernel, all software above the kernel are run inside the sandbox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 b="1">
                <a:solidFill>
                  <a:srgbClr val="000000"/>
                </a:solidFill>
                <a:latin typeface="Times New Roman" panose="02020603050405020304" pitchFamily="18" charset="0"/>
              </a:rPr>
              <a:t>Memory Management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- Hardware based NoExecute (NX) to provide code execution on stack and heap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- Address Space Layout Randomization to randomize key locations in memory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Permissions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Application Signing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endParaRPr lang="en-US" sz="15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Application Format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44500" y="1041400"/>
            <a:ext cx="7262813" cy="332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5913" indent="-290513"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1058863" indent="-573088"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.</a:t>
            </a:r>
            <a:r>
              <a:rPr lang="en-US" sz="1500" dirty="0" err="1" smtClean="0">
                <a:latin typeface="Times New Roman" panose="02020603050405020304" pitchFamily="18" charset="0"/>
              </a:rPr>
              <a:t>apk</a:t>
            </a:r>
            <a:r>
              <a:rPr lang="en-US" sz="1500" dirty="0" smtClean="0">
                <a:latin typeface="Times New Roman" panose="02020603050405020304" pitchFamily="18" charset="0"/>
              </a:rPr>
              <a:t> file extension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Similar to archive file can be extracted using 7-zip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Archive contains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AndroidManifest.xml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err="1" smtClean="0">
                <a:latin typeface="Times New Roman" panose="02020603050405020304" pitchFamily="18" charset="0"/>
              </a:rPr>
              <a:t>Classes.dex</a:t>
            </a:r>
            <a:r>
              <a:rPr lang="en-US" sz="1500" dirty="0" smtClean="0">
                <a:latin typeface="Times New Roman" panose="02020603050405020304" pitchFamily="18" charset="0"/>
              </a:rPr>
              <a:t> (Compiled source code)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Res directory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Asset directory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META-INF directory</a:t>
            </a: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500" dirty="0" smtClean="0">
              <a:latin typeface="Times New Roman" panose="02020603050405020304" pitchFamily="18" charset="0"/>
            </a:endParaRP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500" dirty="0" smtClean="0">
              <a:latin typeface="Times New Roman" panose="02020603050405020304" pitchFamily="18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49275" y="1279525"/>
            <a:ext cx="25606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Application Format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44500" y="1041400"/>
            <a:ext cx="7262813" cy="332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5913" indent="-290513"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39775" indent="-282575"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Basic elements of Applications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AndroidManifest.xml : Specifies the permissions requested by the application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Activities : Represents a single screen with user interface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Services : Executes in background in its own process or in the context of another applications process.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Content Providers : Provides access to private and shared data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Broadcast receivers : Code that responds to system wide events</a:t>
            </a:r>
          </a:p>
          <a:p>
            <a:pPr lvl="1" eaLnBrk="1">
              <a:lnSpc>
                <a:spcPct val="150000"/>
              </a:lnSpc>
              <a:spcBef>
                <a:spcPts val="463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Intent – Actions that activate activity, service and broadcast receivers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http://developer.android.com/guide/components/fundamentals.html</a:t>
            </a:r>
          </a:p>
          <a:p>
            <a:pPr marL="741363" lvl="1" eaLnBrk="1">
              <a:lnSpc>
                <a:spcPct val="150000"/>
              </a:lnSpc>
              <a:spcBef>
                <a:spcPts val="463"/>
              </a:spcBef>
              <a:buSzPct val="100000"/>
              <a:defRPr/>
            </a:pPr>
            <a:endParaRPr lang="en-US" sz="1500" dirty="0" smtClean="0">
              <a:latin typeface="Times New Roman" panose="02020603050405020304" pitchFamily="18" charset="0"/>
            </a:endParaRP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500" dirty="0" smtClean="0">
              <a:latin typeface="Times New Roman" panose="02020603050405020304" pitchFamily="18" charset="0"/>
            </a:endParaRP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500" dirty="0" smtClean="0">
              <a:latin typeface="Times New Roman" panose="02020603050405020304" pitchFamily="18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49275" y="1279525"/>
            <a:ext cx="25606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Permissions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444500" y="822325"/>
            <a:ext cx="7262813" cy="356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Permissions updated with each OS release.</a:t>
            </a:r>
          </a:p>
          <a:p>
            <a:pPr eaLnBrk="1">
              <a:buClrTx/>
              <a:buFontTx/>
              <a:buNone/>
            </a:pPr>
            <a:endParaRPr lang="en-US" sz="1500" dirty="0">
              <a:solidFill>
                <a:srgbClr val="000000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CALL_PHONE – Initiate phone call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CAMERA – To access camera on the device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INTERNET – To open network sockets.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INSTALL_PACKAGES – To install packages.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READ_CONTACTS – To read users contact data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READ_LOGS – Low level system log files.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READ_PHONE_STATE , READ_PROFILE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READ_SMS, RECEIVE_SMS,SEND_SMS, WRITE_SMS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WRITE_APN_SETTINGS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RECORD_AUDIO</a:t>
            </a:r>
          </a:p>
          <a:p>
            <a:pPr eaLnBrk="1"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ACCESS_FINE_LOCATION, ACCESS_COARSE_LOCATION</a:t>
            </a:r>
          </a:p>
          <a:p>
            <a:pPr eaLnBrk="1">
              <a:lnSpc>
                <a:spcPct val="150000"/>
              </a:lnSpc>
              <a:spcAft>
                <a:spcPts val="1425"/>
              </a:spcAft>
              <a:buClrTx/>
              <a:buFontTx/>
              <a:buNone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>
              <a:lnSpc>
                <a:spcPct val="150000"/>
              </a:lnSpc>
              <a:spcAft>
                <a:spcPts val="1425"/>
              </a:spcAft>
              <a:buClrTx/>
              <a:buFontTx/>
              <a:buNone/>
            </a:pPr>
            <a:endParaRPr lang="en-US" sz="15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096963" y="1279525"/>
            <a:ext cx="20129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Dalvik Virtual Machine and Bytecode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65125" y="822325"/>
            <a:ext cx="8047038" cy="356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5913" indent="-290513"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Applications programmed in java are compiled into java bytecode (.class files)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dx tool compiles the java bytecode into dalvik bytecode (classes.dex) which is executed on Dalvik virtual machine.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Dalvik VM, an open source software, responsible for running apps.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Register based VM, optimized for low memory requirements.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Consist of virtual registers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SzPct val="100000"/>
              <a:defRPr/>
            </a:pPr>
            <a:endParaRPr lang="en-US" sz="1200" smtClean="0">
              <a:latin typeface="Times New Roman" panose="02020603050405020304" pitchFamily="18" charset="0"/>
            </a:endParaRPr>
          </a:p>
          <a:p>
            <a:pPr marL="319088" indent="-287338" eaLnBrk="1">
              <a:lnSpc>
                <a:spcPct val="150000"/>
              </a:lnSpc>
              <a:spcBef>
                <a:spcPts val="463"/>
              </a:spcBef>
              <a:buSzPct val="80000"/>
              <a:defRPr/>
            </a:pPr>
            <a:endParaRPr lang="en-US" sz="1500" smtClean="0">
              <a:latin typeface="Times New Roman" panose="02020603050405020304" pitchFamily="18" charset="0"/>
            </a:endParaRP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r>
              <a:rPr lang="en-US" sz="1200" smtClean="0">
                <a:latin typeface="Times New Roman" panose="02020603050405020304" pitchFamily="18" charset="0"/>
              </a:rPr>
              <a:t> </a:t>
            </a: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549275" y="1279525"/>
            <a:ext cx="25606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Dalvik Virtual Machine and Bytecode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44500" y="1063625"/>
            <a:ext cx="7967663" cy="332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7500" indent="-288925"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SzPct val="80000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 </a:t>
            </a:r>
          </a:p>
          <a:p>
            <a:pPr marL="319088" indent="-287338" eaLnBrk="1">
              <a:lnSpc>
                <a:spcPct val="150000"/>
              </a:lnSpc>
              <a:spcBef>
                <a:spcPts val="463"/>
              </a:spcBef>
              <a:buSzPct val="80000"/>
              <a:defRPr/>
            </a:pPr>
            <a:endParaRPr lang="en-US" sz="1500" smtClean="0">
              <a:latin typeface="Times New Roman" panose="02020603050405020304" pitchFamily="18" charset="0"/>
            </a:endParaRP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r>
              <a:rPr lang="en-US" sz="1200" smtClean="0">
                <a:latin typeface="Times New Roman" panose="02020603050405020304" pitchFamily="18" charset="0"/>
              </a:rPr>
              <a:t> </a:t>
            </a: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49275" y="1279525"/>
            <a:ext cx="25606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90488" y="998538"/>
            <a:ext cx="9053512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</a:pPr>
            <a:r>
              <a:rPr 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t>.method public add(II)I 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</a:pPr>
            <a:r>
              <a:rPr 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t>.limit registers 4 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</a:pPr>
            <a:r>
              <a:rPr 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t>; this: v1 (Ltest2;) 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</a:pPr>
            <a:r>
              <a:rPr 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t>; parameter[0] : v2 (I) 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</a:pPr>
            <a:r>
              <a:rPr 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t>; parameter[1] : v3 (I)        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</a:pPr>
            <a:r>
              <a:rPr 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t>add-int v0,v2,v3 ; v0=v2+v3        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</a:pPr>
            <a:r>
              <a:rPr 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t>return  v0 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</a:pPr>
            <a:r>
              <a:rPr 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t>.end method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Analysis Setup – Tools of the Trade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44500" y="1041400"/>
            <a:ext cx="7262813" cy="346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9088" indent="-287338">
              <a:tabLst>
                <a:tab pos="319088" algn="l"/>
                <a:tab pos="776288" algn="l"/>
                <a:tab pos="1233488" algn="l"/>
                <a:tab pos="1690688" algn="l"/>
                <a:tab pos="2147888" algn="l"/>
                <a:tab pos="2605088" algn="l"/>
                <a:tab pos="3062288" algn="l"/>
                <a:tab pos="3519488" algn="l"/>
                <a:tab pos="3976688" algn="l"/>
                <a:tab pos="4433888" algn="l"/>
                <a:tab pos="4891088" algn="l"/>
                <a:tab pos="5348288" algn="l"/>
                <a:tab pos="5805488" algn="l"/>
                <a:tab pos="6262688" algn="l"/>
                <a:tab pos="6719888" algn="l"/>
                <a:tab pos="7177088" algn="l"/>
                <a:tab pos="7634288" algn="l"/>
                <a:tab pos="8091488" algn="l"/>
                <a:tab pos="8548688" algn="l"/>
                <a:tab pos="9005888" algn="l"/>
                <a:tab pos="94630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19088" algn="l"/>
                <a:tab pos="776288" algn="l"/>
                <a:tab pos="1233488" algn="l"/>
                <a:tab pos="1690688" algn="l"/>
                <a:tab pos="2147888" algn="l"/>
                <a:tab pos="2605088" algn="l"/>
                <a:tab pos="3062288" algn="l"/>
                <a:tab pos="3519488" algn="l"/>
                <a:tab pos="3976688" algn="l"/>
                <a:tab pos="4433888" algn="l"/>
                <a:tab pos="4891088" algn="l"/>
                <a:tab pos="5348288" algn="l"/>
                <a:tab pos="5805488" algn="l"/>
                <a:tab pos="6262688" algn="l"/>
                <a:tab pos="6719888" algn="l"/>
                <a:tab pos="7177088" algn="l"/>
                <a:tab pos="7634288" algn="l"/>
                <a:tab pos="8091488" algn="l"/>
                <a:tab pos="8548688" algn="l"/>
                <a:tab pos="9005888" algn="l"/>
                <a:tab pos="94630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19088" algn="l"/>
                <a:tab pos="776288" algn="l"/>
                <a:tab pos="1233488" algn="l"/>
                <a:tab pos="1690688" algn="l"/>
                <a:tab pos="2147888" algn="l"/>
                <a:tab pos="2605088" algn="l"/>
                <a:tab pos="3062288" algn="l"/>
                <a:tab pos="3519488" algn="l"/>
                <a:tab pos="3976688" algn="l"/>
                <a:tab pos="4433888" algn="l"/>
                <a:tab pos="4891088" algn="l"/>
                <a:tab pos="5348288" algn="l"/>
                <a:tab pos="5805488" algn="l"/>
                <a:tab pos="6262688" algn="l"/>
                <a:tab pos="6719888" algn="l"/>
                <a:tab pos="7177088" algn="l"/>
                <a:tab pos="7634288" algn="l"/>
                <a:tab pos="8091488" algn="l"/>
                <a:tab pos="8548688" algn="l"/>
                <a:tab pos="9005888" algn="l"/>
                <a:tab pos="94630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19088" algn="l"/>
                <a:tab pos="776288" algn="l"/>
                <a:tab pos="1233488" algn="l"/>
                <a:tab pos="1690688" algn="l"/>
                <a:tab pos="2147888" algn="l"/>
                <a:tab pos="2605088" algn="l"/>
                <a:tab pos="3062288" algn="l"/>
                <a:tab pos="3519488" algn="l"/>
                <a:tab pos="3976688" algn="l"/>
                <a:tab pos="4433888" algn="l"/>
                <a:tab pos="4891088" algn="l"/>
                <a:tab pos="5348288" algn="l"/>
                <a:tab pos="5805488" algn="l"/>
                <a:tab pos="6262688" algn="l"/>
                <a:tab pos="6719888" algn="l"/>
                <a:tab pos="7177088" algn="l"/>
                <a:tab pos="7634288" algn="l"/>
                <a:tab pos="8091488" algn="l"/>
                <a:tab pos="8548688" algn="l"/>
                <a:tab pos="9005888" algn="l"/>
                <a:tab pos="94630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19088" algn="l"/>
                <a:tab pos="776288" algn="l"/>
                <a:tab pos="1233488" algn="l"/>
                <a:tab pos="1690688" algn="l"/>
                <a:tab pos="2147888" algn="l"/>
                <a:tab pos="2605088" algn="l"/>
                <a:tab pos="3062288" algn="l"/>
                <a:tab pos="3519488" algn="l"/>
                <a:tab pos="3976688" algn="l"/>
                <a:tab pos="4433888" algn="l"/>
                <a:tab pos="4891088" algn="l"/>
                <a:tab pos="5348288" algn="l"/>
                <a:tab pos="5805488" algn="l"/>
                <a:tab pos="6262688" algn="l"/>
                <a:tab pos="6719888" algn="l"/>
                <a:tab pos="7177088" algn="l"/>
                <a:tab pos="7634288" algn="l"/>
                <a:tab pos="8091488" algn="l"/>
                <a:tab pos="8548688" algn="l"/>
                <a:tab pos="9005888" algn="l"/>
                <a:tab pos="94630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9088" algn="l"/>
                <a:tab pos="776288" algn="l"/>
                <a:tab pos="1233488" algn="l"/>
                <a:tab pos="1690688" algn="l"/>
                <a:tab pos="2147888" algn="l"/>
                <a:tab pos="2605088" algn="l"/>
                <a:tab pos="3062288" algn="l"/>
                <a:tab pos="3519488" algn="l"/>
                <a:tab pos="3976688" algn="l"/>
                <a:tab pos="4433888" algn="l"/>
                <a:tab pos="4891088" algn="l"/>
                <a:tab pos="5348288" algn="l"/>
                <a:tab pos="5805488" algn="l"/>
                <a:tab pos="6262688" algn="l"/>
                <a:tab pos="6719888" algn="l"/>
                <a:tab pos="7177088" algn="l"/>
                <a:tab pos="7634288" algn="l"/>
                <a:tab pos="8091488" algn="l"/>
                <a:tab pos="8548688" algn="l"/>
                <a:tab pos="9005888" algn="l"/>
                <a:tab pos="94630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9088" algn="l"/>
                <a:tab pos="776288" algn="l"/>
                <a:tab pos="1233488" algn="l"/>
                <a:tab pos="1690688" algn="l"/>
                <a:tab pos="2147888" algn="l"/>
                <a:tab pos="2605088" algn="l"/>
                <a:tab pos="3062288" algn="l"/>
                <a:tab pos="3519488" algn="l"/>
                <a:tab pos="3976688" algn="l"/>
                <a:tab pos="4433888" algn="l"/>
                <a:tab pos="4891088" algn="l"/>
                <a:tab pos="5348288" algn="l"/>
                <a:tab pos="5805488" algn="l"/>
                <a:tab pos="6262688" algn="l"/>
                <a:tab pos="6719888" algn="l"/>
                <a:tab pos="7177088" algn="l"/>
                <a:tab pos="7634288" algn="l"/>
                <a:tab pos="8091488" algn="l"/>
                <a:tab pos="8548688" algn="l"/>
                <a:tab pos="9005888" algn="l"/>
                <a:tab pos="94630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9088" algn="l"/>
                <a:tab pos="776288" algn="l"/>
                <a:tab pos="1233488" algn="l"/>
                <a:tab pos="1690688" algn="l"/>
                <a:tab pos="2147888" algn="l"/>
                <a:tab pos="2605088" algn="l"/>
                <a:tab pos="3062288" algn="l"/>
                <a:tab pos="3519488" algn="l"/>
                <a:tab pos="3976688" algn="l"/>
                <a:tab pos="4433888" algn="l"/>
                <a:tab pos="4891088" algn="l"/>
                <a:tab pos="5348288" algn="l"/>
                <a:tab pos="5805488" algn="l"/>
                <a:tab pos="6262688" algn="l"/>
                <a:tab pos="6719888" algn="l"/>
                <a:tab pos="7177088" algn="l"/>
                <a:tab pos="7634288" algn="l"/>
                <a:tab pos="8091488" algn="l"/>
                <a:tab pos="8548688" algn="l"/>
                <a:tab pos="9005888" algn="l"/>
                <a:tab pos="94630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9088" algn="l"/>
                <a:tab pos="776288" algn="l"/>
                <a:tab pos="1233488" algn="l"/>
                <a:tab pos="1690688" algn="l"/>
                <a:tab pos="2147888" algn="l"/>
                <a:tab pos="2605088" algn="l"/>
                <a:tab pos="3062288" algn="l"/>
                <a:tab pos="3519488" algn="l"/>
                <a:tab pos="3976688" algn="l"/>
                <a:tab pos="4433888" algn="l"/>
                <a:tab pos="4891088" algn="l"/>
                <a:tab pos="5348288" algn="l"/>
                <a:tab pos="5805488" algn="l"/>
                <a:tab pos="6262688" algn="l"/>
                <a:tab pos="6719888" algn="l"/>
                <a:tab pos="7177088" algn="l"/>
                <a:tab pos="7634288" algn="l"/>
                <a:tab pos="8091488" algn="l"/>
                <a:tab pos="8548688" algn="l"/>
                <a:tab pos="9005888" algn="l"/>
                <a:tab pos="94630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Android Emulator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500" dirty="0" err="1" smtClean="0">
                <a:latin typeface="Times New Roman" panose="02020603050405020304" pitchFamily="18" charset="0"/>
              </a:rPr>
              <a:t>Smali</a:t>
            </a:r>
            <a:r>
              <a:rPr lang="en-US" sz="1500" dirty="0" smtClean="0">
                <a:latin typeface="Times New Roman" panose="02020603050405020304" pitchFamily="18" charset="0"/>
              </a:rPr>
              <a:t>(assembler)/</a:t>
            </a:r>
            <a:r>
              <a:rPr lang="en-US" sz="1500" dirty="0" err="1" smtClean="0">
                <a:latin typeface="Times New Roman" panose="02020603050405020304" pitchFamily="18" charset="0"/>
              </a:rPr>
              <a:t>Baksmali</a:t>
            </a:r>
            <a:r>
              <a:rPr lang="en-US" sz="1500" dirty="0" smtClean="0">
                <a:latin typeface="Times New Roman" panose="02020603050405020304" pitchFamily="18" charset="0"/>
              </a:rPr>
              <a:t>(</a:t>
            </a:r>
            <a:r>
              <a:rPr lang="en-US" sz="1500" dirty="0" err="1" smtClean="0">
                <a:latin typeface="Times New Roman" panose="02020603050405020304" pitchFamily="18" charset="0"/>
              </a:rPr>
              <a:t>dissasembler</a:t>
            </a:r>
            <a:r>
              <a:rPr lang="en-US" sz="1500" dirty="0" smtClean="0">
                <a:latin typeface="Times New Roman" panose="02020603050405020304" pitchFamily="18" charset="0"/>
              </a:rPr>
              <a:t>), </a:t>
            </a:r>
            <a:r>
              <a:rPr lang="en-US" sz="1500" dirty="0" err="1" smtClean="0">
                <a:latin typeface="Times New Roman" panose="02020603050405020304" pitchFamily="18" charset="0"/>
              </a:rPr>
              <a:t>dedexer</a:t>
            </a:r>
            <a:endParaRPr lang="en-US" sz="1500" dirty="0" smtClean="0">
              <a:latin typeface="Times New Roman" panose="02020603050405020304" pitchFamily="18" charset="0"/>
            </a:endParaRPr>
          </a:p>
          <a:p>
            <a:pPr eaLnBrk="1">
              <a:lnSpc>
                <a:spcPct val="150000"/>
              </a:lnSpc>
              <a:spcBef>
                <a:spcPts val="46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500" dirty="0" err="1" smtClean="0">
                <a:latin typeface="Times New Roman" panose="02020603050405020304" pitchFamily="18" charset="0"/>
              </a:rPr>
              <a:t>Apktool</a:t>
            </a:r>
            <a:endParaRPr lang="en-US" sz="1500" dirty="0" smtClean="0">
              <a:latin typeface="Times New Roman" panose="02020603050405020304" pitchFamily="18" charset="0"/>
            </a:endParaRPr>
          </a:p>
          <a:p>
            <a:pPr eaLnBrk="1">
              <a:lnSpc>
                <a:spcPct val="150000"/>
              </a:lnSpc>
              <a:spcBef>
                <a:spcPts val="46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Dex2Jar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JD-GUI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500" dirty="0" err="1" smtClean="0">
                <a:latin typeface="Times New Roman" panose="02020603050405020304" pitchFamily="18" charset="0"/>
              </a:rPr>
              <a:t>Androguard</a:t>
            </a:r>
            <a:endParaRPr lang="en-US" sz="1500" dirty="0" smtClean="0">
              <a:latin typeface="Times New Roman" panose="02020603050405020304" pitchFamily="18" charset="0"/>
            </a:endParaRPr>
          </a:p>
          <a:p>
            <a:pPr eaLnBrk="1">
              <a:lnSpc>
                <a:spcPct val="150000"/>
              </a:lnSpc>
              <a:spcBef>
                <a:spcPts val="46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500" dirty="0" err="1" smtClean="0">
                <a:latin typeface="Times New Roman" panose="02020603050405020304" pitchFamily="18" charset="0"/>
              </a:rPr>
              <a:t>Tcpdump</a:t>
            </a:r>
            <a:r>
              <a:rPr lang="en-US" sz="1500" dirty="0" smtClean="0">
                <a:latin typeface="Times New Roman" panose="02020603050405020304" pitchFamily="18" charset="0"/>
              </a:rPr>
              <a:t>-arm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Android Reverse Engineering Virtual Machine</a:t>
            </a: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r>
              <a:rPr lang="en-US" sz="1200" dirty="0" smtClean="0">
                <a:latin typeface="Times New Roman" panose="02020603050405020304" pitchFamily="18" charset="0"/>
              </a:rPr>
              <a:t> </a:t>
            </a: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200" dirty="0" smtClean="0">
              <a:latin typeface="Times New Roman" panose="02020603050405020304" pitchFamily="18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49275" y="1279525"/>
            <a:ext cx="25606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Research Projects</a:t>
            </a:r>
          </a:p>
        </p:txBody>
      </p:sp>
      <p:sp>
        <p:nvSpPr>
          <p:cNvPr id="36867" name="Text Box 2"/>
          <p:cNvSpPr txBox="1">
            <a:spLocks noChangeArrowheads="1"/>
          </p:cNvSpPr>
          <p:nvPr/>
        </p:nvSpPr>
        <p:spPr bwMode="auto">
          <a:xfrm>
            <a:off x="444500" y="1176338"/>
            <a:ext cx="7262813" cy="332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5913" indent="-290513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Malgenome Project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Appanalysis.org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Sandia MegDroid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HoneyDroid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</a:pPr>
            <a:r>
              <a:rPr 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Understanding the Dalvik bytecode with Dedexer tool – Gabor Paller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Tx/>
              <a:buFontTx/>
              <a:buNone/>
            </a:pPr>
            <a:endParaRPr lang="en-US" sz="15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557213" y="198438"/>
            <a:ext cx="6297612" cy="571500"/>
          </a:xfrm>
        </p:spPr>
        <p:txBody>
          <a:bodyPr/>
          <a:lstStyle/>
          <a:p>
            <a:pPr algn="ctr" eaLnBrk="1"/>
            <a:r>
              <a:rPr lang="en-US" sz="3400" b="1" smtClean="0">
                <a:latin typeface="Times New Roman" panose="02020603050405020304" pitchFamily="18" charset="0"/>
              </a:rPr>
              <a:t>Reference</a:t>
            </a:r>
            <a:endParaRPr lang="en-IN" sz="3400" b="1" smtClean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1190625"/>
            <a:ext cx="7997825" cy="3309938"/>
          </a:xfrm>
        </p:spPr>
        <p:txBody>
          <a:bodyPr>
            <a:normAutofit/>
          </a:bodyPr>
          <a:lstStyle/>
          <a:p>
            <a:pPr marL="27892" indent="0" eaLnBrk="1">
              <a:defRPr/>
            </a:pPr>
            <a:r>
              <a:rPr lang="en-US" sz="1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Complete Reference Guide for Advanced Malware Analysis Training</a:t>
            </a: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892" indent="0" eaLnBrk="1">
              <a:defRPr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[Include links for all the Demos &amp; Tools]</a:t>
            </a:r>
            <a:endParaRPr lang="en-US" sz="1400" b="1" dirty="0"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 eaLnBrk="1">
              <a:lnSpc>
                <a:spcPct val="150000"/>
              </a:lnSpc>
              <a:defRPr/>
            </a:pPr>
            <a:endParaRPr lang="en-IN" sz="17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2963863" y="4772025"/>
            <a:ext cx="2816225" cy="268288"/>
          </a:xfrm>
          <a:prstGeom prst="rect">
            <a:avLst/>
          </a:prstGeom>
        </p:spPr>
        <p:txBody>
          <a:bodyPr lIns="0" tIns="34926" rIns="0" bIns="0" anchor="b"/>
          <a:lstStyle/>
          <a:p>
            <a:pPr algn="ctr" defTabSz="698518" eaLnBrk="1" fontAlgn="auto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IN" sz="800" dirty="0">
                <a:solidFill>
                  <a:schemeClr val="tx2">
                    <a:shade val="50000"/>
                  </a:schemeClr>
                </a:solidFill>
                <a:latin typeface="+mn-lt"/>
              </a:rPr>
              <a:t>www.SecurityXploded.com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ChangeArrowheads="1"/>
          </p:cNvSpPr>
          <p:nvPr/>
        </p:nvSpPr>
        <p:spPr bwMode="auto">
          <a:xfrm>
            <a:off x="0" y="741363"/>
            <a:ext cx="8893175" cy="337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</a:rPr>
              <a:t>Thank You !</a:t>
            </a: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endParaRPr lang="en-US" sz="3700" b="1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endParaRPr lang="en-US" sz="2400" b="1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endParaRPr lang="en-US" sz="2400" b="1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endParaRPr lang="en-US" sz="2400" b="1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400" b="1">
                <a:solidFill>
                  <a:srgbClr val="CCCCFF"/>
                </a:solidFill>
                <a:latin typeface="Cambria" panose="02040503050406030204" pitchFamily="18" charset="0"/>
                <a:hlinkClick r:id="rId3"/>
              </a:rPr>
              <a:t>www.SecurityXploded.com</a:t>
            </a: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endParaRPr lang="en-US" sz="2400" b="1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endParaRPr lang="en-US" sz="2400" b="1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8" y="1604963"/>
            <a:ext cx="1447800" cy="103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277813" y="261938"/>
            <a:ext cx="819785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3400" b="1">
                <a:solidFill>
                  <a:srgbClr val="000000"/>
                </a:solidFill>
                <a:latin typeface="Times New Roman" panose="02020603050405020304" pitchFamily="18" charset="0"/>
              </a:rPr>
              <a:t>Disclaimer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1008063"/>
            <a:ext cx="8893175" cy="116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100000"/>
              <a:defRPr/>
            </a:pPr>
            <a:endParaRPr lang="en-US" smtClean="0">
              <a:latin typeface="Cambria" panose="02040503050406030204" pitchFamily="18" charset="0"/>
            </a:endParaRPr>
          </a:p>
          <a:p>
            <a:pPr marL="217488" indent="-212725" eaLnBrk="1" hangingPunct="1">
              <a:buSzPct val="100000"/>
              <a:defRPr/>
            </a:pPr>
            <a:endParaRPr lang="en-US" smtClean="0">
              <a:latin typeface="Cambria" panose="02040503050406030204" pitchFamily="18" charset="0"/>
            </a:endParaRPr>
          </a:p>
          <a:p>
            <a:pPr eaLnBrk="1" hangingPunct="1">
              <a:buSzPct val="100000"/>
              <a:defRPr/>
            </a:pPr>
            <a:endParaRPr lang="en-US" smtClean="0">
              <a:latin typeface="Cambria" panose="02040503050406030204" pitchFamily="18" charset="0"/>
            </a:endParaRPr>
          </a:p>
          <a:p>
            <a:pPr eaLnBrk="1" hangingPunct="1">
              <a:buSzPct val="100000"/>
              <a:defRPr/>
            </a:pPr>
            <a:r>
              <a:rPr lang="en-US" smtClean="0">
                <a:latin typeface="Cambria" panose="02040503050406030204" pitchFamily="18" charset="0"/>
              </a:rPr>
              <a:t>    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008063"/>
            <a:ext cx="8521700" cy="266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100000"/>
              <a:defRPr/>
            </a:pPr>
            <a:endParaRPr lang="en-US" sz="1700" smtClean="0">
              <a:latin typeface="Times New Roman" panose="02020603050405020304" pitchFamily="18" charset="0"/>
            </a:endParaRPr>
          </a:p>
          <a:p>
            <a:pPr marL="217488" indent="-212725" algn="just" eaLnBrk="1" hangingPunct="1">
              <a:buSzPct val="100000"/>
              <a:defRPr/>
            </a:pPr>
            <a:r>
              <a:rPr lang="en-US" sz="1700" smtClean="0">
                <a:latin typeface="Times New Roman" panose="02020603050405020304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17488" indent="-212725" algn="just" eaLnBrk="1" hangingPunct="1">
              <a:buSzPct val="100000"/>
              <a:defRPr/>
            </a:pPr>
            <a:endParaRPr lang="en-US" sz="1700" smtClean="0">
              <a:latin typeface="Times New Roman" panose="02020603050405020304" pitchFamily="18" charset="0"/>
            </a:endParaRPr>
          </a:p>
          <a:p>
            <a:pPr marL="217488" indent="-212725" algn="just" eaLnBrk="1" hangingPunct="1">
              <a:buSzPct val="100000"/>
              <a:defRPr/>
            </a:pPr>
            <a:r>
              <a:rPr lang="en-US" sz="1700" smtClean="0">
                <a:latin typeface="Times New Roman" panose="02020603050405020304" pitchFamily="18" charset="0"/>
              </a:rPr>
              <a:t>	However in no circumstances neither the Trainer nor SecurityXploded is responsible for any damage or loss caused due to use or misuse of the information presented here.</a:t>
            </a:r>
          </a:p>
          <a:p>
            <a:pPr marL="217488" indent="-212725" eaLnBrk="1" hangingPunct="1">
              <a:buSzPct val="100000"/>
              <a:defRPr/>
            </a:pPr>
            <a:r>
              <a:rPr lang="en-US" sz="1700" smtClean="0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buSzPct val="100000"/>
              <a:defRPr/>
            </a:pPr>
            <a:r>
              <a:rPr lang="en-US" sz="1700" smtClean="0">
                <a:latin typeface="Times New Roman" panose="02020603050405020304" pitchFamily="18" charset="0"/>
              </a:rPr>
              <a:t>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277813" y="158750"/>
            <a:ext cx="819785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3400" b="1">
                <a:solidFill>
                  <a:srgbClr val="000000"/>
                </a:solidFill>
                <a:latin typeface="Times New Roman" panose="02020603050405020304" pitchFamily="18" charset="0"/>
              </a:rPr>
              <a:t>Acknowledgement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008063"/>
            <a:ext cx="8893175" cy="116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100000"/>
              <a:defRPr/>
            </a:pPr>
            <a:endParaRPr lang="en-US" smtClean="0">
              <a:latin typeface="Cambria" panose="02040503050406030204" pitchFamily="18" charset="0"/>
            </a:endParaRPr>
          </a:p>
          <a:p>
            <a:pPr marL="217488" indent="-212725" eaLnBrk="1" hangingPunct="1">
              <a:buSzPct val="100000"/>
              <a:defRPr/>
            </a:pPr>
            <a:endParaRPr lang="en-US" smtClean="0">
              <a:latin typeface="Cambria" panose="02040503050406030204" pitchFamily="18" charset="0"/>
            </a:endParaRPr>
          </a:p>
          <a:p>
            <a:pPr eaLnBrk="1" hangingPunct="1">
              <a:buSzPct val="100000"/>
              <a:defRPr/>
            </a:pPr>
            <a:endParaRPr lang="en-US" smtClean="0">
              <a:latin typeface="Cambria" panose="02040503050406030204" pitchFamily="18" charset="0"/>
            </a:endParaRPr>
          </a:p>
          <a:p>
            <a:pPr eaLnBrk="1" hangingPunct="1">
              <a:buSzPct val="100000"/>
              <a:defRPr/>
            </a:pPr>
            <a:r>
              <a:rPr lang="en-US" smtClean="0">
                <a:latin typeface="Cambria" panose="02040503050406030204" pitchFamily="18" charset="0"/>
              </a:rPr>
              <a:t>   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55588" y="1106488"/>
            <a:ext cx="8521700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 marL="214313" indent="-214313">
              <a:tabLst>
                <a:tab pos="214313" algn="l"/>
                <a:tab pos="671513" algn="l"/>
                <a:tab pos="1128713" algn="l"/>
                <a:tab pos="1585913" algn="l"/>
                <a:tab pos="2043113" algn="l"/>
                <a:tab pos="2500313" algn="l"/>
                <a:tab pos="2957513" algn="l"/>
                <a:tab pos="3414713" algn="l"/>
                <a:tab pos="3871913" algn="l"/>
                <a:tab pos="4329113" algn="l"/>
                <a:tab pos="4786313" algn="l"/>
                <a:tab pos="5243513" algn="l"/>
                <a:tab pos="5700713" algn="l"/>
                <a:tab pos="6157913" algn="l"/>
                <a:tab pos="6615113" algn="l"/>
                <a:tab pos="7072313" algn="l"/>
                <a:tab pos="7529513" algn="l"/>
                <a:tab pos="7986713" algn="l"/>
                <a:tab pos="8443913" algn="l"/>
                <a:tab pos="8901113" algn="l"/>
                <a:tab pos="93583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4313" algn="l"/>
                <a:tab pos="671513" algn="l"/>
                <a:tab pos="1128713" algn="l"/>
                <a:tab pos="1585913" algn="l"/>
                <a:tab pos="2043113" algn="l"/>
                <a:tab pos="2500313" algn="l"/>
                <a:tab pos="2957513" algn="l"/>
                <a:tab pos="3414713" algn="l"/>
                <a:tab pos="3871913" algn="l"/>
                <a:tab pos="4329113" algn="l"/>
                <a:tab pos="4786313" algn="l"/>
                <a:tab pos="5243513" algn="l"/>
                <a:tab pos="5700713" algn="l"/>
                <a:tab pos="6157913" algn="l"/>
                <a:tab pos="6615113" algn="l"/>
                <a:tab pos="7072313" algn="l"/>
                <a:tab pos="7529513" algn="l"/>
                <a:tab pos="7986713" algn="l"/>
                <a:tab pos="8443913" algn="l"/>
                <a:tab pos="8901113" algn="l"/>
                <a:tab pos="93583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4313" algn="l"/>
                <a:tab pos="671513" algn="l"/>
                <a:tab pos="1128713" algn="l"/>
                <a:tab pos="1585913" algn="l"/>
                <a:tab pos="2043113" algn="l"/>
                <a:tab pos="2500313" algn="l"/>
                <a:tab pos="2957513" algn="l"/>
                <a:tab pos="3414713" algn="l"/>
                <a:tab pos="3871913" algn="l"/>
                <a:tab pos="4329113" algn="l"/>
                <a:tab pos="4786313" algn="l"/>
                <a:tab pos="5243513" algn="l"/>
                <a:tab pos="5700713" algn="l"/>
                <a:tab pos="6157913" algn="l"/>
                <a:tab pos="6615113" algn="l"/>
                <a:tab pos="7072313" algn="l"/>
                <a:tab pos="7529513" algn="l"/>
                <a:tab pos="7986713" algn="l"/>
                <a:tab pos="8443913" algn="l"/>
                <a:tab pos="8901113" algn="l"/>
                <a:tab pos="93583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4313" algn="l"/>
                <a:tab pos="671513" algn="l"/>
                <a:tab pos="1128713" algn="l"/>
                <a:tab pos="1585913" algn="l"/>
                <a:tab pos="2043113" algn="l"/>
                <a:tab pos="2500313" algn="l"/>
                <a:tab pos="2957513" algn="l"/>
                <a:tab pos="3414713" algn="l"/>
                <a:tab pos="3871913" algn="l"/>
                <a:tab pos="4329113" algn="l"/>
                <a:tab pos="4786313" algn="l"/>
                <a:tab pos="5243513" algn="l"/>
                <a:tab pos="5700713" algn="l"/>
                <a:tab pos="6157913" algn="l"/>
                <a:tab pos="6615113" algn="l"/>
                <a:tab pos="7072313" algn="l"/>
                <a:tab pos="7529513" algn="l"/>
                <a:tab pos="7986713" algn="l"/>
                <a:tab pos="8443913" algn="l"/>
                <a:tab pos="8901113" algn="l"/>
                <a:tab pos="93583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4313" algn="l"/>
                <a:tab pos="671513" algn="l"/>
                <a:tab pos="1128713" algn="l"/>
                <a:tab pos="1585913" algn="l"/>
                <a:tab pos="2043113" algn="l"/>
                <a:tab pos="2500313" algn="l"/>
                <a:tab pos="2957513" algn="l"/>
                <a:tab pos="3414713" algn="l"/>
                <a:tab pos="3871913" algn="l"/>
                <a:tab pos="4329113" algn="l"/>
                <a:tab pos="4786313" algn="l"/>
                <a:tab pos="5243513" algn="l"/>
                <a:tab pos="5700713" algn="l"/>
                <a:tab pos="6157913" algn="l"/>
                <a:tab pos="6615113" algn="l"/>
                <a:tab pos="7072313" algn="l"/>
                <a:tab pos="7529513" algn="l"/>
                <a:tab pos="7986713" algn="l"/>
                <a:tab pos="8443913" algn="l"/>
                <a:tab pos="8901113" algn="l"/>
                <a:tab pos="93583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4313" algn="l"/>
                <a:tab pos="671513" algn="l"/>
                <a:tab pos="1128713" algn="l"/>
                <a:tab pos="1585913" algn="l"/>
                <a:tab pos="2043113" algn="l"/>
                <a:tab pos="2500313" algn="l"/>
                <a:tab pos="2957513" algn="l"/>
                <a:tab pos="3414713" algn="l"/>
                <a:tab pos="3871913" algn="l"/>
                <a:tab pos="4329113" algn="l"/>
                <a:tab pos="4786313" algn="l"/>
                <a:tab pos="5243513" algn="l"/>
                <a:tab pos="5700713" algn="l"/>
                <a:tab pos="6157913" algn="l"/>
                <a:tab pos="6615113" algn="l"/>
                <a:tab pos="7072313" algn="l"/>
                <a:tab pos="7529513" algn="l"/>
                <a:tab pos="7986713" algn="l"/>
                <a:tab pos="8443913" algn="l"/>
                <a:tab pos="8901113" algn="l"/>
                <a:tab pos="93583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4313" algn="l"/>
                <a:tab pos="671513" algn="l"/>
                <a:tab pos="1128713" algn="l"/>
                <a:tab pos="1585913" algn="l"/>
                <a:tab pos="2043113" algn="l"/>
                <a:tab pos="2500313" algn="l"/>
                <a:tab pos="2957513" algn="l"/>
                <a:tab pos="3414713" algn="l"/>
                <a:tab pos="3871913" algn="l"/>
                <a:tab pos="4329113" algn="l"/>
                <a:tab pos="4786313" algn="l"/>
                <a:tab pos="5243513" algn="l"/>
                <a:tab pos="5700713" algn="l"/>
                <a:tab pos="6157913" algn="l"/>
                <a:tab pos="6615113" algn="l"/>
                <a:tab pos="7072313" algn="l"/>
                <a:tab pos="7529513" algn="l"/>
                <a:tab pos="7986713" algn="l"/>
                <a:tab pos="8443913" algn="l"/>
                <a:tab pos="8901113" algn="l"/>
                <a:tab pos="93583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4313" algn="l"/>
                <a:tab pos="671513" algn="l"/>
                <a:tab pos="1128713" algn="l"/>
                <a:tab pos="1585913" algn="l"/>
                <a:tab pos="2043113" algn="l"/>
                <a:tab pos="2500313" algn="l"/>
                <a:tab pos="2957513" algn="l"/>
                <a:tab pos="3414713" algn="l"/>
                <a:tab pos="3871913" algn="l"/>
                <a:tab pos="4329113" algn="l"/>
                <a:tab pos="4786313" algn="l"/>
                <a:tab pos="5243513" algn="l"/>
                <a:tab pos="5700713" algn="l"/>
                <a:tab pos="6157913" algn="l"/>
                <a:tab pos="6615113" algn="l"/>
                <a:tab pos="7072313" algn="l"/>
                <a:tab pos="7529513" algn="l"/>
                <a:tab pos="7986713" algn="l"/>
                <a:tab pos="8443913" algn="l"/>
                <a:tab pos="8901113" algn="l"/>
                <a:tab pos="93583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4313" algn="l"/>
                <a:tab pos="671513" algn="l"/>
                <a:tab pos="1128713" algn="l"/>
                <a:tab pos="1585913" algn="l"/>
                <a:tab pos="2043113" algn="l"/>
                <a:tab pos="2500313" algn="l"/>
                <a:tab pos="2957513" algn="l"/>
                <a:tab pos="3414713" algn="l"/>
                <a:tab pos="3871913" algn="l"/>
                <a:tab pos="4329113" algn="l"/>
                <a:tab pos="4786313" algn="l"/>
                <a:tab pos="5243513" algn="l"/>
                <a:tab pos="5700713" algn="l"/>
                <a:tab pos="6157913" algn="l"/>
                <a:tab pos="6615113" algn="l"/>
                <a:tab pos="7072313" algn="l"/>
                <a:tab pos="7529513" algn="l"/>
                <a:tab pos="7986713" algn="l"/>
                <a:tab pos="8443913" algn="l"/>
                <a:tab pos="8901113" algn="l"/>
                <a:tab pos="93583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"/>
              <a:defRPr/>
            </a:pPr>
            <a:r>
              <a:rPr lang="en-US" sz="1700" smtClean="0">
                <a:latin typeface="Times New Roman" panose="02020603050405020304" pitchFamily="18" charset="0"/>
              </a:rPr>
              <a:t>Special thanks to </a:t>
            </a:r>
            <a:r>
              <a:rPr lang="en-US" sz="1700" b="1" smtClean="0">
                <a:latin typeface="Times New Roman" panose="02020603050405020304" pitchFamily="18" charset="0"/>
              </a:rPr>
              <a:t>Null</a:t>
            </a:r>
            <a:r>
              <a:rPr lang="en-US" sz="1700" smtClean="0">
                <a:latin typeface="Times New Roman" panose="02020603050405020304" pitchFamily="18" charset="0"/>
              </a:rPr>
              <a:t> community for their extended support and co-operation.</a:t>
            </a:r>
          </a:p>
          <a:p>
            <a:pPr marL="217488" indent="-212725" eaLnBrk="1" hangingPunct="1">
              <a:lnSpc>
                <a:spcPct val="150000"/>
              </a:lnSpc>
              <a:buSzPct val="100000"/>
              <a:defRPr/>
            </a:pPr>
            <a:endParaRPr lang="en-US" sz="17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"/>
              <a:defRPr/>
            </a:pPr>
            <a:r>
              <a:rPr lang="en-US" sz="1700" smtClean="0">
                <a:latin typeface="Times New Roman" panose="02020603050405020304" pitchFamily="18" charset="0"/>
              </a:rPr>
              <a:t>Special thanks  to </a:t>
            </a:r>
            <a:r>
              <a:rPr lang="en-US" sz="1700" b="1" smtClean="0">
                <a:latin typeface="Times New Roman" panose="02020603050405020304" pitchFamily="18" charset="0"/>
              </a:rPr>
              <a:t>ThoughtWorks</a:t>
            </a:r>
            <a:r>
              <a:rPr lang="en-US" sz="1700" smtClean="0">
                <a:latin typeface="Times New Roman" panose="02020603050405020304" pitchFamily="18" charset="0"/>
              </a:rPr>
              <a:t> for the beautiful venue.</a:t>
            </a:r>
          </a:p>
          <a:p>
            <a:pPr marL="217488" indent="-212725" eaLnBrk="1" hangingPunct="1">
              <a:lnSpc>
                <a:spcPct val="150000"/>
              </a:lnSpc>
              <a:buSzPct val="100000"/>
              <a:defRPr/>
            </a:pPr>
            <a:endParaRPr lang="en-US" sz="17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"/>
              <a:defRPr/>
            </a:pPr>
            <a:r>
              <a:rPr lang="en-US" sz="1700" smtClean="0">
                <a:latin typeface="Times New Roman" panose="02020603050405020304" pitchFamily="18" charset="0"/>
              </a:rPr>
              <a:t>Thanks to all the trainers who have devoted their precious time and countless hours to make it happen.</a:t>
            </a:r>
          </a:p>
          <a:p>
            <a:pPr eaLnBrk="1" hangingPunct="1">
              <a:lnSpc>
                <a:spcPct val="150000"/>
              </a:lnSpc>
              <a:buSzPct val="100000"/>
              <a:defRPr/>
            </a:pPr>
            <a:endParaRPr lang="en-US" sz="17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en-US" sz="1700" smtClean="0">
                <a:latin typeface="Times New Roman" panose="02020603050405020304" pitchFamily="18" charset="0"/>
              </a:rPr>
              <a:t>    </a:t>
            </a: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6076950" y="4772025"/>
            <a:ext cx="2816225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277813" y="261938"/>
            <a:ext cx="81978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Advanced Malware Analysis Training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008063"/>
            <a:ext cx="8893175" cy="116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100000"/>
              <a:defRPr/>
            </a:pPr>
            <a:endParaRPr lang="en-US" smtClean="0">
              <a:latin typeface="Cambria" panose="02040503050406030204" pitchFamily="18" charset="0"/>
            </a:endParaRPr>
          </a:p>
          <a:p>
            <a:pPr marL="217488" indent="-212725" eaLnBrk="1" hangingPunct="1">
              <a:buSzPct val="100000"/>
              <a:defRPr/>
            </a:pPr>
            <a:endParaRPr lang="en-US" smtClean="0">
              <a:latin typeface="Cambria" panose="02040503050406030204" pitchFamily="18" charset="0"/>
            </a:endParaRPr>
          </a:p>
          <a:p>
            <a:pPr eaLnBrk="1" hangingPunct="1">
              <a:buSzPct val="100000"/>
              <a:defRPr/>
            </a:pPr>
            <a:endParaRPr lang="en-US" smtClean="0">
              <a:latin typeface="Cambria" panose="02040503050406030204" pitchFamily="18" charset="0"/>
            </a:endParaRPr>
          </a:p>
          <a:p>
            <a:pPr eaLnBrk="1" hangingPunct="1">
              <a:buSzPct val="100000"/>
              <a:defRPr/>
            </a:pPr>
            <a:r>
              <a:rPr lang="en-US" smtClean="0">
                <a:latin typeface="Cambria" panose="02040503050406030204" pitchFamily="18" charset="0"/>
              </a:rPr>
              <a:t>    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028700"/>
            <a:ext cx="8521700" cy="395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 marL="217488"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en-US" sz="1700" dirty="0" smtClean="0">
                <a:latin typeface="Times New Roman" panose="02020603050405020304" pitchFamily="18" charset="0"/>
              </a:rPr>
              <a:t>This presentation is part of our </a:t>
            </a:r>
            <a:r>
              <a:rPr lang="en-US" sz="1700" b="1" dirty="0" smtClean="0">
                <a:latin typeface="Times New Roman" panose="02020603050405020304" pitchFamily="18" charset="0"/>
              </a:rPr>
              <a:t>Advanced Malware Analysis </a:t>
            </a:r>
            <a:r>
              <a:rPr lang="en-US" sz="1700" dirty="0" smtClean="0">
                <a:latin typeface="Times New Roman" panose="02020603050405020304" pitchFamily="18" charset="0"/>
              </a:rPr>
              <a:t>Training program. Currently it is delivered only during our local meets for FREE of cost.</a:t>
            </a:r>
          </a:p>
          <a:p>
            <a:pPr eaLnBrk="1" hangingPunct="1">
              <a:lnSpc>
                <a:spcPct val="150000"/>
              </a:lnSpc>
              <a:buSzPct val="100000"/>
              <a:defRPr/>
            </a:pPr>
            <a:endParaRPr lang="en-US" sz="1700" dirty="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endParaRPr lang="en-US" sz="1700" dirty="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endParaRPr lang="en-US" sz="1700" dirty="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endParaRPr lang="en-US" sz="1700" dirty="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endParaRPr lang="en-US" sz="1700" dirty="0" smtClean="0">
              <a:latin typeface="Times New Roman" panose="02020603050405020304" pitchFamily="18" charset="0"/>
            </a:endParaRPr>
          </a:p>
          <a:p>
            <a:pPr indent="-212725" eaLnBrk="1" hangingPunct="1">
              <a:lnSpc>
                <a:spcPct val="150000"/>
              </a:lnSpc>
              <a:buSzPct val="100000"/>
              <a:defRPr/>
            </a:pPr>
            <a:r>
              <a:rPr lang="en-US" sz="1700" dirty="0" smtClean="0">
                <a:latin typeface="Times New Roman" panose="02020603050405020304" pitchFamily="18" charset="0"/>
              </a:rPr>
              <a:t>    </a:t>
            </a:r>
          </a:p>
          <a:p>
            <a:pPr indent="-212725" eaLnBrk="1" hangingPunct="1">
              <a:lnSpc>
                <a:spcPct val="150000"/>
              </a:lnSpc>
              <a:buSzPct val="100000"/>
              <a:defRPr/>
            </a:pPr>
            <a:r>
              <a:rPr lang="en-US" sz="1700" dirty="0" smtClean="0">
                <a:latin typeface="Times New Roman" panose="02020603050405020304" pitchFamily="18" charset="0"/>
              </a:rPr>
              <a:t>	For complete details of this course, visit our </a:t>
            </a:r>
            <a:r>
              <a:rPr lang="en-US" sz="1700" dirty="0" smtClean="0">
                <a:solidFill>
                  <a:srgbClr val="CCCCFF"/>
                </a:solidFill>
                <a:latin typeface="Times New Roman" panose="02020603050405020304" pitchFamily="18" charset="0"/>
                <a:hlinkClick r:id="rId3"/>
              </a:rPr>
              <a:t>Security Training page</a:t>
            </a:r>
            <a:r>
              <a:rPr lang="en-US" sz="1700" dirty="0" smtClean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en-US" sz="1700" dirty="0" smtClean="0">
                <a:latin typeface="Times New Roman" panose="02020603050405020304" pitchFamily="18" charset="0"/>
              </a:rPr>
              <a:t>    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6076950" y="4772025"/>
            <a:ext cx="2816225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  <p:pic>
        <p:nvPicPr>
          <p:cNvPr id="1024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225" y="2295525"/>
            <a:ext cx="2778125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277813" y="261938"/>
            <a:ext cx="819785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sz="3400" b="1">
                <a:solidFill>
                  <a:srgbClr val="000000"/>
                </a:solidFill>
                <a:latin typeface="Times New Roman" panose="02020603050405020304" pitchFamily="18" charset="0"/>
              </a:rPr>
              <a:t>Who am I?</a:t>
            </a: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96863" y="844550"/>
            <a:ext cx="8596312" cy="306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840" tIns="34920" rIns="69840" bIns="34920">
            <a:spAutoFit/>
          </a:bodyPr>
          <a:lstStyle>
            <a:lvl1pPr marL="217488" indent="-212725"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782638" indent="-498475"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17488" algn="l"/>
                <a:tab pos="674688" algn="l"/>
                <a:tab pos="1131888" algn="l"/>
                <a:tab pos="1589088" algn="l"/>
                <a:tab pos="2046288" algn="l"/>
                <a:tab pos="2503488" algn="l"/>
                <a:tab pos="2960688" algn="l"/>
                <a:tab pos="3417888" algn="l"/>
                <a:tab pos="3875088" algn="l"/>
                <a:tab pos="4332288" algn="l"/>
                <a:tab pos="4789488" algn="l"/>
                <a:tab pos="5246688" algn="l"/>
                <a:tab pos="5703888" algn="l"/>
                <a:tab pos="6161088" algn="l"/>
                <a:tab pos="6618288" algn="l"/>
                <a:tab pos="7075488" algn="l"/>
                <a:tab pos="7532688" algn="l"/>
                <a:tab pos="7989888" algn="l"/>
                <a:tab pos="8447088" algn="l"/>
                <a:tab pos="8904288" algn="l"/>
                <a:tab pos="93614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en-US" sz="1600" b="1" smtClean="0">
                <a:latin typeface="Times New Roman" panose="02020603050405020304" pitchFamily="18" charset="0"/>
              </a:rPr>
              <a:t>Swapnil Pathak</a:t>
            </a:r>
          </a:p>
          <a:p>
            <a:pPr lvl="1" eaLnBrk="1" hangingPunct="1">
              <a:lnSpc>
                <a:spcPct val="15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"/>
              <a:defRPr/>
            </a:pPr>
            <a:r>
              <a:rPr lang="en-US" sz="1600" smtClean="0">
                <a:latin typeface="Times New Roman" panose="02020603050405020304" pitchFamily="18" charset="0"/>
              </a:rPr>
              <a:t>Security Researcher</a:t>
            </a:r>
          </a:p>
          <a:p>
            <a:pPr lvl="1" eaLnBrk="1" hangingPunct="1">
              <a:lnSpc>
                <a:spcPct val="15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"/>
              <a:defRPr/>
            </a:pPr>
            <a:r>
              <a:rPr lang="en-US" sz="1600" smtClean="0">
                <a:latin typeface="Times New Roman" panose="02020603050405020304" pitchFamily="18" charset="0"/>
              </a:rPr>
              <a:t>Reversing, Malware Analysis, Exploit Analysis etc.</a:t>
            </a:r>
          </a:p>
          <a:p>
            <a:pPr lvl="1" eaLnBrk="1" hangingPunct="1">
              <a:lnSpc>
                <a:spcPct val="15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"/>
              <a:defRPr/>
            </a:pPr>
            <a:r>
              <a:rPr lang="en-US" sz="1600" smtClean="0">
                <a:latin typeface="Times New Roman" panose="02020603050405020304" pitchFamily="18" charset="0"/>
              </a:rPr>
              <a:t>E-mail: swapnilpathak101@gmail.com</a:t>
            </a:r>
          </a:p>
          <a:p>
            <a:pPr marL="785813" indent="-280988" eaLnBrk="1" hangingPunct="1">
              <a:lnSpc>
                <a:spcPct val="150000"/>
              </a:lnSpc>
              <a:buSzPct val="100000"/>
              <a:defRPr/>
            </a:pPr>
            <a:endParaRPr lang="en-US" sz="16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endParaRPr lang="en-US" sz="17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endParaRPr lang="en-US" sz="17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en-US" sz="1700" smtClean="0">
                <a:latin typeface="Times New Roman" panose="02020603050405020304" pitchFamily="18" charset="0"/>
              </a:rPr>
              <a:t>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407988" y="158750"/>
            <a:ext cx="7262812" cy="839788"/>
          </a:xfrm>
        </p:spPr>
        <p:txBody>
          <a:bodyPr/>
          <a:lstStyle/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Agenda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84188" y="995363"/>
            <a:ext cx="7262812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5913" indent="-290513"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Introduction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Architecture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Security Features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Application Format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Permissions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Dalvik bytecode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Analysis lab setup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Q &amp; A</a:t>
            </a: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900" smtClean="0">
              <a:latin typeface="Times New Roman" panose="02020603050405020304" pitchFamily="18" charset="0"/>
            </a:endParaRP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900" smtClean="0">
              <a:latin typeface="Times New Roman" panose="02020603050405020304" pitchFamily="18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038475" y="4719638"/>
            <a:ext cx="2905125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en-US">
                <a:solidFill>
                  <a:srgbClr val="000000"/>
                </a:solidFill>
                <a:latin typeface="Cambria" panose="02040503050406030204" pitchFamily="18" charset="0"/>
              </a:rPr>
              <a:t>www.SecurityXploded.com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Introduction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44500" y="1176338"/>
            <a:ext cx="7262813" cy="332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5913" indent="-290513"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Linux based OS designed for mobile devices such as smartphones and tablets.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500 million devices activated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1.3 million activations per day by Q3 of 2012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dirty="0" smtClean="0">
                <a:latin typeface="Times New Roman" panose="02020603050405020304" pitchFamily="18" charset="0"/>
              </a:rPr>
              <a:t>1+ million apps available for download at Google Play Store</a:t>
            </a:r>
          </a:p>
          <a:p>
            <a:pPr marL="319088" indent="-287338" eaLnBrk="1">
              <a:lnSpc>
                <a:spcPct val="150000"/>
              </a:lnSpc>
              <a:spcBef>
                <a:spcPts val="463"/>
              </a:spcBef>
              <a:buSzPct val="80000"/>
              <a:defRPr/>
            </a:pPr>
            <a:endParaRPr lang="en-US" sz="1500" dirty="0" smtClean="0">
              <a:latin typeface="Times New Roman" panose="02020603050405020304" pitchFamily="18" charset="0"/>
            </a:endParaRPr>
          </a:p>
          <a:p>
            <a:pPr marL="319088" indent="-287338" eaLnBrk="1">
              <a:lnSpc>
                <a:spcPct val="150000"/>
              </a:lnSpc>
              <a:spcBef>
                <a:spcPts val="463"/>
              </a:spcBef>
              <a:buSzPct val="80000"/>
              <a:defRPr/>
            </a:pPr>
            <a:endParaRPr lang="en-US" sz="1500" dirty="0" smtClean="0">
              <a:latin typeface="Times New Roman" panose="02020603050405020304" pitchFamily="18" charset="0"/>
            </a:endParaRPr>
          </a:p>
          <a:p>
            <a:pPr marL="342900" indent="0" algn="r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r>
              <a:rPr lang="en-US" sz="1200" dirty="0" smtClean="0">
                <a:latin typeface="Times New Roman" panose="02020603050405020304" pitchFamily="18" charset="0"/>
              </a:rPr>
              <a:t> Source : Wikipedia</a:t>
            </a: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200" dirty="0" smtClean="0">
              <a:latin typeface="Times New Roman" panose="02020603050405020304" pitchFamily="18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49275" y="1279525"/>
            <a:ext cx="25606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Introduction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44500" y="1176338"/>
            <a:ext cx="7262813" cy="332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5913" indent="-290513"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5913" algn="l"/>
                <a:tab pos="773113" algn="l"/>
                <a:tab pos="1230313" algn="l"/>
                <a:tab pos="1687513" algn="l"/>
                <a:tab pos="2144713" algn="l"/>
                <a:tab pos="2601913" algn="l"/>
                <a:tab pos="3059113" algn="l"/>
                <a:tab pos="3516313" algn="l"/>
                <a:tab pos="3973513" algn="l"/>
                <a:tab pos="4430713" algn="l"/>
                <a:tab pos="4887913" algn="l"/>
                <a:tab pos="5345113" algn="l"/>
                <a:tab pos="5802313" algn="l"/>
                <a:tab pos="6259513" algn="l"/>
                <a:tab pos="6716713" algn="l"/>
                <a:tab pos="7173913" algn="l"/>
                <a:tab pos="7631113" algn="l"/>
                <a:tab pos="8088313" algn="l"/>
                <a:tab pos="8545513" algn="l"/>
                <a:tab pos="9002713" algn="l"/>
                <a:tab pos="94599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Mobile malware on the rise, Android most at Risk - McAfee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Android users are prime target for malware – PC World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New Android malware app turns phone into surveillance device - ThreatPost</a:t>
            </a:r>
          </a:p>
          <a:p>
            <a:pPr eaLnBrk="1">
              <a:lnSpc>
                <a:spcPct val="150000"/>
              </a:lnSpc>
              <a:spcBef>
                <a:spcPts val="463"/>
              </a:spcBef>
              <a:buClr>
                <a:srgbClr val="4F81BD"/>
              </a:buClr>
              <a:buSzPct val="80000"/>
              <a:buFont typeface="Wingdings 2" panose="05020102010507070707" pitchFamily="18" charset="2"/>
              <a:buChar char=""/>
              <a:defRPr/>
            </a:pPr>
            <a:r>
              <a:rPr lang="en-US" sz="1500" smtClean="0">
                <a:latin typeface="Times New Roman" panose="02020603050405020304" pitchFamily="18" charset="0"/>
              </a:rPr>
              <a:t>New Android Trojan app exploits previously unknow flaws, researchers say – Computer World</a:t>
            </a:r>
          </a:p>
          <a:p>
            <a:pPr marL="319088" indent="-287338" eaLnBrk="1">
              <a:lnSpc>
                <a:spcPct val="150000"/>
              </a:lnSpc>
              <a:spcBef>
                <a:spcPts val="463"/>
              </a:spcBef>
              <a:buSzPct val="80000"/>
              <a:defRPr/>
            </a:pPr>
            <a:endParaRPr lang="en-US" sz="1500" smtClean="0">
              <a:latin typeface="Times New Roman" panose="02020603050405020304" pitchFamily="18" charset="0"/>
            </a:endParaRP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r>
              <a:rPr lang="en-US" sz="1200" smtClean="0">
                <a:latin typeface="Times New Roman" panose="02020603050405020304" pitchFamily="18" charset="0"/>
              </a:rPr>
              <a:t> </a:t>
            </a:r>
          </a:p>
          <a:p>
            <a:pPr marL="342900" indent="0" eaLnBrk="1">
              <a:lnSpc>
                <a:spcPct val="150000"/>
              </a:lnSpc>
              <a:spcAft>
                <a:spcPts val="1425"/>
              </a:spcAft>
              <a:buSzPct val="100000"/>
              <a:defRPr/>
            </a:pPr>
            <a:endParaRPr 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49275" y="1279525"/>
            <a:ext cx="25606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100000">
              <a:srgbClr val="15FB0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201613"/>
            <a:ext cx="7262813" cy="839787"/>
          </a:xfrm>
        </p:spPr>
        <p:txBody>
          <a:bodyPr/>
          <a:lstStyle/>
          <a:p>
            <a:pPr algn="ctr"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400" b="1" smtClean="0">
                <a:latin typeface="Times New Roman" panose="02020603050405020304" pitchFamily="18" charset="0"/>
              </a:rPr>
              <a:t>Android Architecture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327025" y="1246188"/>
            <a:ext cx="7262813" cy="332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7500" indent="-288925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17500" algn="l"/>
                <a:tab pos="774700" algn="l"/>
                <a:tab pos="1231900" algn="l"/>
                <a:tab pos="1689100" algn="l"/>
                <a:tab pos="2146300" algn="l"/>
                <a:tab pos="2603500" algn="l"/>
                <a:tab pos="3060700" algn="l"/>
                <a:tab pos="3517900" algn="l"/>
                <a:tab pos="3975100" algn="l"/>
                <a:tab pos="4432300" algn="l"/>
                <a:tab pos="4889500" algn="l"/>
                <a:tab pos="5346700" algn="l"/>
                <a:tab pos="5803900" algn="l"/>
                <a:tab pos="6261100" algn="l"/>
                <a:tab pos="6718300" algn="l"/>
                <a:tab pos="7175500" algn="l"/>
                <a:tab pos="7632700" algn="l"/>
                <a:tab pos="8089900" algn="l"/>
                <a:tab pos="8547100" algn="l"/>
                <a:tab pos="9004300" algn="l"/>
                <a:tab pos="94615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0000"/>
              </a:lnSpc>
              <a:spcBef>
                <a:spcPts val="463"/>
              </a:spcBef>
              <a:buClrTx/>
              <a:buSzPct val="80000"/>
              <a:buFontTx/>
              <a:buNone/>
            </a:pPr>
            <a:endParaRPr 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>
              <a:lnSpc>
                <a:spcPct val="100000"/>
              </a:lnSpc>
              <a:spcBef>
                <a:spcPts val="463"/>
              </a:spcBef>
              <a:buClrTx/>
              <a:buFontTx/>
              <a:buNone/>
            </a:pPr>
            <a:endParaRPr 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013" y="808038"/>
            <a:ext cx="5478462" cy="393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icrosoft YaHei"/>
        <a:cs typeface=""/>
      </a:majorFont>
      <a:minorFont>
        <a:latin typeface="Cambri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icrosoft YaHei"/>
        <a:cs typeface=""/>
      </a:majorFont>
      <a:minorFont>
        <a:latin typeface="Cambri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34467</TotalTime>
  <Words>663</Words>
  <Application>Microsoft Office PowerPoint</Application>
  <PresentationFormat>Custom</PresentationFormat>
  <Paragraphs>194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Microsoft YaHei</vt:lpstr>
      <vt:lpstr>MS PGothic</vt:lpstr>
      <vt:lpstr>Arial</vt:lpstr>
      <vt:lpstr>Calibri</vt:lpstr>
      <vt:lpstr>Cambria</vt:lpstr>
      <vt:lpstr>Times New Roman</vt:lpstr>
      <vt:lpstr>Wingdings</vt:lpstr>
      <vt:lpstr>Wingdings 2</vt:lpstr>
      <vt:lpstr>Office Theme</vt:lpstr>
      <vt:lpstr>Office Theme</vt:lpstr>
      <vt:lpstr>Introduction to Android</vt:lpstr>
      <vt:lpstr>PowerPoint Presentation</vt:lpstr>
      <vt:lpstr>PowerPoint Presentation</vt:lpstr>
      <vt:lpstr>PowerPoint Presentation</vt:lpstr>
      <vt:lpstr>PowerPoint Presentation</vt:lpstr>
      <vt:lpstr>Agenda</vt:lpstr>
      <vt:lpstr>Introduction</vt:lpstr>
      <vt:lpstr>Introduction</vt:lpstr>
      <vt:lpstr>Android Architecture</vt:lpstr>
      <vt:lpstr>Security Features</vt:lpstr>
      <vt:lpstr>Application Format</vt:lpstr>
      <vt:lpstr>Application Format</vt:lpstr>
      <vt:lpstr>Permissions</vt:lpstr>
      <vt:lpstr>Dalvik Virtual Machine and Bytecode</vt:lpstr>
      <vt:lpstr>Dalvik Virtual Machine and Bytecode</vt:lpstr>
      <vt:lpstr>Analysis Setup – Tools of the Trade</vt:lpstr>
      <vt:lpstr>Research Projects</vt:lpstr>
      <vt:lpstr>Reference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Introduction</dc:title>
  <dc:creator>Administrator</dc:creator>
  <cp:lastModifiedBy>nag</cp:lastModifiedBy>
  <cp:revision>9</cp:revision>
  <cp:lastPrinted>1601-01-01T00:00:00Z</cp:lastPrinted>
  <dcterms:created xsi:type="dcterms:W3CDTF">1601-01-01T00:00:00Z</dcterms:created>
  <dcterms:modified xsi:type="dcterms:W3CDTF">2013-08-26T16:46:44Z</dcterms:modified>
</cp:coreProperties>
</file>