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6" r:id="rId3"/>
  </p:sldMasterIdLst>
  <p:notesMasterIdLst>
    <p:notesMasterId r:id="rId20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BAFA3-1471-4B49-AB51-BC4B61D0DFC9}" type="datetimeFigureOut">
              <a:rPr lang="en-IN" smtClean="0"/>
              <a:t>15-10-2011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63371-92CC-4FD6-A9B2-6B224BD87DD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</a:t>
            </a:r>
            <a:r>
              <a:rPr lang="en-US" baseline="0" dirty="0" smtClean="0"/>
              <a:t>: Three ways to inject code into a </a:t>
            </a:r>
            <a:r>
              <a:rPr lang="en-US" baseline="0" smtClean="0"/>
              <a:t>remote process - http://www.codeproject.com/KB/threads/winspy.aspx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63371-92CC-4FD6-A9B2-6B224BD87DDE}" type="slidenum">
              <a:rPr lang="en-IN" smtClean="0"/>
              <a:t>16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24738" y="357188"/>
            <a:ext cx="1874837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00225" y="357188"/>
            <a:ext cx="5472113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225" y="357188"/>
            <a:ext cx="7326313" cy="5794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28800" y="1219200"/>
            <a:ext cx="3659188" cy="5310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0388" y="1219200"/>
            <a:ext cx="3659187" cy="5310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225" y="357188"/>
            <a:ext cx="7326313" cy="5794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219200"/>
            <a:ext cx="3659188" cy="5310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40388" y="1219200"/>
            <a:ext cx="3659187" cy="5310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03087-B646-44CC-BB29-E22234490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AB0A5-760A-4ED0-9213-409628D9C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CE717-B2CF-42D6-9B2D-B01AD7C26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90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1600200"/>
            <a:ext cx="4030663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1AA1D-D252-4796-B4EF-79A0993C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73C01-04F0-4CAE-A7CF-08D680A86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E26E7-94C3-4BF7-B2F1-F199C6665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7063F-2E76-4AB0-B830-F17D9B3DF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36CFE-6E7D-479F-A5D0-3663C41A6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97912-F76A-47F6-9CC0-240C84444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611C2-1364-4FA6-9EF1-B4D41B894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6700" y="274638"/>
            <a:ext cx="2052638" cy="58340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7100" cy="58340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39A17-0968-45B8-B5EC-3EAC0D6A8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219200"/>
            <a:ext cx="3659188" cy="5310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0388" y="1219200"/>
            <a:ext cx="3659187" cy="5310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800225" y="357188"/>
            <a:ext cx="7326313" cy="579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219200"/>
            <a:ext cx="7470775" cy="5310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pic>
        <p:nvPicPr>
          <p:cNvPr id="1028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87338" y="431800"/>
            <a:ext cx="1187450" cy="395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CC33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CC3300"/>
          </a:solidFill>
          <a:latin typeface="Arial" charset="0"/>
          <a:cs typeface="Arial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CC3300"/>
          </a:solidFill>
          <a:latin typeface="Arial" charset="0"/>
          <a:cs typeface="Arial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CC3300"/>
          </a:solidFill>
          <a:latin typeface="Arial" charset="0"/>
          <a:cs typeface="Arial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CC3300"/>
          </a:solidFill>
          <a:latin typeface="Arial" charset="0"/>
          <a:cs typeface="Arial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CC3300"/>
          </a:solidFill>
          <a:latin typeface="Arial" charset="0"/>
          <a:cs typeface="Arial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CC3300"/>
          </a:solidFill>
          <a:latin typeface="Arial" charset="0"/>
          <a:cs typeface="Arial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CC3300"/>
          </a:solidFill>
          <a:latin typeface="Arial" charset="0"/>
          <a:cs typeface="Arial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CC33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400" b="1">
          <a:solidFill>
            <a:srgbClr val="FFFFFF"/>
          </a:solidFill>
          <a:latin typeface="+mn-lt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FFFFFF"/>
          </a:solidFill>
          <a:latin typeface="+mn-lt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4D4D4D"/>
          </a:solidFill>
          <a:latin typeface="+mn-lt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4D4D4D"/>
          </a:solidFill>
          <a:latin typeface="+mn-lt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D4D4D"/>
          </a:solidFill>
          <a:latin typeface="+mn-lt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D4D4D"/>
          </a:solidFill>
          <a:latin typeface="+mn-lt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D4D4D"/>
          </a:solidFill>
          <a:latin typeface="+mn-lt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D4D4D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2138" cy="1125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2138" cy="4508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16138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78138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6138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E55A47B7-1923-4017-8306-6C73CDB1C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1ABA4E-CD72-497B-97AA-7213B3980F60}" type="datetimeFigureOut">
              <a:rPr lang="en-US" smtClean="0"/>
              <a:pPr/>
              <a:t>10/15/2011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3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Relationship Id="rId4" Type="http://schemas.openxmlformats.org/officeDocument/2006/relationships/hyperlink" Target="https://sites.google.com/site/hacking1now/tool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Rod" pitchFamily="49" charset="-79"/>
                <a:cs typeface="Rod" pitchFamily="49" charset="-79"/>
              </a:rPr>
              <a:t>Amit Malik (DouBle_Zer0)</a:t>
            </a:r>
          </a:p>
          <a:p>
            <a:r>
              <a:rPr lang="en-US" sz="1600" b="1" dirty="0" smtClean="0">
                <a:solidFill>
                  <a:srgbClr val="002060"/>
                </a:solidFill>
                <a:latin typeface="Rod" pitchFamily="49" charset="-79"/>
                <a:cs typeface="Rod" pitchFamily="49" charset="-79"/>
              </a:rPr>
              <a:t>SecurityXploded and Garage4hackers Bangalore Chapter Lead</a:t>
            </a:r>
          </a:p>
          <a:p>
            <a:r>
              <a:rPr lang="en-US" sz="1600" b="1" dirty="0" smtClean="0">
                <a:solidFill>
                  <a:srgbClr val="002060"/>
                </a:solidFill>
                <a:latin typeface="Rod" pitchFamily="49" charset="-79"/>
                <a:cs typeface="Rod" pitchFamily="49" charset="-79"/>
              </a:rPr>
              <a:t>E-Mail: m.amit30@gmail.com</a:t>
            </a:r>
            <a:endParaRPr lang="en-IN" sz="1600" b="1" dirty="0">
              <a:solidFill>
                <a:srgbClr val="002060"/>
              </a:solidFill>
              <a:latin typeface="Rod" pitchFamily="49" charset="-79"/>
              <a:cs typeface="Rod" pitchFamily="49" charset="-79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Anti-Virus Evasion techniques and Countermeasures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219200"/>
          </a:xfrm>
        </p:spPr>
        <p:txBody>
          <a:bodyPr/>
          <a:lstStyle/>
          <a:p>
            <a:pPr algn="ctr"/>
            <a:r>
              <a:rPr lang="en-US" dirty="0" smtClean="0"/>
              <a:t>HOW #4 – Technique #2 - Demo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Loaders</a:t>
            </a:r>
          </a:p>
          <a:p>
            <a:r>
              <a:rPr lang="en-US" dirty="0" smtClean="0"/>
              <a:t>Interface – make a interface that will read the “code” </a:t>
            </a:r>
            <a:r>
              <a:rPr lang="en-US" smtClean="0"/>
              <a:t>and creates </a:t>
            </a:r>
            <a:r>
              <a:rPr lang="en-US" dirty="0" smtClean="0"/>
              <a:t>a trusted process in suspended mode and overwrite the “code” at the entry point of the suspended process and then resume the thread.</a:t>
            </a:r>
          </a:p>
          <a:p>
            <a:r>
              <a:rPr lang="en-US" dirty="0" smtClean="0"/>
              <a:t>Raw Material:</a:t>
            </a:r>
          </a:p>
          <a:p>
            <a:pPr lvl="1"/>
            <a:r>
              <a:rPr lang="en-US" dirty="0" err="1" smtClean="0"/>
              <a:t>CreateProcess</a:t>
            </a:r>
            <a:r>
              <a:rPr lang="en-US" dirty="0" smtClean="0"/>
              <a:t> – suspended</a:t>
            </a:r>
          </a:p>
          <a:p>
            <a:pPr lvl="1"/>
            <a:r>
              <a:rPr lang="en-US" dirty="0" err="1" smtClean="0"/>
              <a:t>WriteProcessMemory</a:t>
            </a:r>
            <a:endParaRPr lang="en-US" dirty="0" smtClean="0"/>
          </a:p>
          <a:p>
            <a:pPr lvl="1"/>
            <a:r>
              <a:rPr lang="en-US" dirty="0" err="1" smtClean="0"/>
              <a:t>ResumeThread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#4 – Technique #3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219200"/>
          </a:xfrm>
        </p:spPr>
        <p:txBody>
          <a:bodyPr/>
          <a:lstStyle/>
          <a:p>
            <a:pPr algn="ctr"/>
            <a:r>
              <a:rPr lang="en-US" dirty="0" smtClean="0"/>
              <a:t>HOW #4 – Technique #3 -Demo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What if AV flag Interface 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Yes, they can but the interface code is using legitimate APIs with very minimal code</a:t>
            </a:r>
            <a:r>
              <a:rPr lang="en-IN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Many legitimate programs use similar APIs so fear of false positive.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May be they can flag on the basis of MD5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#5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Simply call it </a:t>
            </a:r>
            <a:r>
              <a:rPr lang="en-US" dirty="0" err="1" smtClean="0"/>
              <a:t>shellcode</a:t>
            </a:r>
            <a:r>
              <a:rPr lang="en-US" dirty="0" smtClean="0"/>
              <a:t> detection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Philosophy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Emulate  or  Execute Everything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Exception – move to next byte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Abort execution if anytime EIP &gt;= 7xxxxxxx</a:t>
            </a:r>
            <a:endParaRPr lang="en-IN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Scan – Detection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Countermeasures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229600" cy="1219200"/>
          </a:xfrm>
        </p:spPr>
        <p:txBody>
          <a:bodyPr/>
          <a:lstStyle/>
          <a:p>
            <a:pPr algn="ctr"/>
            <a:r>
              <a:rPr lang="en-US" dirty="0" err="1" smtClean="0"/>
              <a:t>Shellcode</a:t>
            </a:r>
            <a:r>
              <a:rPr lang="en-US" dirty="0" smtClean="0"/>
              <a:t> Detection - Demo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Shellcode</a:t>
            </a:r>
            <a:r>
              <a:rPr lang="en-US" dirty="0" smtClean="0"/>
              <a:t> Detection” Technique and source codes are distributed under CC.</a:t>
            </a:r>
          </a:p>
          <a:p>
            <a:pPr lvl="1"/>
            <a:r>
              <a:rPr lang="en-US" dirty="0" smtClean="0">
                <a:hlinkClick r:id="rId3"/>
              </a:rPr>
              <a:t>http://creativecommons.org/licenses/by-nc/3.0/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Codes: </a:t>
            </a:r>
            <a:r>
              <a:rPr lang="en-US" dirty="0" smtClean="0">
                <a:solidFill>
                  <a:srgbClr val="00B050"/>
                </a:solidFill>
                <a:hlinkClick r:id="rId4"/>
              </a:rPr>
              <a:t>https://sites.google.com/site/hacking1now/tools</a:t>
            </a:r>
            <a:endParaRPr lang="en-US" dirty="0" smtClean="0">
              <a:solidFill>
                <a:srgbClr val="00B050"/>
              </a:solidFill>
            </a:endParaRPr>
          </a:p>
          <a:p>
            <a:endParaRPr lang="en-US" dirty="0" smtClean="0">
              <a:solidFill>
                <a:srgbClr val="00B050"/>
              </a:solidFill>
            </a:endParaRP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Statement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Why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How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Countermeasure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Legal Statement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I am a Penetration Tester.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 want to use public codes* without fear.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 want to know the system internals.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 want to impress my girl friend ^_^.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 want to test effectiveness of security technologies.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Warning: Everything that I will discuss here is not applicable to .exe files.</a:t>
            </a:r>
          </a:p>
          <a:p>
            <a:r>
              <a:rPr lang="en-US" dirty="0" smtClean="0"/>
              <a:t>Logic – divide exe in two parts – means don’t make exe.</a:t>
            </a:r>
          </a:p>
          <a:p>
            <a:pPr lvl="2"/>
            <a:r>
              <a:rPr lang="en-US" dirty="0" smtClean="0"/>
              <a:t>Code</a:t>
            </a:r>
            <a:endParaRPr lang="en-IN" dirty="0" smtClean="0"/>
          </a:p>
          <a:p>
            <a:pPr lvl="2"/>
            <a:r>
              <a:rPr lang="en-US" dirty="0" smtClean="0"/>
              <a:t>Interface</a:t>
            </a:r>
          </a:p>
          <a:p>
            <a:r>
              <a:rPr lang="en-US" dirty="0" smtClean="0"/>
              <a:t>Code – it is our normal code with some additional powers – stand alone executable code.</a:t>
            </a:r>
          </a:p>
          <a:p>
            <a:r>
              <a:rPr lang="en-US" dirty="0" smtClean="0"/>
              <a:t>Interface  - interface will execute the code </a:t>
            </a:r>
          </a:p>
          <a:p>
            <a:r>
              <a:rPr lang="en-US" dirty="0" smtClean="0"/>
              <a:t>In simple words we need a </a:t>
            </a:r>
            <a:r>
              <a:rPr lang="en-US" dirty="0" err="1" smtClean="0"/>
              <a:t>shellcode</a:t>
            </a:r>
            <a:r>
              <a:rPr lang="en-US" dirty="0" smtClean="0"/>
              <a:t> type code and a interface to execute the </a:t>
            </a:r>
            <a:r>
              <a:rPr lang="en-US" dirty="0" err="1" smtClean="0"/>
              <a:t>shellcode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#1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5523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Why we are splitting exe in two parts ?</a:t>
            </a:r>
          </a:p>
          <a:p>
            <a:r>
              <a:rPr lang="en-US" dirty="0" smtClean="0"/>
              <a:t>AV detection techniques</a:t>
            </a:r>
          </a:p>
          <a:p>
            <a:pPr lvl="2"/>
            <a:r>
              <a:rPr lang="en-US" dirty="0" smtClean="0"/>
              <a:t>Signature based</a:t>
            </a:r>
          </a:p>
          <a:p>
            <a:pPr lvl="2"/>
            <a:r>
              <a:rPr lang="en-US" dirty="0" smtClean="0"/>
              <a:t>Emulation + signature</a:t>
            </a:r>
          </a:p>
          <a:p>
            <a:pPr lvl="2"/>
            <a:r>
              <a:rPr lang="en-US" dirty="0" smtClean="0"/>
              <a:t>MD5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Heuristic  </a:t>
            </a:r>
          </a:p>
          <a:p>
            <a:r>
              <a:rPr lang="en-US" dirty="0" smtClean="0">
                <a:sym typeface="Wingdings" pitchFamily="2" charset="2"/>
              </a:rPr>
              <a:t>If your binary is packed then AV uses Emulation + signature tech. for detection.</a:t>
            </a:r>
          </a:p>
          <a:p>
            <a:r>
              <a:rPr lang="en-US" dirty="0" smtClean="0">
                <a:sym typeface="Wingdings" pitchFamily="2" charset="2"/>
              </a:rPr>
              <a:t>By splitting exe in two parts we can bypass AVs.</a:t>
            </a:r>
          </a:p>
          <a:p>
            <a:r>
              <a:rPr lang="en-US" dirty="0" smtClean="0">
                <a:sym typeface="Wingdings" pitchFamily="2" charset="2"/>
              </a:rPr>
              <a:t>True fact: generating exe is simpler than writing the stand alone executable code that performs the same function. 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#2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Techniques: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Code injection in another process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Jump  and Execute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Loaders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#3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Code injection in another process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Interface – make a interface that will read the “code” and will inject it into another process.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Raw Material: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OpenProcess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err="1" smtClean="0"/>
              <a:t>WriteProcessMemory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err="1" smtClean="0"/>
              <a:t>CreateRemoteThread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#4 – Technique #1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229600" cy="1219200"/>
          </a:xfrm>
        </p:spPr>
        <p:txBody>
          <a:bodyPr/>
          <a:lstStyle/>
          <a:p>
            <a:pPr algn="ctr"/>
            <a:r>
              <a:rPr lang="en-US" dirty="0" smtClean="0"/>
              <a:t>HOW #4 – Technique #1 - Demo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Jump and Execute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Interface – make a interface that will read the file and then jump to that location and execute the code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Raw Material</a:t>
            </a:r>
            <a:r>
              <a:rPr lang="en-IN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ReadFile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JMP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#4 – Technique #2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Theme1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aper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164</TotalTime>
  <Words>506</Words>
  <Application>Microsoft Office PowerPoint</Application>
  <PresentationFormat>On-screen Show (4:3)</PresentationFormat>
  <Paragraphs>81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Theme1</vt:lpstr>
      <vt:lpstr>2_Office Theme</vt:lpstr>
      <vt:lpstr>Paper</vt:lpstr>
      <vt:lpstr>Anti-Virus Evasion techniques and Countermeasures</vt:lpstr>
      <vt:lpstr>Agenda</vt:lpstr>
      <vt:lpstr>WHY</vt:lpstr>
      <vt:lpstr>HOW #1</vt:lpstr>
      <vt:lpstr>HOW #2</vt:lpstr>
      <vt:lpstr>HOW #3</vt:lpstr>
      <vt:lpstr>HOW #4 – Technique #1</vt:lpstr>
      <vt:lpstr>HOW #4 – Technique #1 - Demo</vt:lpstr>
      <vt:lpstr>HOW #4 – Technique #2</vt:lpstr>
      <vt:lpstr>HOW #4 – Technique #2 - Demo</vt:lpstr>
      <vt:lpstr>HOW #4 – Technique #3</vt:lpstr>
      <vt:lpstr>HOW #4 – Technique #3 -Demo</vt:lpstr>
      <vt:lpstr>HOW #5</vt:lpstr>
      <vt:lpstr>Countermeasures</vt:lpstr>
      <vt:lpstr>Shellcode Detection - Demo</vt:lpstr>
      <vt:lpstr>Legal Statement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Anti-Virus  Evasion techniques and Countermeasures</dc:title>
  <dc:creator>dell</dc:creator>
  <cp:lastModifiedBy>dell</cp:lastModifiedBy>
  <cp:revision>36</cp:revision>
  <dcterms:created xsi:type="dcterms:W3CDTF">2011-10-02T17:05:21Z</dcterms:created>
  <dcterms:modified xsi:type="dcterms:W3CDTF">2011-10-15T11:18:46Z</dcterms:modified>
</cp:coreProperties>
</file>