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notesMasterIdLst>
    <p:notesMasterId r:id="rId24"/>
  </p:notesMasterIdLst>
  <p:sldIdLst>
    <p:sldId id="256" r:id="rId2"/>
    <p:sldId id="257" r:id="rId3"/>
    <p:sldId id="259" r:id="rId4"/>
    <p:sldId id="262" r:id="rId5"/>
    <p:sldId id="281" r:id="rId6"/>
    <p:sldId id="263" r:id="rId7"/>
    <p:sldId id="264" r:id="rId8"/>
    <p:sldId id="278" r:id="rId9"/>
    <p:sldId id="265" r:id="rId10"/>
    <p:sldId id="279" r:id="rId11"/>
    <p:sldId id="266" r:id="rId12"/>
    <p:sldId id="267" r:id="rId13"/>
    <p:sldId id="280" r:id="rId14"/>
    <p:sldId id="269" r:id="rId15"/>
    <p:sldId id="270" r:id="rId16"/>
    <p:sldId id="276" r:id="rId17"/>
    <p:sldId id="277" r:id="rId18"/>
    <p:sldId id="271" r:id="rId19"/>
    <p:sldId id="272" r:id="rId20"/>
    <p:sldId id="273" r:id="rId21"/>
    <p:sldId id="274" r:id="rId22"/>
    <p:sldId id="275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152" autoAdjust="0"/>
    <p:restoredTop sz="87826" autoAdjust="0"/>
  </p:normalViewPr>
  <p:slideViewPr>
    <p:cSldViewPr>
      <p:cViewPr varScale="1">
        <p:scale>
          <a:sx n="102" d="100"/>
          <a:sy n="102" d="100"/>
        </p:scale>
        <p:origin x="-188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DA13BD1-0766-4F7E-8404-DFA3D9771059}" type="datetimeFigureOut">
              <a:rPr lang="en-US"/>
              <a:pPr>
                <a:defRPr/>
              </a:pPr>
              <a:t>10/19/2011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IN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3EF130A-92CC-4292-B134-7CCA642F948F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521017-B6DB-4E16-A49E-ACA86EA35A9C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IN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 - at user level no additional privileges required , it can take on and take off on the fly</a:t>
            </a:r>
          </a:p>
          <a:p>
            <a:pPr eaLnBrk="1" hangingPunct="1">
              <a:spcBef>
                <a:spcPct val="0"/>
              </a:spcBef>
            </a:pPr>
            <a:endParaRPr lang="en-IN" smtClean="0"/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- hooking registry calls, regopenkey,  regcreatekeyex function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  - ntregopenkey, ntregqueryvalue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</a:t>
            </a: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0AA5B4-2978-43FA-A5A0-94644480EA2D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IN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E41EA7-D249-4388-AD5C-9CCC1EC60F73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IN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54BCE7-BF3E-4334-A5F5-340E46DB64F8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IN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A80AC2-E93B-42A8-B4A6-A5A8C94E7EC9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IN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D3A8D2-E3CA-4F20-8A6C-98DC3B4D5A73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IN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IN" smtClean="0"/>
              <a:t> - How it works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  - app is packaged and exe is created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  - this exe when launched it extracts automatically and runs around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- Howz the isolation is done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- Demo ???</a:t>
            </a: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D41862-9F78-4A18-B9D4-78A34BF1AD06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IN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IN" smtClean="0"/>
              <a:t> - How it works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  - app is packaged and exe is created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  - this exe when launched it extracts automatically and runs around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- Howz the isolation is done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- Demo ???</a:t>
            </a: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288F43-0D9B-44A4-A09B-D4D914FAC949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IN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IN" smtClean="0"/>
              <a:t> - How it works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  - app is packaged and exe is created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  - this exe when launched it extracts automatically and runs around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- Howz the isolation is done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- Demo ???</a:t>
            </a: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F287F5-5EB2-47EB-8C56-D3E6B5F2C4EF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IN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  - Web based app Vn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  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  - Install its vm called (XVM)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  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  - Click on any app, which will be downloaded to local system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    - it spawns XVM which runs the app within the sandbox</a:t>
            </a: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6A672F-B2EF-4110-B92B-B326A0E275AA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IN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7DAC4D-F52C-43B8-8F46-8B5857E9AD44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I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86B555-7DC1-4B73-8298-455A04BE4F7B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IN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IN" smtClean="0"/>
              <a:t>http://en.wikipedia.org/wiki/Application_virtualization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IN" smtClean="0"/>
              <a:t>http://www.vmware.com/products/thinapp/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IN" smtClean="0"/>
              <a:t>http://spoon.net/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IN" smtClean="0"/>
              <a:t>http://www.microsoft.com/systemcenter/appv/default.mspx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http://www.sandboxie.com/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AD4E951-A763-47E9-93FC-1EFE88EA7320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IN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44F5DF-0CDE-4F67-B7C1-06221EFC0A0D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IN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2894E1-C780-498F-AB1E-B4EB744897D8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I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E514D7-A82A-443E-9CFC-30829AEAF7CB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IN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EFC842-33D1-46E1-8259-827041D4F187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I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9634A0-C1F8-4FFB-87B3-0710247F098B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IN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BE07D5-6CBF-406C-A27E-D91CFBCF5144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IN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  <a:p>
            <a:pPr eaLnBrk="1" hangingPunct="1">
              <a:spcBef>
                <a:spcPct val="0"/>
              </a:spcBef>
            </a:pPr>
            <a:r>
              <a:rPr lang="en-IN" smtClean="0"/>
              <a:t> * API Hooking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  - CreateFile,  OpenFile, ReadFile, WriteFile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  - NtCreateFile, NtOpenFile etc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  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  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 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* File System Driver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  - handles all file requests,  each such request contains the path which will be redirected to VN location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BDC387-B8B5-4294-AC36-A1CE4C0FD86F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IN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 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smtClean="0"/>
              <a:t>User land -  less risky, easy, all process needs to be hooked, dll injection  may not be supported in later versions, no privilege required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smtClean="0"/>
              <a:t>Kernel land – one place hook,  load on system for processing every redirection,  risky – blue screens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 * filter driver/mini filter:  one place for all and any FILE api functions.  Risky – blue screens, load on kernel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  <a:buFontTx/>
              <a:buChar char="•"/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*  </a:t>
            </a:r>
            <a:endParaRPr lang="en-IN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6A9F86-84A4-4283-AA91-B4354A84E132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IN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- hooking registry calls, regopenkey,  regcreatekeyex function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   - ntregopenkey, ntregqueryvalue</a:t>
            </a:r>
          </a:p>
          <a:p>
            <a:pPr eaLnBrk="1" hangingPunct="1">
              <a:spcBef>
                <a:spcPct val="0"/>
              </a:spcBef>
            </a:pPr>
            <a:r>
              <a:rPr lang="en-IN" smtClean="0"/>
              <a:t> </a:t>
            </a: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163F16-9B6A-4C35-BEA3-4BD89475D102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I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9C5C538-894C-406E-8E55-FCE227D9AEFC}" type="datetime1">
              <a:rPr lang="en-US"/>
              <a:pPr>
                <a:defRPr/>
              </a:pPr>
              <a:t>10/19/2011</a:t>
            </a:fld>
            <a:endParaRPr lang="en-IN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1665F-AE70-4716-9779-9085ABD5E4D0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33642-5334-4007-A4AB-25E5EFAE3FF5}" type="datetime1">
              <a:rPr lang="en-US"/>
              <a:pPr>
                <a:defRPr/>
              </a:pPr>
              <a:t>10/19/2011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E5B7F-50F4-4F80-86EC-1A871AFFDED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F5236-C7C5-471B-88B2-A3B122A4ABC2}" type="datetime1">
              <a:rPr lang="en-US"/>
              <a:pPr>
                <a:defRPr/>
              </a:pPr>
              <a:t>10/19/2011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4E91B-97B3-4A68-BCD9-55677D73A42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B5A3E-EDA2-4778-8598-2F44BAA22359}" type="datetime1">
              <a:rPr lang="en-US"/>
              <a:pPr>
                <a:defRPr/>
              </a:pPr>
              <a:t>10/19/2011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209CA-AB28-4C97-B441-2DB18B034A1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C1E8A93-DA6F-4C17-A9F7-BB715DD39BEB}" type="datetime1">
              <a:rPr lang="en-US"/>
              <a:pPr>
                <a:defRPr/>
              </a:pPr>
              <a:t>10/19/2011</a:t>
            </a:fld>
            <a:endParaRPr lang="en-IN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DC576-C8DA-4633-A9EB-5D8A4D12B78D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76206-CFC2-4BA2-8853-EB93E9EC1E4B}" type="datetime1">
              <a:rPr lang="en-US"/>
              <a:pPr>
                <a:defRPr/>
              </a:pPr>
              <a:t>10/19/2011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3A823-527E-48C0-8CFC-17A1F840720D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6DD92-92B8-4953-9568-7F56407348BA}" type="datetime1">
              <a:rPr lang="en-US"/>
              <a:pPr>
                <a:defRPr/>
              </a:pPr>
              <a:t>10/19/2011</a:t>
            </a:fld>
            <a:endParaRPr lang="en-IN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58787-6576-4DA9-A217-0D0E0041E0C1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FC980-24A5-44FE-9F8C-CD12497A2BAC}" type="datetime1">
              <a:rPr lang="en-US"/>
              <a:pPr>
                <a:defRPr/>
              </a:pPr>
              <a:t>10/19/2011</a:t>
            </a:fld>
            <a:endParaRPr lang="en-IN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0889D-AF57-4699-AF93-CBC7777DA56F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03FDF-E2B9-41D7-A7CD-043657F0632D}" type="datetime1">
              <a:rPr lang="en-US"/>
              <a:pPr>
                <a:defRPr/>
              </a:pPr>
              <a:t>10/19/2011</a:t>
            </a:fld>
            <a:endParaRPr lang="en-IN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BB46F-1E6B-4623-9DF3-8EAF9979C80C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052531-7F32-4A0D-8C3C-61E0EF6CBB8D}" type="datetime1">
              <a:rPr lang="en-US"/>
              <a:pPr>
                <a:defRPr/>
              </a:pPr>
              <a:t>10/19/2011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DE0E9-BCC4-401C-BEF4-68E00AA4F8B1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11EA2-9B02-41B3-AE8F-AA7984CB5D19}" type="datetime1">
              <a:rPr lang="en-US"/>
              <a:pPr>
                <a:defRPr/>
              </a:pPr>
              <a:t>10/19/2011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C029F-A014-4AAF-A2F2-00F9A97F519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C64CBA6-7CB9-48C6-983A-728684131FB7}" type="datetime1">
              <a:rPr lang="en-US"/>
              <a:pPr>
                <a:defRPr/>
              </a:pPr>
              <a:t>10/19/2011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780ECE4-8038-42B5-92AB-DEFC17AE1DB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73" r:id="rId2"/>
    <p:sldLayoutId id="2147484082" r:id="rId3"/>
    <p:sldLayoutId id="2147484074" r:id="rId4"/>
    <p:sldLayoutId id="2147484075" r:id="rId5"/>
    <p:sldLayoutId id="2147484076" r:id="rId6"/>
    <p:sldLayoutId id="2147484077" r:id="rId7"/>
    <p:sldLayoutId id="2147484083" r:id="rId8"/>
    <p:sldLayoutId id="2147484078" r:id="rId9"/>
    <p:sldLayoutId id="2147484079" r:id="rId10"/>
    <p:sldLayoutId id="214748408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ow%20to%20virtualize%20an%20application%20using%20VMware%20ThinApp%20Setup%20Capture.wmv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Quick%20Introduction%20to%20Spoon.net.wmv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youtube.com/watch?v=Idc7WfQ3zuE" TargetMode="External"/><Relationship Id="rId3" Type="http://schemas.openxmlformats.org/officeDocument/2006/relationships/hyperlink" Target="http://www.vmware.com/products/thinapp/" TargetMode="External"/><Relationship Id="rId7" Type="http://schemas.openxmlformats.org/officeDocument/2006/relationships/hyperlink" Target="http://www.sandboxie.com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microsoft.com/systemcenter/appv/default.mspx" TargetMode="External"/><Relationship Id="rId5" Type="http://schemas.openxmlformats.org/officeDocument/2006/relationships/hyperlink" Target="http://spoon.net/" TargetMode="External"/><Relationship Id="rId10" Type="http://schemas.openxmlformats.org/officeDocument/2006/relationships/image" Target="../media/image2.png"/><Relationship Id="rId4" Type="http://schemas.openxmlformats.org/officeDocument/2006/relationships/hyperlink" Target="http://en.wikipedia.org/wiki/Application_virtualization" TargetMode="External"/><Relationship Id="rId9" Type="http://schemas.openxmlformats.org/officeDocument/2006/relationships/hyperlink" Target="http://www.youtube.com/watch?v=6Lrb4jXIIhI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928670"/>
            <a:ext cx="8786874" cy="1143008"/>
          </a:xfrm>
          <a:effectLst>
            <a:glow rad="1397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  <a:reflection blurRad="6350" stA="50000" endA="300" endPos="55000" dir="5400000" sy="-100000" algn="bl" rotWithShape="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sz="5200" cap="none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innerShdw blurRad="114300">
                    <a:prstClr val="black"/>
                  </a:innerShdw>
                  <a:reflection blurRad="6350" stA="50000" endA="300" endPos="50000" dist="29997" dir="5400000" sy="-100000" algn="bl" rotWithShape="0"/>
                </a:effectLst>
              </a:rPr>
              <a:t>APPLICATION VIRTUALIZATION</a:t>
            </a:r>
            <a:endParaRPr lang="en-IN" sz="5200" cap="none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innerShdw blurRad="114300">
                  <a:prstClr val="black"/>
                </a:innerShdw>
                <a:reflection blurRad="6350" stA="50000" endA="300" endPos="50000" dist="29997" dir="5400000" sy="-100000" algn="bl" rotWithShape="0"/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57356" y="3201415"/>
            <a:ext cx="5572164" cy="584775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>
            <a:spAutoFit/>
            <a:scene3d>
              <a:camera prst="perspectiveBelow"/>
              <a:lightRig rig="threePt" dir="t"/>
            </a:scene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Georgia" pitchFamily="18" charset="0"/>
              </a:rPr>
              <a:t>Nagareshwar  Talekar</a:t>
            </a:r>
          </a:p>
        </p:txBody>
      </p:sp>
      <p:pic>
        <p:nvPicPr>
          <p:cNvPr id="5124" name="Picture 10" descr="securityxplodedbigiconnormal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500" y="4000500"/>
            <a:ext cx="1143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2928938" y="4953162"/>
            <a:ext cx="3286148" cy="7078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n w="1905"/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114300">
                    <a:prstClr val="black"/>
                  </a:inn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Founder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n w="1905"/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114300">
                    <a:prstClr val="black"/>
                  </a:inn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SecurityXploded.com</a:t>
            </a:r>
            <a:endParaRPr lang="en-IN" sz="2000" b="1" dirty="0">
              <a:ln w="1905"/>
              <a:solidFill>
                <a:schemeClr val="tx1">
                  <a:lumMod val="65000"/>
                  <a:lumOff val="35000"/>
                </a:schemeClr>
              </a:solidFill>
              <a:effectLst>
                <a:innerShdw blurRad="114300">
                  <a:prstClr val="black"/>
                </a:innerShdw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631913-25A4-471E-A373-EEB00B316FF6}" type="slidenum">
              <a:rPr lang="en-IN"/>
              <a:pPr>
                <a:defRPr/>
              </a:pPr>
              <a:t>1</a:t>
            </a:fld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Application Virtualization </a:t>
            </a:r>
            <a:r>
              <a:rPr lang="en-US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cont…</a:t>
            </a:r>
            <a:endParaRPr lang="en-IN" b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17411" name="TextBox 16"/>
          <p:cNvSpPr txBox="1">
            <a:spLocks noChangeArrowheads="1"/>
          </p:cNvSpPr>
          <p:nvPr/>
        </p:nvSpPr>
        <p:spPr bwMode="auto">
          <a:xfrm>
            <a:off x="500063" y="1643063"/>
            <a:ext cx="8001000" cy="467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IN" sz="2800" b="1">
                <a:latin typeface="Cambria" pitchFamily="18" charset="0"/>
              </a:rPr>
              <a:t>Registry Redirection Implementation</a:t>
            </a:r>
          </a:p>
          <a:p>
            <a:endParaRPr lang="en-US" sz="2800" b="1">
              <a:latin typeface="Cambria" pitchFamily="18" charset="0"/>
            </a:endParaRPr>
          </a:p>
          <a:p>
            <a:r>
              <a:rPr lang="en-US" sz="2400" b="1">
                <a:latin typeface="Cambria" pitchFamily="18" charset="0"/>
              </a:rPr>
              <a:t>     API Hooking at USER Level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b="1">
                <a:latin typeface="Cambria" pitchFamily="18" charset="0"/>
              </a:rPr>
              <a:t>  </a:t>
            </a:r>
            <a:r>
              <a:rPr lang="en-US" sz="2000">
                <a:latin typeface="Cambria" pitchFamily="18" charset="0"/>
              </a:rPr>
              <a:t>Hooking advapi32.dll -  RegCreateKeyEx,  RegDeleteKeyEx etc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>
                <a:latin typeface="Cambria" pitchFamily="18" charset="0"/>
              </a:rPr>
              <a:t>  Hooking Ntdll.dll – NtCreateKey,  NtDeleteKey etc</a:t>
            </a:r>
          </a:p>
          <a:p>
            <a:pPr lvl="1"/>
            <a:r>
              <a:rPr lang="en-US" sz="2000">
                <a:latin typeface="Cambria" pitchFamily="18" charset="0"/>
              </a:rPr>
              <a:t> </a:t>
            </a:r>
          </a:p>
          <a:p>
            <a:r>
              <a:rPr lang="en-US" sz="2800" b="1">
                <a:latin typeface="Cambria" pitchFamily="18" charset="0"/>
              </a:rPr>
              <a:t>    </a:t>
            </a:r>
            <a:r>
              <a:rPr lang="en-US" sz="2400" b="1">
                <a:latin typeface="Cambria" pitchFamily="18" charset="0"/>
              </a:rPr>
              <a:t>API Hooking at Kernel Level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b="1">
                <a:latin typeface="Cambria" pitchFamily="18" charset="0"/>
              </a:rPr>
              <a:t>  </a:t>
            </a:r>
            <a:r>
              <a:rPr lang="en-US" sz="2000">
                <a:latin typeface="Cambria" pitchFamily="18" charset="0"/>
              </a:rPr>
              <a:t>Hooking SSDT – NtCreateKey,  NtDeleteKey etc</a:t>
            </a:r>
          </a:p>
          <a:p>
            <a:endParaRPr lang="en-IN" sz="2800" b="1">
              <a:latin typeface="Cambria" pitchFamily="18" charset="0"/>
            </a:endParaRPr>
          </a:p>
          <a:p>
            <a:r>
              <a:rPr lang="en-US" sz="2800" b="1">
                <a:latin typeface="Cambria" pitchFamily="18" charset="0"/>
              </a:rPr>
              <a:t>    </a:t>
            </a:r>
            <a:endParaRPr lang="en-IN" sz="2800" b="1">
              <a:latin typeface="Cambria" pitchFamily="18" charset="0"/>
            </a:endParaRPr>
          </a:p>
          <a:p>
            <a:endParaRPr lang="en-US">
              <a:latin typeface="Cambria" pitchFamily="18" charset="0"/>
            </a:endParaRPr>
          </a:p>
          <a:p>
            <a:endParaRPr lang="en-US">
              <a:latin typeface="Cambria" pitchFamily="18" charset="0"/>
            </a:endParaRPr>
          </a:p>
          <a:p>
            <a:endParaRPr lang="en-IN">
              <a:latin typeface="Cambria" pitchFamily="18" charset="0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2CF8A6-8D54-4A6E-B45D-4ACA05871BC0}" type="slidenum">
              <a:rPr lang="en-IN"/>
              <a:pPr>
                <a:defRPr/>
              </a:pPr>
              <a:t>10</a:t>
            </a:fld>
            <a:endParaRPr lang="en-IN"/>
          </a:p>
        </p:txBody>
      </p:sp>
      <p:pic>
        <p:nvPicPr>
          <p:cNvPr id="6" name="Picture 5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986" y="2571744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7" name="Picture 6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986" y="3910018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Application Virtualization </a:t>
            </a:r>
            <a:r>
              <a:rPr lang="en-US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cont…</a:t>
            </a:r>
            <a:endParaRPr lang="en-IN" b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18435" name="TextBox 16"/>
          <p:cNvSpPr txBox="1">
            <a:spLocks noChangeArrowheads="1"/>
          </p:cNvSpPr>
          <p:nvPr/>
        </p:nvSpPr>
        <p:spPr bwMode="auto">
          <a:xfrm>
            <a:off x="500063" y="1428750"/>
            <a:ext cx="8001000" cy="677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IN" sz="2800" b="1">
                <a:latin typeface="Cambria" pitchFamily="18" charset="0"/>
              </a:rPr>
              <a:t>Service/Driver Isolation</a:t>
            </a:r>
          </a:p>
          <a:p>
            <a:endParaRPr lang="en-US" sz="2800" b="1">
              <a:latin typeface="Cambria" pitchFamily="18" charset="0"/>
            </a:endParaRPr>
          </a:p>
          <a:p>
            <a:r>
              <a:rPr lang="en-US" sz="2800" b="1">
                <a:latin typeface="Cambria" pitchFamily="18" charset="0"/>
              </a:rPr>
              <a:t>     </a:t>
            </a:r>
            <a:r>
              <a:rPr lang="en-US" sz="2400">
                <a:latin typeface="Cambria" pitchFamily="18" charset="0"/>
              </a:rPr>
              <a:t>Isolation of Service/Driver which is required for the smooth functioning of application</a:t>
            </a:r>
          </a:p>
          <a:p>
            <a:pPr>
              <a:buFont typeface="Arial" charset="0"/>
              <a:buChar char="•"/>
            </a:pPr>
            <a:endParaRPr lang="en-US" sz="2400">
              <a:latin typeface="Cambria" pitchFamily="18" charset="0"/>
            </a:endParaRPr>
          </a:p>
          <a:p>
            <a:r>
              <a:rPr lang="en-US" sz="2400">
                <a:latin typeface="Cambria" pitchFamily="18" charset="0"/>
              </a:rPr>
              <a:t>      For example, Adobe reader depends on FlexNet Licensing service without which it will not start</a:t>
            </a:r>
          </a:p>
          <a:p>
            <a:pPr>
              <a:buFont typeface="Arial" charset="0"/>
              <a:buChar char="•"/>
            </a:pPr>
            <a:endParaRPr lang="en-US" sz="2400">
              <a:latin typeface="Cambria" pitchFamily="18" charset="0"/>
            </a:endParaRPr>
          </a:p>
          <a:p>
            <a:r>
              <a:rPr lang="en-US" sz="2400">
                <a:latin typeface="Cambria" pitchFamily="18" charset="0"/>
              </a:rPr>
              <a:t>      Start a special service which will take care of managing the other virtual services</a:t>
            </a:r>
          </a:p>
          <a:p>
            <a:pPr>
              <a:buFont typeface="Arial" charset="0"/>
              <a:buChar char="•"/>
            </a:pPr>
            <a:endParaRPr lang="en-US" sz="2400">
              <a:latin typeface="Cambria" pitchFamily="18" charset="0"/>
            </a:endParaRPr>
          </a:p>
          <a:p>
            <a:r>
              <a:rPr lang="en-US" sz="2400">
                <a:latin typeface="Cambria" pitchFamily="18" charset="0"/>
              </a:rPr>
              <a:t>     Driver Isolation is very difficult as they are tightly coupled with operating system</a:t>
            </a:r>
          </a:p>
          <a:p>
            <a:endParaRPr lang="en-US" sz="2800" b="1">
              <a:latin typeface="Cambria" pitchFamily="18" charset="0"/>
            </a:endParaRPr>
          </a:p>
          <a:p>
            <a:r>
              <a:rPr lang="en-US" sz="2800" b="1">
                <a:latin typeface="Cambria" pitchFamily="18" charset="0"/>
              </a:rPr>
              <a:t>   </a:t>
            </a:r>
            <a:endParaRPr lang="en-IN" sz="2800" b="1">
              <a:latin typeface="Cambria" pitchFamily="18" charset="0"/>
            </a:endParaRPr>
          </a:p>
          <a:p>
            <a:endParaRPr lang="en-US">
              <a:latin typeface="Cambria" pitchFamily="18" charset="0"/>
            </a:endParaRPr>
          </a:p>
          <a:p>
            <a:endParaRPr lang="en-US">
              <a:latin typeface="Cambria" pitchFamily="18" charset="0"/>
            </a:endParaRPr>
          </a:p>
          <a:p>
            <a:endParaRPr lang="en-IN">
              <a:latin typeface="Cambria" pitchFamily="18" charset="0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2626F6-F3CE-4D1A-8E18-EE029D056CC1}" type="slidenum">
              <a:rPr lang="en-IN"/>
              <a:pPr>
                <a:defRPr/>
              </a:pPr>
              <a:t>11</a:t>
            </a:fld>
            <a:endParaRPr lang="en-IN"/>
          </a:p>
        </p:txBody>
      </p:sp>
      <p:pic>
        <p:nvPicPr>
          <p:cNvPr id="6" name="Picture 5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424" y="2390772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7" name="Picture 6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424" y="3481390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8" name="Picture 7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376" y="4605350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9" name="Picture 8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376" y="5695968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Advantages of Application Virtualization</a:t>
            </a:r>
            <a:endParaRPr lang="en-IN" b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0063" y="2074863"/>
            <a:ext cx="8001000" cy="4032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IN" sz="2800" b="1" dirty="0">
                <a:latin typeface="+mn-lt"/>
                <a:cs typeface="+mn-cs"/>
              </a:rPr>
              <a:t>      </a:t>
            </a:r>
            <a:r>
              <a:rPr lang="en-IN" sz="2800" dirty="0">
                <a:latin typeface="+mn-lt"/>
                <a:cs typeface="+mn-cs"/>
              </a:rPr>
              <a:t>No more Application Installation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+mn-lt"/>
                <a:cs typeface="+mn-cs"/>
              </a:rPr>
              <a:t>      </a:t>
            </a:r>
            <a:r>
              <a:rPr lang="en-US" sz="2800" dirty="0">
                <a:latin typeface="+mn-lt"/>
                <a:cs typeface="+mn-cs"/>
              </a:rPr>
              <a:t>Faster Application Deployment</a:t>
            </a:r>
            <a:endParaRPr lang="en-IN" sz="2800" dirty="0">
              <a:latin typeface="+mn-lt"/>
              <a:cs typeface="+mn-cs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IN" sz="2800" dirty="0">
                <a:latin typeface="+mj-lt"/>
                <a:cs typeface="+mn-cs"/>
              </a:rPr>
              <a:t>      Easier &amp; Efficient Management of Applications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j-lt"/>
                <a:cs typeface="+mn-cs"/>
              </a:rPr>
              <a:t>      Significant Cost Reduction</a:t>
            </a:r>
            <a:endParaRPr lang="en-IN" sz="2800" dirty="0">
              <a:latin typeface="+mj-lt"/>
              <a:cs typeface="+mn-cs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IN" sz="2800" dirty="0">
                <a:latin typeface="+mj-lt"/>
                <a:cs typeface="+mn-cs"/>
              </a:rPr>
              <a:t>      Enhanced Security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IN" sz="2800" dirty="0">
              <a:latin typeface="+mj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IN" dirty="0">
              <a:latin typeface="+mn-lt"/>
              <a:cs typeface="+mn-cs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5B27DD-AC07-4A2D-9C1E-D99690043A97}" type="slidenum">
              <a:rPr lang="en-IN"/>
              <a:pPr>
                <a:defRPr/>
              </a:pPr>
              <a:t>12</a:t>
            </a:fld>
            <a:endParaRPr lang="en-IN"/>
          </a:p>
        </p:txBody>
      </p:sp>
      <p:pic>
        <p:nvPicPr>
          <p:cNvPr id="6" name="Picture 5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424" y="2338382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7" name="Picture 6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424" y="2981324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8" name="Picture 7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3624266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9" name="Picture 8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4267208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10" name="Picture 9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4910150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Application Virtualization  &amp; Security</a:t>
            </a:r>
            <a:endParaRPr lang="en-IN" sz="2000" b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0063" y="2074863"/>
            <a:ext cx="8001000" cy="3386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2800" dirty="0">
                <a:latin typeface="+mn-lt"/>
                <a:cs typeface="+mn-cs"/>
              </a:rPr>
              <a:t>      Improved Security for the Operating System and other applications.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2800" dirty="0">
                <a:latin typeface="+mn-lt"/>
                <a:cs typeface="+mn-cs"/>
              </a:rPr>
              <a:t>      Application Isolation allows insecure, incompatible apps to run safely.</a:t>
            </a:r>
            <a:r>
              <a:rPr lang="en-IN" sz="2800" dirty="0">
                <a:latin typeface="+mj-lt"/>
                <a:cs typeface="+mn-cs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j-lt"/>
                <a:cs typeface="+mn-cs"/>
              </a:rPr>
              <a:t>      Safe Browsing,  No need to worry about Zero-Day Exploits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j-lt"/>
                <a:cs typeface="+mn-cs"/>
              </a:rPr>
              <a:t>      Provides Ideal Environment Virus/Malware Testing</a:t>
            </a:r>
            <a:endParaRPr lang="en-US" dirty="0">
              <a:latin typeface="+mj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IN" dirty="0">
              <a:latin typeface="+mn-lt"/>
              <a:cs typeface="+mn-cs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E4BCEC-0DD2-46E9-8235-F3ADE7CD2F9E}" type="slidenum">
              <a:rPr lang="en-IN"/>
              <a:pPr>
                <a:defRPr/>
              </a:pPr>
              <a:t>13</a:t>
            </a:fld>
            <a:endParaRPr lang="en-IN"/>
          </a:p>
        </p:txBody>
      </p:sp>
      <p:pic>
        <p:nvPicPr>
          <p:cNvPr id="6" name="Picture 5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424" y="2195506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7" name="Picture 6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3052762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8" name="Picture 7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3910018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9" name="Picture 8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4767274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Players in App Virtualization</a:t>
            </a:r>
            <a:endParaRPr lang="en-IN" b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1507" name="TextBox 16"/>
          <p:cNvSpPr txBox="1">
            <a:spLocks noChangeArrowheads="1"/>
          </p:cNvSpPr>
          <p:nvPr/>
        </p:nvSpPr>
        <p:spPr bwMode="auto">
          <a:xfrm>
            <a:off x="500063" y="1785938"/>
            <a:ext cx="8001000" cy="466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IN" sz="2800" b="1">
                <a:latin typeface="Cambria" pitchFamily="18" charset="0"/>
              </a:rPr>
              <a:t>      VMware:  ThinApp</a:t>
            </a:r>
          </a:p>
          <a:p>
            <a:pPr>
              <a:lnSpc>
                <a:spcPct val="150000"/>
              </a:lnSpc>
            </a:pPr>
            <a:r>
              <a:rPr lang="en-IN" sz="2800" b="1">
                <a:latin typeface="Cambria" pitchFamily="18" charset="0"/>
              </a:rPr>
              <a:t>      Microsoft:  App-V</a:t>
            </a:r>
          </a:p>
          <a:p>
            <a:pPr>
              <a:lnSpc>
                <a:spcPct val="150000"/>
              </a:lnSpc>
            </a:pPr>
            <a:r>
              <a:rPr lang="en-IN" sz="2800" b="1">
                <a:latin typeface="Cambria" pitchFamily="18" charset="0"/>
              </a:rPr>
              <a:t>      Citrix:  Application Streaming</a:t>
            </a:r>
          </a:p>
          <a:p>
            <a:pPr>
              <a:lnSpc>
                <a:spcPct val="150000"/>
              </a:lnSpc>
            </a:pPr>
            <a:r>
              <a:rPr lang="en-US" sz="2800" b="1">
                <a:latin typeface="Cambria" pitchFamily="18" charset="0"/>
              </a:rPr>
              <a:t>      Symantec:  Altiris SVS</a:t>
            </a:r>
            <a:endParaRPr lang="en-IN" sz="2800" b="1">
              <a:latin typeface="Cambria" pitchFamily="18" charset="0"/>
            </a:endParaRPr>
          </a:p>
          <a:p>
            <a:pPr>
              <a:lnSpc>
                <a:spcPct val="150000"/>
              </a:lnSpc>
            </a:pPr>
            <a:r>
              <a:rPr lang="en-IN" sz="2800" b="1">
                <a:latin typeface="Cambria" pitchFamily="18" charset="0"/>
              </a:rPr>
              <a:t>      Spoon: Web based Streaming</a:t>
            </a:r>
          </a:p>
          <a:p>
            <a:pPr>
              <a:lnSpc>
                <a:spcPct val="150000"/>
              </a:lnSpc>
            </a:pPr>
            <a:r>
              <a:rPr lang="en-IN" sz="2800" b="1">
                <a:latin typeface="Cambria" pitchFamily="18" charset="0"/>
              </a:rPr>
              <a:t>      Sandboxie by Ronen Tzur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en-US">
              <a:latin typeface="Cambria" pitchFamily="18" charset="0"/>
            </a:endParaRPr>
          </a:p>
          <a:p>
            <a:endParaRPr lang="en-IN">
              <a:latin typeface="Cambria" pitchFamily="18" charset="0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18E2ED-2B2C-4BE7-BC94-1F0C0DB70763}" type="slidenum">
              <a:rPr lang="en-IN"/>
              <a:pPr>
                <a:defRPr/>
              </a:pPr>
              <a:t>14</a:t>
            </a:fld>
            <a:endParaRPr lang="en-IN"/>
          </a:p>
        </p:txBody>
      </p:sp>
      <p:pic>
        <p:nvPicPr>
          <p:cNvPr id="6" name="Picture 5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424" y="2052630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7" name="Picture 6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424" y="2695572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8" name="Picture 7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3338514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9" name="Picture 8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3929066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10" name="Picture 9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4572008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11" name="Picture 10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5214950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Example :   VMWare - </a:t>
            </a:r>
            <a:r>
              <a:rPr lang="en-US" sz="4000" b="1" dirty="0" err="1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ThinApp</a:t>
            </a:r>
            <a:endParaRPr lang="en-IN" sz="4000" b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2531" name="TextBox 16"/>
          <p:cNvSpPr txBox="1">
            <a:spLocks noChangeArrowheads="1"/>
          </p:cNvSpPr>
          <p:nvPr/>
        </p:nvSpPr>
        <p:spPr bwMode="auto">
          <a:xfrm>
            <a:off x="428625" y="1285875"/>
            <a:ext cx="80010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800" b="1">
                <a:latin typeface="Cambria" pitchFamily="18" charset="0"/>
              </a:rPr>
              <a:t>   VMware – ThinApp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en-US">
              <a:latin typeface="Cambria" pitchFamily="18" charset="0"/>
            </a:endParaRPr>
          </a:p>
          <a:p>
            <a:endParaRPr lang="en-IN">
              <a:latin typeface="Cambria" pitchFamily="18" charset="0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79C898-7EA8-47D9-8952-6C8CF60B5DF5}" type="slidenum">
              <a:rPr lang="en-IN"/>
              <a:pPr>
                <a:defRPr/>
              </a:pPr>
              <a:t>15</a:t>
            </a:fld>
            <a:endParaRPr lang="en-IN"/>
          </a:p>
        </p:txBody>
      </p:sp>
      <p:pic>
        <p:nvPicPr>
          <p:cNvPr id="7" name="Picture 6" descr="vmware_thinapp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28" y="2357430"/>
            <a:ext cx="6858048" cy="3714776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76200" dir="13500000" sy="23000" kx="1200000" algn="br" rotWithShape="0">
              <a:prstClr val="black">
                <a:alpha val="20000"/>
              </a:prstClr>
            </a:outerShdw>
            <a:softEdge rad="127000"/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Example :   VMWare - </a:t>
            </a:r>
            <a:r>
              <a:rPr lang="en-US" sz="4000" b="1" dirty="0" err="1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ThinApp</a:t>
            </a:r>
            <a:endParaRPr lang="en-IN" b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231BD-6C6F-4E20-BA9B-E5159FF771C4}" type="slidenum">
              <a:rPr lang="en-IN"/>
              <a:pPr>
                <a:defRPr/>
              </a:pPr>
              <a:t>16</a:t>
            </a:fld>
            <a:endParaRPr lang="en-IN"/>
          </a:p>
        </p:txBody>
      </p:sp>
      <p:pic>
        <p:nvPicPr>
          <p:cNvPr id="7" name="Picture 6" descr="vmware_thinap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29454" y="5429264"/>
            <a:ext cx="2071702" cy="128588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3557" name="TextBox 16"/>
          <p:cNvSpPr txBox="1">
            <a:spLocks noChangeArrowheads="1"/>
          </p:cNvSpPr>
          <p:nvPr/>
        </p:nvSpPr>
        <p:spPr bwMode="auto">
          <a:xfrm>
            <a:off x="428625" y="1285875"/>
            <a:ext cx="8001000" cy="595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>
                <a:latin typeface="Cambria" pitchFamily="18" charset="0"/>
              </a:rPr>
              <a:t>    Application is packaged using ThinApp Packager and single EXE/MSI is created</a:t>
            </a:r>
          </a:p>
          <a:p>
            <a:pPr>
              <a:lnSpc>
                <a:spcPct val="150000"/>
              </a:lnSpc>
            </a:pPr>
            <a:r>
              <a:rPr lang="en-US" sz="2800" b="1">
                <a:latin typeface="Cambria" pitchFamily="18" charset="0"/>
              </a:rPr>
              <a:t>    This EXE/MSI can be deployed to any system and executed directly</a:t>
            </a:r>
          </a:p>
          <a:p>
            <a:pPr>
              <a:lnSpc>
                <a:spcPct val="150000"/>
              </a:lnSpc>
            </a:pPr>
            <a:r>
              <a:rPr lang="en-US" sz="2800" b="1">
                <a:latin typeface="Cambria" pitchFamily="18" charset="0"/>
              </a:rPr>
              <a:t>    On Execution, it extracts packaged app and runs it within the isolated sandbox.</a:t>
            </a:r>
          </a:p>
          <a:p>
            <a:pPr>
              <a:lnSpc>
                <a:spcPct val="150000"/>
              </a:lnSpc>
            </a:pPr>
            <a:r>
              <a:rPr lang="en-US" sz="2800" b="1">
                <a:latin typeface="Cambria" pitchFamily="18" charset="0"/>
              </a:rPr>
              <a:t>    Does not require any AGENT to be installed on the client system</a:t>
            </a:r>
            <a:endParaRPr lang="en-IN" sz="2800" b="1">
              <a:latin typeface="Cambria" pitchFamily="18" charset="0"/>
            </a:endParaRPr>
          </a:p>
          <a:p>
            <a:pPr>
              <a:lnSpc>
                <a:spcPct val="150000"/>
              </a:lnSpc>
            </a:pPr>
            <a:r>
              <a:rPr lang="en-US">
                <a:latin typeface="Cambria" pitchFamily="18" charset="0"/>
              </a:rPr>
              <a:t>   </a:t>
            </a:r>
          </a:p>
          <a:p>
            <a:endParaRPr lang="en-IN">
              <a:latin typeface="Cambria" pitchFamily="18" charset="0"/>
            </a:endParaRPr>
          </a:p>
        </p:txBody>
      </p:sp>
      <p:pic>
        <p:nvPicPr>
          <p:cNvPr id="8" name="Picture 7" descr="squar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548" y="1552564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9" name="Picture 8" descr="squar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596" y="2786058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10" name="Picture 9" descr="squar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596" y="4071942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11" name="Picture 10" descr="squar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596" y="5357826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DEMO:   VMWare - </a:t>
            </a:r>
            <a:r>
              <a:rPr lang="en-US" sz="4000" b="1" dirty="0" err="1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ThinApp</a:t>
            </a:r>
            <a:endParaRPr lang="en-IN" b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1671C-3338-4695-A4E2-F1316D859FE0}" type="slidenum">
              <a:rPr lang="en-IN"/>
              <a:pPr>
                <a:defRPr/>
              </a:pPr>
              <a:t>17</a:t>
            </a:fld>
            <a:endParaRPr lang="en-IN"/>
          </a:p>
        </p:txBody>
      </p:sp>
      <p:pic>
        <p:nvPicPr>
          <p:cNvPr id="7" name="Picture 6" descr="vmware_thinapp.png">
            <a:hlinkClick r:id="rId3" action="ppaction://hlinkfil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71604" y="1857364"/>
            <a:ext cx="6072230" cy="3500462"/>
          </a:xfrm>
          <a:prstGeom prst="rect">
            <a:avLst/>
          </a:prstGeom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Example:  SPOON</a:t>
            </a:r>
            <a:endParaRPr lang="en-IN" b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5603" name="TextBox 16"/>
          <p:cNvSpPr txBox="1">
            <a:spLocks noChangeArrowheads="1"/>
          </p:cNvSpPr>
          <p:nvPr/>
        </p:nvSpPr>
        <p:spPr bwMode="auto">
          <a:xfrm>
            <a:off x="357188" y="1285875"/>
            <a:ext cx="8358187" cy="660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IN" sz="2800" b="1">
                <a:latin typeface="Cambria" pitchFamily="18" charset="0"/>
              </a:rPr>
              <a:t>    Applications are packaged using Spoon Studio and kept on the Spoon Servers.</a:t>
            </a:r>
          </a:p>
          <a:p>
            <a:pPr>
              <a:lnSpc>
                <a:spcPct val="150000"/>
              </a:lnSpc>
            </a:pPr>
            <a:r>
              <a:rPr lang="en-US" sz="2800" b="1">
                <a:latin typeface="Cambria" pitchFamily="18" charset="0"/>
              </a:rPr>
              <a:t>    User have to install Spoon Plugin on their system.</a:t>
            </a:r>
          </a:p>
          <a:p>
            <a:pPr>
              <a:lnSpc>
                <a:spcPct val="150000"/>
              </a:lnSpc>
            </a:pPr>
            <a:r>
              <a:rPr lang="en-US" sz="2800" b="1">
                <a:latin typeface="Cambria" pitchFamily="18" charset="0"/>
              </a:rPr>
              <a:t>    Next user can browse through Apps on Spoon.net and  run the App  directly within XVM.</a:t>
            </a:r>
          </a:p>
          <a:p>
            <a:pPr>
              <a:lnSpc>
                <a:spcPct val="150000"/>
              </a:lnSpc>
            </a:pPr>
            <a:r>
              <a:rPr lang="en-US" sz="2800" b="1">
                <a:latin typeface="Cambria" pitchFamily="18" charset="0"/>
              </a:rPr>
              <a:t>    User can package their  favorite app using Spoon Studio and upload to Spoon Servers</a:t>
            </a:r>
            <a:endParaRPr lang="en-IN" sz="2800" b="1">
              <a:latin typeface="Cambria" pitchFamily="18" charset="0"/>
            </a:endParaRPr>
          </a:p>
          <a:p>
            <a:pPr>
              <a:lnSpc>
                <a:spcPct val="150000"/>
              </a:lnSpc>
            </a:pPr>
            <a:endParaRPr lang="en-IN" sz="2800" b="1">
              <a:latin typeface="Cambria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en-US">
              <a:latin typeface="Cambria" pitchFamily="18" charset="0"/>
            </a:endParaRPr>
          </a:p>
          <a:p>
            <a:endParaRPr lang="en-IN">
              <a:latin typeface="Cambria" pitchFamily="18" charset="0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C54F9F-8B27-45AB-8944-261744C959C9}" type="slidenum">
              <a:rPr lang="en-IN"/>
              <a:pPr>
                <a:defRPr/>
              </a:pPr>
              <a:t>18</a:t>
            </a:fld>
            <a:endParaRPr lang="en-IN"/>
          </a:p>
        </p:txBody>
      </p:sp>
      <p:pic>
        <p:nvPicPr>
          <p:cNvPr id="6" name="Picture 5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110" y="1500174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7" name="Picture 6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110" y="2786058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8" name="Picture 7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110" y="4071942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9" name="Picture 8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110" y="5357826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435098"/>
            <a:ext cx="842968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DEMO: SPOON</a:t>
            </a:r>
            <a:endParaRPr lang="en-IN" b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6627" name="TextBox 16"/>
          <p:cNvSpPr txBox="1">
            <a:spLocks noChangeArrowheads="1"/>
          </p:cNvSpPr>
          <p:nvPr/>
        </p:nvSpPr>
        <p:spPr bwMode="auto">
          <a:xfrm>
            <a:off x="500063" y="1857375"/>
            <a:ext cx="80010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endParaRPr lang="en-IN" sz="2800" b="1">
              <a:latin typeface="Cambria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en-US">
              <a:latin typeface="Cambria" pitchFamily="18" charset="0"/>
            </a:endParaRPr>
          </a:p>
          <a:p>
            <a:endParaRPr lang="en-IN">
              <a:latin typeface="Cambria" pitchFamily="18" charset="0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975DD-CE37-4A38-86DC-16FFD5C634DC}" type="slidenum">
              <a:rPr lang="en-IN"/>
              <a:pPr>
                <a:defRPr/>
              </a:pPr>
              <a:t>19</a:t>
            </a:fld>
            <a:endParaRPr lang="en-IN"/>
          </a:p>
        </p:txBody>
      </p:sp>
      <p:pic>
        <p:nvPicPr>
          <p:cNvPr id="6" name="Picture 5" descr="spoon.bmp">
            <a:hlinkClick r:id="rId3" action="ppaction://hlinkfil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132" y="1645920"/>
            <a:ext cx="7572396" cy="4354848"/>
          </a:xfrm>
          <a:prstGeom prst="rect">
            <a:avLst/>
          </a:prstGeom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What is Virtualization?</a:t>
            </a:r>
            <a:endParaRPr lang="en-IN" sz="4000" b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8625" y="3571875"/>
            <a:ext cx="8429625" cy="3754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“Virtualization is abstraction of computing resources”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+mn-lt"/>
                <a:cs typeface="+mn-cs"/>
              </a:rPr>
              <a:t>     Single resource is virtualized into multiple resources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cs typeface="+mn-cs"/>
              </a:rPr>
              <a:t> Hosting multiple virtual machines on single physical machine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0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+mn-lt"/>
                <a:cs typeface="+mn-cs"/>
              </a:rPr>
              <a:t>     Multiple resources are virtualized into single resource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cs typeface="+mn-cs"/>
              </a:rPr>
              <a:t>  Storage Virtualization: single virtual disk is formed using multiple physical disks.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b="1" dirty="0">
                <a:latin typeface="+mn-lt"/>
                <a:cs typeface="+mn-cs"/>
              </a:rPr>
              <a:t>  </a:t>
            </a:r>
            <a:endParaRPr lang="en-IN" sz="28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dirty="0">
                <a:latin typeface="+mn-lt"/>
                <a:cs typeface="+mn-cs"/>
              </a:rPr>
              <a:t>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dirty="0">
                <a:latin typeface="+mn-lt"/>
                <a:cs typeface="+mn-cs"/>
              </a:rPr>
              <a:t>  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F5CBA7-D6DA-4B68-B38D-9870AE452896}" type="slidenum">
              <a:rPr lang="en-IN"/>
              <a:pPr>
                <a:defRPr/>
              </a:pPr>
              <a:t>2</a:t>
            </a:fld>
            <a:endParaRPr lang="en-IN"/>
          </a:p>
        </p:txBody>
      </p:sp>
      <p:pic>
        <p:nvPicPr>
          <p:cNvPr id="21" name="Picture 20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986" y="4533912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22" name="Picture 21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986" y="5481654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9" name="Picture 8" descr="virtualizatio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3174" y="1285860"/>
            <a:ext cx="3643338" cy="2286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References</a:t>
            </a:r>
            <a:endParaRPr lang="en-IN" b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57250" y="1593850"/>
            <a:ext cx="8001000" cy="42465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dirty="0">
                <a:latin typeface="+mn-lt"/>
                <a:cs typeface="+mn-cs"/>
              </a:rPr>
              <a:t>      </a:t>
            </a:r>
            <a:r>
              <a:rPr lang="en-IN" dirty="0">
                <a:latin typeface="+mj-lt"/>
                <a:cs typeface="+mn-cs"/>
                <a:hlinkClick r:id="rId3"/>
              </a:rPr>
              <a:t>VMWare – ThinApp </a:t>
            </a:r>
            <a:endParaRPr lang="en-IN" dirty="0">
              <a:latin typeface="+mj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IN" dirty="0">
              <a:latin typeface="+mj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dirty="0">
                <a:latin typeface="+mj-lt"/>
                <a:cs typeface="+mn-cs"/>
              </a:rPr>
              <a:t>      </a:t>
            </a:r>
            <a:r>
              <a:rPr lang="en-IN" dirty="0">
                <a:latin typeface="+mj-lt"/>
                <a:cs typeface="+mn-cs"/>
                <a:hlinkClick r:id="rId4"/>
              </a:rPr>
              <a:t>Application Virtualization</a:t>
            </a:r>
            <a:endParaRPr lang="en-IN" dirty="0">
              <a:latin typeface="+mj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>
              <a:latin typeface="+mj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dirty="0">
                <a:latin typeface="+mj-lt"/>
                <a:cs typeface="+mn-cs"/>
              </a:rPr>
              <a:t>      </a:t>
            </a:r>
            <a:r>
              <a:rPr lang="en-IN" dirty="0">
                <a:latin typeface="+mj-lt"/>
                <a:cs typeface="+mn-cs"/>
                <a:hlinkClick r:id="rId5"/>
              </a:rPr>
              <a:t>Spoon – Adaptive Streaming</a:t>
            </a:r>
            <a:endParaRPr lang="en-IN" dirty="0">
              <a:latin typeface="+mj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j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dirty="0">
                <a:latin typeface="+mj-lt"/>
                <a:cs typeface="+mn-cs"/>
              </a:rPr>
              <a:t>      </a:t>
            </a:r>
            <a:r>
              <a:rPr lang="en-IN" dirty="0">
                <a:latin typeface="+mj-lt"/>
                <a:cs typeface="+mn-cs"/>
                <a:hlinkClick r:id="rId6"/>
              </a:rPr>
              <a:t>Microsoft – ‘App-V ‘ </a:t>
            </a:r>
            <a:endParaRPr lang="en-IN" dirty="0">
              <a:latin typeface="+mj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>
              <a:latin typeface="+mj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j-lt"/>
                <a:cs typeface="+mn-cs"/>
              </a:rPr>
              <a:t>      </a:t>
            </a:r>
            <a:r>
              <a:rPr lang="en-US" dirty="0">
                <a:latin typeface="+mj-lt"/>
                <a:cs typeface="+mn-cs"/>
                <a:hlinkClick r:id="rId7"/>
              </a:rPr>
              <a:t>Sandboxie – App Virtualization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j-lt"/>
              <a:cs typeface="+mn-cs"/>
              <a:hlinkClick r:id="rId7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j-lt"/>
                <a:cs typeface="+mn-cs"/>
                <a:hlinkClick r:id="rId7"/>
              </a:rPr>
              <a:t>     </a:t>
            </a:r>
            <a:r>
              <a:rPr lang="en-US" dirty="0">
                <a:latin typeface="+mj-lt"/>
                <a:cs typeface="+mn-cs"/>
              </a:rPr>
              <a:t> </a:t>
            </a:r>
            <a:r>
              <a:rPr lang="en-US" dirty="0">
                <a:latin typeface="+mj-lt"/>
                <a:cs typeface="+mn-cs"/>
                <a:hlinkClick r:id="rId8"/>
              </a:rPr>
              <a:t>VMWare </a:t>
            </a:r>
            <a:r>
              <a:rPr lang="en-US" dirty="0" err="1">
                <a:latin typeface="+mj-lt"/>
                <a:cs typeface="+mn-cs"/>
                <a:hlinkClick r:id="rId8"/>
              </a:rPr>
              <a:t>ThinApp</a:t>
            </a:r>
            <a:r>
              <a:rPr lang="en-US" dirty="0">
                <a:latin typeface="+mj-lt"/>
                <a:cs typeface="+mn-cs"/>
                <a:hlinkClick r:id="rId8"/>
              </a:rPr>
              <a:t> Video Demonstration </a:t>
            </a:r>
            <a:endParaRPr lang="en-US" dirty="0">
              <a:latin typeface="+mj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      </a:t>
            </a:r>
            <a:r>
              <a:rPr lang="en-US" dirty="0">
                <a:latin typeface="+mn-lt"/>
                <a:cs typeface="+mn-cs"/>
                <a:hlinkClick r:id="rId9"/>
              </a:rPr>
              <a:t>Spoon.Net Video Demonstration</a:t>
            </a:r>
            <a:endParaRPr lang="en-US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IN" dirty="0">
              <a:latin typeface="+mn-lt"/>
              <a:cs typeface="+mn-cs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13C79E-DF90-4BA5-A382-696CF7015A10}" type="slidenum">
              <a:rPr lang="en-IN"/>
              <a:pPr>
                <a:defRPr/>
              </a:pPr>
              <a:t>20</a:t>
            </a:fld>
            <a:endParaRPr lang="en-IN"/>
          </a:p>
        </p:txBody>
      </p:sp>
      <p:pic>
        <p:nvPicPr>
          <p:cNvPr id="6" name="Picture 5" descr="square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66738" y="1928802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7" name="Picture 6" descr="square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66738" y="2428868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8" name="Picture 7" descr="square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66738" y="3000372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9" name="Picture 8" descr="square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66738" y="3571876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10" name="Picture 9" descr="square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66738" y="4071942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11" name="Picture 10" descr="square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85786" y="4643446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12" name="Picture 11" descr="square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85786" y="5214950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2143116"/>
            <a:ext cx="8429684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Questions 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N" b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DC80F-5CF6-4E72-922D-F0400B02E525}" type="slidenum">
              <a:rPr lang="en-IN"/>
              <a:pPr>
                <a:defRPr/>
              </a:pPr>
              <a:t>21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1928802"/>
            <a:ext cx="8429684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Thank You</a:t>
            </a:r>
            <a:endParaRPr lang="en-IN" sz="4800" b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400171-A77B-4299-9284-4BFFA3B34371}" type="slidenum">
              <a:rPr lang="en-IN"/>
              <a:pPr>
                <a:defRPr/>
              </a:pPr>
              <a:t>22</a:t>
            </a:fld>
            <a:endParaRPr lang="en-IN"/>
          </a:p>
        </p:txBody>
      </p:sp>
      <p:sp>
        <p:nvSpPr>
          <p:cNvPr id="5" name="TextBox 4"/>
          <p:cNvSpPr txBox="1"/>
          <p:nvPr/>
        </p:nvSpPr>
        <p:spPr>
          <a:xfrm>
            <a:off x="214282" y="3792684"/>
            <a:ext cx="842968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tnagareshwar@gmail.com</a:t>
            </a:r>
            <a:endParaRPr lang="en-IN" b="1" dirty="0">
              <a:ln w="1905"/>
              <a:solidFill>
                <a:schemeClr val="tx1">
                  <a:lumMod val="95000"/>
                  <a:lumOff val="5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Different Types of Virtualization</a:t>
            </a:r>
            <a:endParaRPr lang="en-IN" sz="4000" b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2910" y="1785926"/>
            <a:ext cx="7215238" cy="406265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IN" sz="2800" b="1" dirty="0">
                <a:latin typeface="+mn-lt"/>
                <a:cs typeface="+mn-cs"/>
              </a:rPr>
              <a:t>     Server Virtualization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IN" sz="2800" b="1" dirty="0">
                <a:latin typeface="+mn-lt"/>
                <a:cs typeface="+mn-cs"/>
              </a:rPr>
              <a:t>     Storage Virtualization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IN" sz="2800" b="1" dirty="0">
                <a:latin typeface="+mn-lt"/>
                <a:cs typeface="+mn-cs"/>
              </a:rPr>
              <a:t>     </a:t>
            </a:r>
            <a:r>
              <a:rPr lang="en-US" sz="2800" b="1" dirty="0">
                <a:latin typeface="+mn-lt"/>
                <a:cs typeface="+mn-cs"/>
              </a:rPr>
              <a:t>Data Virtualization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+mn-lt"/>
                <a:cs typeface="+mn-cs"/>
              </a:rPr>
              <a:t>     Desktop Virtualization</a:t>
            </a:r>
            <a:endParaRPr lang="en-IN" sz="2800" b="1" dirty="0">
              <a:latin typeface="+mn-lt"/>
              <a:cs typeface="+mn-cs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IN" sz="2800" b="1" dirty="0">
                <a:latin typeface="+mn-lt"/>
                <a:cs typeface="+mn-cs"/>
              </a:rPr>
              <a:t>     </a:t>
            </a:r>
            <a:r>
              <a:rPr lang="en-IN" sz="3600" b="1" dirty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+mn-lt"/>
                <a:cs typeface="+mn-cs"/>
              </a:rPr>
              <a:t>Application Virtualization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IN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dirty="0">
                <a:latin typeface="+mn-lt"/>
                <a:cs typeface="+mn-cs"/>
              </a:rPr>
              <a:t>           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81D23C-ACA1-4919-AC41-C2BC01C4C071}" type="slidenum">
              <a:rPr lang="en-IN"/>
              <a:pPr>
                <a:defRPr/>
              </a:pPr>
              <a:t>3</a:t>
            </a:fld>
            <a:endParaRPr lang="en-IN"/>
          </a:p>
        </p:txBody>
      </p:sp>
      <p:pic>
        <p:nvPicPr>
          <p:cNvPr id="6" name="Picture 5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2000240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7" name="Picture 6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2643182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8" name="Picture 7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3286124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9" name="Picture 8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3929066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10" name="Picture 9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4643446"/>
            <a:ext cx="357190" cy="35719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Application Virtualization</a:t>
            </a:r>
            <a:endParaRPr lang="en-IN" sz="4000" b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1500" y="4122738"/>
            <a:ext cx="7215188" cy="2092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2800" b="1" dirty="0">
                <a:latin typeface="+mn-lt"/>
                <a:cs typeface="+mn-cs"/>
              </a:rPr>
              <a:t> </a:t>
            </a:r>
            <a:r>
              <a:rPr lang="en-IN" sz="2800" dirty="0">
                <a:latin typeface="+mj-lt"/>
                <a:cs typeface="+mn-cs"/>
              </a:rPr>
              <a:t>Application is executed inside the isolation environment completely encapsulating it from the underlying O/S.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  <a:cs typeface="+mn-cs"/>
              </a:rPr>
              <a:t>  </a:t>
            </a:r>
            <a:endParaRPr lang="en-IN" dirty="0">
              <a:latin typeface="+mj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dirty="0">
                <a:latin typeface="+mj-lt"/>
                <a:cs typeface="+mn-cs"/>
              </a:rPr>
              <a:t>           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7E138-F5CC-4467-A512-CD4136429EE8}" type="slidenum">
              <a:rPr lang="en-IN"/>
              <a:pPr>
                <a:defRPr/>
              </a:pPr>
              <a:t>4</a:t>
            </a:fld>
            <a:endParaRPr lang="en-IN"/>
          </a:p>
        </p:txBody>
      </p:sp>
      <p:pic>
        <p:nvPicPr>
          <p:cNvPr id="7" name="Picture 6" descr="app_virtualizat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488" y="1285860"/>
            <a:ext cx="3333750" cy="2505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Application Virtualization</a:t>
            </a:r>
            <a:endParaRPr lang="en-IN" sz="4000" b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1500" y="1643063"/>
            <a:ext cx="7215188" cy="4400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+mn-lt"/>
                <a:cs typeface="+mn-cs"/>
              </a:rPr>
              <a:t>Steps in App Virtualization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+mj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j-lt"/>
                <a:cs typeface="+mn-cs"/>
              </a:rPr>
              <a:t>      </a:t>
            </a:r>
            <a:r>
              <a:rPr lang="en-US" sz="2400" b="1" dirty="0">
                <a:latin typeface="+mn-lt"/>
                <a:cs typeface="+mn-cs"/>
              </a:rPr>
              <a:t>Packaging the Application</a:t>
            </a:r>
          </a:p>
          <a:p>
            <a:pPr marL="971550" lvl="1" indent="-5143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+mj-lt"/>
                <a:cs typeface="+mn-cs"/>
              </a:rPr>
              <a:t>	Application is installed within custom packager which records all files, registry and settings related to app.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j-lt"/>
                <a:cs typeface="+mn-cs"/>
              </a:rPr>
              <a:t>      </a:t>
            </a:r>
            <a:r>
              <a:rPr lang="en-US" sz="2400" b="1" dirty="0">
                <a:latin typeface="+mn-lt"/>
                <a:cs typeface="+mn-cs"/>
              </a:rPr>
              <a:t>Delivering App to the Target System</a:t>
            </a: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j-lt"/>
                <a:cs typeface="+mn-cs"/>
              </a:rPr>
              <a:t>	</a:t>
            </a:r>
            <a:r>
              <a:rPr lang="en-US" sz="2000" dirty="0">
                <a:latin typeface="+mj-lt"/>
                <a:cs typeface="+mn-cs"/>
              </a:rPr>
              <a:t>The packaged application is delivered to target system through USB,   web or custom Push mechanism.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+mn-lt"/>
                <a:cs typeface="+mn-cs"/>
              </a:rPr>
              <a:t>      </a:t>
            </a:r>
            <a:r>
              <a:rPr lang="en-US" sz="2400" b="1" dirty="0">
                <a:latin typeface="+mn-lt"/>
                <a:cs typeface="+mn-cs"/>
              </a:rPr>
              <a:t>Executing App in Virtual Environment</a:t>
            </a: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j-lt"/>
                <a:cs typeface="+mn-cs"/>
              </a:rPr>
              <a:t>	</a:t>
            </a:r>
            <a:r>
              <a:rPr lang="en-US" sz="2000" dirty="0">
                <a:latin typeface="+mj-lt"/>
                <a:cs typeface="+mn-cs"/>
              </a:rPr>
              <a:t>Finally application is executed within the Virtual environment,  completely isolated from other applications and  underlying operating system.</a:t>
            </a:r>
            <a:endParaRPr lang="en-IN" sz="2000" dirty="0">
              <a:latin typeface="+mj-lt"/>
              <a:cs typeface="+mn-cs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32103A-E95C-4FF4-B614-28A66CEF5CEE}" type="slidenum">
              <a:rPr lang="en-IN"/>
              <a:pPr>
                <a:defRPr/>
              </a:pPr>
              <a:t>5</a:t>
            </a:fld>
            <a:endParaRPr lang="en-IN"/>
          </a:p>
        </p:txBody>
      </p:sp>
      <p:pic>
        <p:nvPicPr>
          <p:cNvPr id="8" name="Picture 7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862" y="2624134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9" name="Picture 8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3643314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10" name="Picture 9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4714884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Application Virtualization </a:t>
            </a:r>
            <a:r>
              <a:rPr lang="en-US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cont…</a:t>
            </a:r>
            <a:endParaRPr lang="en-IN" b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13315" name="TextBox 16"/>
          <p:cNvSpPr txBox="1">
            <a:spLocks noChangeArrowheads="1"/>
          </p:cNvSpPr>
          <p:nvPr/>
        </p:nvSpPr>
        <p:spPr bwMode="auto">
          <a:xfrm>
            <a:off x="500063" y="1335088"/>
            <a:ext cx="8215312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IN" sz="2600" b="1">
                <a:latin typeface="Cambria" pitchFamily="18" charset="0"/>
              </a:rPr>
              <a:t>Implementation of App Virtualization Technology</a:t>
            </a:r>
          </a:p>
          <a:p>
            <a:endParaRPr lang="en-IN" sz="2800" b="1">
              <a:latin typeface="Cambria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IN" sz="2800" b="1">
                <a:latin typeface="Cambria" pitchFamily="18" charset="0"/>
              </a:rPr>
              <a:t>      File I/O Redirection</a:t>
            </a:r>
          </a:p>
          <a:p>
            <a:pPr lvl="1">
              <a:lnSpc>
                <a:spcPct val="150000"/>
              </a:lnSpc>
            </a:pPr>
            <a:r>
              <a:rPr lang="en-IN" sz="2800" b="1">
                <a:latin typeface="Cambria" pitchFamily="18" charset="0"/>
              </a:rPr>
              <a:t>      Registry Redirection</a:t>
            </a:r>
          </a:p>
          <a:p>
            <a:pPr lvl="1">
              <a:lnSpc>
                <a:spcPct val="150000"/>
              </a:lnSpc>
            </a:pPr>
            <a:r>
              <a:rPr lang="en-IN" sz="2800" b="1">
                <a:latin typeface="Cambria" pitchFamily="18" charset="0"/>
              </a:rPr>
              <a:t>      COM Isolation</a:t>
            </a:r>
          </a:p>
          <a:p>
            <a:pPr lvl="1">
              <a:lnSpc>
                <a:spcPct val="150000"/>
              </a:lnSpc>
            </a:pPr>
            <a:r>
              <a:rPr lang="en-US" sz="2800" b="1">
                <a:latin typeface="Cambria" pitchFamily="18" charset="0"/>
              </a:rPr>
              <a:t>      .NET Isolation</a:t>
            </a:r>
            <a:endParaRPr lang="en-IN" sz="2800" b="1">
              <a:latin typeface="Cambria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IN" sz="2800" b="1">
                <a:latin typeface="Cambria" pitchFamily="18" charset="0"/>
              </a:rPr>
              <a:t>      Service Isolation </a:t>
            </a:r>
          </a:p>
          <a:p>
            <a:pPr lvl="1">
              <a:lnSpc>
                <a:spcPct val="150000"/>
              </a:lnSpc>
            </a:pPr>
            <a:r>
              <a:rPr lang="en-IN" sz="2800" b="1">
                <a:latin typeface="Cambria" pitchFamily="18" charset="0"/>
              </a:rPr>
              <a:t>      Driver Isolation           </a:t>
            </a:r>
          </a:p>
          <a:p>
            <a:endParaRPr lang="en-US">
              <a:latin typeface="Cambria" pitchFamily="18" charset="0"/>
            </a:endParaRPr>
          </a:p>
          <a:p>
            <a:endParaRPr lang="en-US">
              <a:latin typeface="Cambria" pitchFamily="18" charset="0"/>
            </a:endParaRPr>
          </a:p>
          <a:p>
            <a:endParaRPr lang="en-IN">
              <a:latin typeface="Cambria" pitchFamily="18" charset="0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EE1DF-4EFC-4925-B688-6194CD1FBAE7}" type="slidenum">
              <a:rPr lang="en-IN"/>
              <a:pPr>
                <a:defRPr/>
              </a:pPr>
              <a:t>6</a:t>
            </a:fld>
            <a:endParaRPr lang="en-IN"/>
          </a:p>
        </p:txBody>
      </p:sp>
      <p:pic>
        <p:nvPicPr>
          <p:cNvPr id="7" name="Picture 6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100" y="2409820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8" name="Picture 7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100" y="3695704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9" name="Picture 8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100" y="3052762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10" name="Picture 9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100" y="4338646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11" name="Picture 10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100" y="4981588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12" name="Picture 11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100" y="5572140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Application Virtualization </a:t>
            </a:r>
            <a:r>
              <a:rPr lang="en-US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cont…</a:t>
            </a:r>
            <a:endParaRPr lang="en-IN" b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14339" name="TextBox 16"/>
          <p:cNvSpPr txBox="1">
            <a:spLocks noChangeArrowheads="1"/>
          </p:cNvSpPr>
          <p:nvPr/>
        </p:nvSpPr>
        <p:spPr bwMode="auto">
          <a:xfrm>
            <a:off x="500063" y="1571625"/>
            <a:ext cx="8286750" cy="720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IN" sz="2800" b="1">
                <a:latin typeface="Cambria" pitchFamily="18" charset="0"/>
              </a:rPr>
              <a:t>File I/O Redirection </a:t>
            </a:r>
          </a:p>
          <a:p>
            <a:r>
              <a:rPr lang="en-US" sz="2800" b="1">
                <a:latin typeface="Cambria" pitchFamily="18" charset="0"/>
              </a:rPr>
              <a:t>    </a:t>
            </a:r>
            <a:r>
              <a:rPr lang="en-US" sz="2400">
                <a:latin typeface="Cambria" pitchFamily="18" charset="0"/>
              </a:rPr>
              <a:t>Redirecting and controlling  file I/O requests from the virtual  application sandbox.</a:t>
            </a:r>
            <a:endParaRPr lang="en-IN" sz="2400">
              <a:latin typeface="Cambria" pitchFamily="18" charset="0"/>
            </a:endParaRPr>
          </a:p>
          <a:p>
            <a:endParaRPr lang="en-US" sz="2800" b="1">
              <a:latin typeface="Cambria" pitchFamily="18" charset="0"/>
            </a:endParaRPr>
          </a:p>
          <a:p>
            <a:r>
              <a:rPr lang="en-US" sz="2800" b="1" u="sng">
                <a:latin typeface="Cambria" pitchFamily="18" charset="0"/>
              </a:rPr>
              <a:t>Example:</a:t>
            </a:r>
          </a:p>
          <a:p>
            <a:endParaRPr lang="en-US" sz="2800" b="1">
              <a:latin typeface="Cambria" pitchFamily="18" charset="0"/>
            </a:endParaRPr>
          </a:p>
          <a:p>
            <a:pPr lvl="1"/>
            <a:r>
              <a:rPr lang="en-US" sz="2400" b="1">
                <a:latin typeface="Cambria" pitchFamily="18" charset="0"/>
              </a:rPr>
              <a:t> Input:   </a:t>
            </a:r>
          </a:p>
          <a:p>
            <a:pPr lvl="1"/>
            <a:r>
              <a:rPr lang="en-US" sz="2400" b="1">
                <a:latin typeface="Cambria" pitchFamily="18" charset="0"/>
              </a:rPr>
              <a:t> </a:t>
            </a:r>
            <a:r>
              <a:rPr lang="en-US" sz="2400">
                <a:latin typeface="Cambria" pitchFamily="18" charset="0"/>
              </a:rPr>
              <a:t>C:\Program Files\</a:t>
            </a:r>
          </a:p>
          <a:p>
            <a:pPr lvl="1"/>
            <a:endParaRPr lang="en-US" sz="2800" b="1">
              <a:latin typeface="Cambria" pitchFamily="18" charset="0"/>
            </a:endParaRPr>
          </a:p>
          <a:p>
            <a:pPr lvl="1"/>
            <a:r>
              <a:rPr lang="en-US" sz="2800" b="1">
                <a:latin typeface="Cambria" pitchFamily="18" charset="0"/>
              </a:rPr>
              <a:t> </a:t>
            </a:r>
            <a:r>
              <a:rPr lang="en-US" sz="2400" b="1">
                <a:latin typeface="Cambria" pitchFamily="18" charset="0"/>
              </a:rPr>
              <a:t>Redirected Input</a:t>
            </a:r>
            <a:r>
              <a:rPr lang="en-US" sz="2400">
                <a:latin typeface="Cambria" pitchFamily="18" charset="0"/>
              </a:rPr>
              <a:t>:  </a:t>
            </a:r>
          </a:p>
          <a:p>
            <a:pPr lvl="1"/>
            <a:r>
              <a:rPr lang="en-US" sz="2400">
                <a:latin typeface="Cambria" pitchFamily="18" charset="0"/>
              </a:rPr>
              <a:t>C:\&lt;app_sandbox_path&gt;\C\Program Files</a:t>
            </a:r>
            <a:endParaRPr lang="en-IN" sz="2400">
              <a:latin typeface="Cambria" pitchFamily="18" charset="0"/>
            </a:endParaRPr>
          </a:p>
          <a:p>
            <a:pPr>
              <a:buFont typeface="Wingdings" pitchFamily="2" charset="2"/>
              <a:buChar char="§"/>
            </a:pPr>
            <a:endParaRPr lang="en-US" sz="2800" b="1">
              <a:latin typeface="Cambria" pitchFamily="18" charset="0"/>
            </a:endParaRPr>
          </a:p>
          <a:p>
            <a:pPr>
              <a:buFont typeface="Wingdings" pitchFamily="2" charset="2"/>
              <a:buChar char="§"/>
            </a:pPr>
            <a:endParaRPr lang="en-IN" sz="2800" b="1">
              <a:latin typeface="Cambria" pitchFamily="18" charset="0"/>
            </a:endParaRPr>
          </a:p>
          <a:p>
            <a:r>
              <a:rPr lang="en-US" sz="2800" b="1">
                <a:latin typeface="Cambria" pitchFamily="18" charset="0"/>
              </a:rPr>
              <a:t>    </a:t>
            </a:r>
            <a:endParaRPr lang="en-IN" sz="2800" b="1">
              <a:latin typeface="Cambria" pitchFamily="18" charset="0"/>
            </a:endParaRPr>
          </a:p>
          <a:p>
            <a:endParaRPr lang="en-IN" sz="2800" b="1">
              <a:latin typeface="Cambria" pitchFamily="18" charset="0"/>
            </a:endParaRPr>
          </a:p>
          <a:p>
            <a:endParaRPr lang="en-US">
              <a:latin typeface="Cambria" pitchFamily="18" charset="0"/>
            </a:endParaRPr>
          </a:p>
          <a:p>
            <a:endParaRPr lang="en-US">
              <a:latin typeface="Cambria" pitchFamily="18" charset="0"/>
            </a:endParaRPr>
          </a:p>
          <a:p>
            <a:endParaRPr lang="en-IN">
              <a:latin typeface="Cambria" pitchFamily="18" charset="0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9FB433-BAD7-4005-BC4C-3F51234C16F7}" type="slidenum">
              <a:rPr lang="en-IN"/>
              <a:pPr>
                <a:defRPr/>
              </a:pPr>
              <a:t>7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Application Virtualization </a:t>
            </a:r>
            <a:r>
              <a:rPr lang="en-US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cont…</a:t>
            </a:r>
            <a:endParaRPr lang="en-IN" b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15363" name="TextBox 16"/>
          <p:cNvSpPr txBox="1">
            <a:spLocks noChangeArrowheads="1"/>
          </p:cNvSpPr>
          <p:nvPr/>
        </p:nvSpPr>
        <p:spPr bwMode="auto">
          <a:xfrm>
            <a:off x="500063" y="1571625"/>
            <a:ext cx="8286750" cy="707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IN" sz="2800" b="1">
                <a:latin typeface="Cambria" pitchFamily="18" charset="0"/>
              </a:rPr>
              <a:t>File I/O Redirection Implementation</a:t>
            </a:r>
          </a:p>
          <a:p>
            <a:endParaRPr lang="en-US" sz="2800" b="1">
              <a:latin typeface="Cambria" pitchFamily="18" charset="0"/>
            </a:endParaRPr>
          </a:p>
          <a:p>
            <a:r>
              <a:rPr lang="en-US" sz="2800" b="1">
                <a:latin typeface="Cambria" pitchFamily="18" charset="0"/>
              </a:rPr>
              <a:t>    </a:t>
            </a:r>
            <a:r>
              <a:rPr lang="en-US" sz="2400" b="1">
                <a:latin typeface="Cambria" pitchFamily="18" charset="0"/>
              </a:rPr>
              <a:t>API Hooking at USER Level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b="1">
                <a:latin typeface="Cambria" pitchFamily="18" charset="0"/>
              </a:rPr>
              <a:t>  </a:t>
            </a:r>
            <a:r>
              <a:rPr lang="en-US" sz="2000">
                <a:latin typeface="Cambria" pitchFamily="18" charset="0"/>
              </a:rPr>
              <a:t>Hooking Kernel32.dll -  CreateFile,  OpenFile, DeleteFile etc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>
                <a:latin typeface="Cambria" pitchFamily="18" charset="0"/>
              </a:rPr>
              <a:t>  Hooking Ntdll.dll – NtCreateFile,  NtOpenFile,  NtDeleteFile etc</a:t>
            </a:r>
          </a:p>
          <a:p>
            <a:pPr lvl="1"/>
            <a:r>
              <a:rPr lang="en-US" sz="2000">
                <a:latin typeface="Cambria" pitchFamily="18" charset="0"/>
              </a:rPr>
              <a:t> </a:t>
            </a:r>
          </a:p>
          <a:p>
            <a:r>
              <a:rPr lang="en-US" sz="2800" b="1">
                <a:latin typeface="Cambria" pitchFamily="18" charset="0"/>
              </a:rPr>
              <a:t>    </a:t>
            </a:r>
            <a:r>
              <a:rPr lang="en-US" sz="2400" b="1">
                <a:latin typeface="Cambria" pitchFamily="18" charset="0"/>
              </a:rPr>
              <a:t>API Hooking at Kernel Level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b="1">
                <a:latin typeface="Cambria" pitchFamily="18" charset="0"/>
              </a:rPr>
              <a:t>  </a:t>
            </a:r>
            <a:r>
              <a:rPr lang="en-US" sz="2000">
                <a:latin typeface="Cambria" pitchFamily="18" charset="0"/>
              </a:rPr>
              <a:t>Hooking SSDT – NtCreateFile, NtOpenFile etc</a:t>
            </a:r>
          </a:p>
          <a:p>
            <a:pPr lvl="1"/>
            <a:endParaRPr lang="en-US" sz="2000">
              <a:latin typeface="Cambria" pitchFamily="18" charset="0"/>
            </a:endParaRPr>
          </a:p>
          <a:p>
            <a:r>
              <a:rPr lang="en-US" sz="2800" b="1">
                <a:latin typeface="Cambria" pitchFamily="18" charset="0"/>
              </a:rPr>
              <a:t>    </a:t>
            </a:r>
            <a:r>
              <a:rPr lang="en-US" sz="2400" b="1">
                <a:latin typeface="Cambria" pitchFamily="18" charset="0"/>
              </a:rPr>
              <a:t>File System Filter Driver or Mini-Filter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b="1">
                <a:latin typeface="Cambria" pitchFamily="18" charset="0"/>
              </a:rPr>
              <a:t>  </a:t>
            </a:r>
            <a:r>
              <a:rPr lang="en-US" sz="2000">
                <a:latin typeface="Cambria" pitchFamily="18" charset="0"/>
              </a:rPr>
              <a:t>Write file system driver to redirect virtualized file requests.</a:t>
            </a:r>
          </a:p>
          <a:p>
            <a:pPr>
              <a:buFont typeface="Arial" charset="0"/>
              <a:buChar char="•"/>
            </a:pPr>
            <a:endParaRPr lang="en-IN" sz="2800" b="1">
              <a:latin typeface="Cambria" pitchFamily="18" charset="0"/>
            </a:endParaRPr>
          </a:p>
          <a:p>
            <a:pPr>
              <a:buFont typeface="Wingdings" pitchFamily="2" charset="2"/>
              <a:buChar char="§"/>
            </a:pPr>
            <a:endParaRPr lang="en-US" sz="2800" b="1">
              <a:latin typeface="Cambria" pitchFamily="18" charset="0"/>
            </a:endParaRPr>
          </a:p>
          <a:p>
            <a:pPr>
              <a:buFont typeface="Wingdings" pitchFamily="2" charset="2"/>
              <a:buChar char="§"/>
            </a:pPr>
            <a:endParaRPr lang="en-IN" sz="2800" b="1">
              <a:latin typeface="Cambria" pitchFamily="18" charset="0"/>
            </a:endParaRPr>
          </a:p>
          <a:p>
            <a:r>
              <a:rPr lang="en-US" sz="2800" b="1">
                <a:latin typeface="Cambria" pitchFamily="18" charset="0"/>
              </a:rPr>
              <a:t>    </a:t>
            </a:r>
            <a:endParaRPr lang="en-IN" sz="2800" b="1">
              <a:latin typeface="Cambria" pitchFamily="18" charset="0"/>
            </a:endParaRPr>
          </a:p>
          <a:p>
            <a:endParaRPr lang="en-IN" sz="2800" b="1">
              <a:latin typeface="Cambria" pitchFamily="18" charset="0"/>
            </a:endParaRPr>
          </a:p>
          <a:p>
            <a:endParaRPr lang="en-US">
              <a:latin typeface="Cambria" pitchFamily="18" charset="0"/>
            </a:endParaRPr>
          </a:p>
          <a:p>
            <a:endParaRPr lang="en-US">
              <a:latin typeface="Cambria" pitchFamily="18" charset="0"/>
            </a:endParaRPr>
          </a:p>
          <a:p>
            <a:endParaRPr lang="en-IN">
              <a:latin typeface="Cambria" pitchFamily="18" charset="0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5F33E-0515-451C-BDA1-04A52F6AFA9D}" type="slidenum">
              <a:rPr lang="en-IN"/>
              <a:pPr>
                <a:defRPr/>
              </a:pPr>
              <a:t>8</a:t>
            </a:fld>
            <a:endParaRPr lang="en-IN"/>
          </a:p>
        </p:txBody>
      </p:sp>
      <p:pic>
        <p:nvPicPr>
          <p:cNvPr id="6" name="Picture 5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986" y="2571744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7" name="Picture 6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986" y="3890970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  <p:pic>
        <p:nvPicPr>
          <p:cNvPr id="8" name="Picture 7" descr="squ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986" y="4910150"/>
            <a:ext cx="304800" cy="304800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  <a:scene3d>
            <a:camera prst="perspectiveFront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Application Virtualization </a:t>
            </a:r>
            <a:r>
              <a:rPr lang="en-US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cont…</a:t>
            </a:r>
            <a:endParaRPr lang="en-IN" b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16387" name="TextBox 16"/>
          <p:cNvSpPr txBox="1">
            <a:spLocks noChangeArrowheads="1"/>
          </p:cNvSpPr>
          <p:nvPr/>
        </p:nvSpPr>
        <p:spPr bwMode="auto">
          <a:xfrm>
            <a:off x="500063" y="1643063"/>
            <a:ext cx="8001000" cy="547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IN" sz="2800" b="1">
                <a:latin typeface="Cambria" pitchFamily="18" charset="0"/>
              </a:rPr>
              <a:t>Registry Redirection</a:t>
            </a:r>
          </a:p>
          <a:p>
            <a:r>
              <a:rPr lang="en-US" sz="2800" b="1">
                <a:latin typeface="Cambria" pitchFamily="18" charset="0"/>
              </a:rPr>
              <a:t>    </a:t>
            </a:r>
            <a:r>
              <a:rPr lang="en-US" sz="2400">
                <a:latin typeface="Cambria" pitchFamily="18" charset="0"/>
              </a:rPr>
              <a:t>Redirecting and controlling registry read/write requests from virtual application.</a:t>
            </a:r>
          </a:p>
          <a:p>
            <a:endParaRPr lang="en-US" sz="2400">
              <a:latin typeface="Cambria" pitchFamily="18" charset="0"/>
            </a:endParaRPr>
          </a:p>
          <a:p>
            <a:r>
              <a:rPr lang="en-US" sz="2400" b="1" u="sng">
                <a:latin typeface="Cambria" pitchFamily="18" charset="0"/>
              </a:rPr>
              <a:t>Example:</a:t>
            </a:r>
          </a:p>
          <a:p>
            <a:endParaRPr lang="en-US" sz="2400">
              <a:latin typeface="Cambria" pitchFamily="18" charset="0"/>
            </a:endParaRPr>
          </a:p>
          <a:p>
            <a:pPr lvl="1"/>
            <a:r>
              <a:rPr lang="en-US" sz="2400" b="1">
                <a:latin typeface="Cambria" pitchFamily="18" charset="0"/>
              </a:rPr>
              <a:t>Input:</a:t>
            </a:r>
          </a:p>
          <a:p>
            <a:pPr lvl="1"/>
            <a:r>
              <a:rPr lang="en-US" sz="2000">
                <a:latin typeface="Cambria" pitchFamily="18" charset="0"/>
              </a:rPr>
              <a:t>HKCU\Software\Microsoft</a:t>
            </a:r>
          </a:p>
          <a:p>
            <a:pPr lvl="1"/>
            <a:endParaRPr lang="en-US" sz="2400">
              <a:latin typeface="Cambria" pitchFamily="18" charset="0"/>
            </a:endParaRPr>
          </a:p>
          <a:p>
            <a:pPr lvl="1"/>
            <a:r>
              <a:rPr lang="en-US" sz="2400" b="1">
                <a:latin typeface="Cambria" pitchFamily="18" charset="0"/>
              </a:rPr>
              <a:t>Redirected Input:</a:t>
            </a:r>
          </a:p>
          <a:p>
            <a:pPr lvl="1"/>
            <a:r>
              <a:rPr lang="en-US" sz="2000">
                <a:latin typeface="Cambria" pitchFamily="18" charset="0"/>
              </a:rPr>
              <a:t>HKCU\Software\&lt;MyApp_Sandbox&gt;\HKCU\Software\Microsoft</a:t>
            </a:r>
            <a:endParaRPr lang="en-IN" sz="2000">
              <a:latin typeface="Cambria" pitchFamily="18" charset="0"/>
            </a:endParaRPr>
          </a:p>
          <a:p>
            <a:endParaRPr lang="en-IN" sz="2800" b="1">
              <a:latin typeface="Cambria" pitchFamily="18" charset="0"/>
            </a:endParaRPr>
          </a:p>
          <a:p>
            <a:endParaRPr lang="en-US">
              <a:latin typeface="Cambria" pitchFamily="18" charset="0"/>
            </a:endParaRPr>
          </a:p>
          <a:p>
            <a:endParaRPr lang="en-US">
              <a:latin typeface="Cambria" pitchFamily="18" charset="0"/>
            </a:endParaRPr>
          </a:p>
          <a:p>
            <a:endParaRPr lang="en-IN">
              <a:latin typeface="Cambria" pitchFamily="18" charset="0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BBF45A-F259-49A0-9B26-CF2094D5FE16}" type="slidenum">
              <a:rPr lang="en-IN"/>
              <a:pPr>
                <a:defRPr/>
              </a:pPr>
              <a:t>9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4744</TotalTime>
  <Words>1064</Words>
  <Application>Microsoft Office PowerPoint</Application>
  <PresentationFormat>On-screen Show (4:3)</PresentationFormat>
  <Paragraphs>283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Technic</vt:lpstr>
      <vt:lpstr>APPLICATION VIRTUALIZATION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Virtualization</dc:title>
  <dc:creator>Nagareshwar Talekar</dc:creator>
  <cp:lastModifiedBy>nag</cp:lastModifiedBy>
  <cp:revision>231</cp:revision>
  <dcterms:created xsi:type="dcterms:W3CDTF">2010-07-04T05:35:18Z</dcterms:created>
  <dcterms:modified xsi:type="dcterms:W3CDTF">2011-10-18T19:23:57Z</dcterms:modified>
</cp:coreProperties>
</file>