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4.xml" ContentType="application/vnd.openxmlformats-officedocument.themeOverr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theme/themeOverride25.xml" ContentType="application/vnd.openxmlformats-officedocument.themeOverr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Override22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44" r:id="rId2"/>
  </p:sldMasterIdLst>
  <p:notesMasterIdLst>
    <p:notesMasterId r:id="rId45"/>
  </p:notesMasterIdLst>
  <p:handoutMasterIdLst>
    <p:handoutMasterId r:id="rId46"/>
  </p:handoutMasterIdLst>
  <p:sldIdLst>
    <p:sldId id="256" r:id="rId3"/>
    <p:sldId id="261" r:id="rId4"/>
    <p:sldId id="336" r:id="rId5"/>
    <p:sldId id="288" r:id="rId6"/>
    <p:sldId id="323" r:id="rId7"/>
    <p:sldId id="295" r:id="rId8"/>
    <p:sldId id="324" r:id="rId9"/>
    <p:sldId id="294" r:id="rId10"/>
    <p:sldId id="293" r:id="rId11"/>
    <p:sldId id="292" r:id="rId12"/>
    <p:sldId id="291" r:id="rId13"/>
    <p:sldId id="290" r:id="rId14"/>
    <p:sldId id="296" r:id="rId15"/>
    <p:sldId id="326" r:id="rId16"/>
    <p:sldId id="306" r:id="rId17"/>
    <p:sldId id="305" r:id="rId18"/>
    <p:sldId id="337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8" r:id="rId27"/>
    <p:sldId id="335" r:id="rId28"/>
    <p:sldId id="303" r:id="rId29"/>
    <p:sldId id="302" r:id="rId30"/>
    <p:sldId id="301" r:id="rId31"/>
    <p:sldId id="300" r:id="rId32"/>
    <p:sldId id="321" r:id="rId33"/>
    <p:sldId id="299" r:id="rId34"/>
    <p:sldId id="339" r:id="rId35"/>
    <p:sldId id="318" r:id="rId36"/>
    <p:sldId id="317" r:id="rId37"/>
    <p:sldId id="316" r:id="rId38"/>
    <p:sldId id="315" r:id="rId39"/>
    <p:sldId id="314" r:id="rId40"/>
    <p:sldId id="313" r:id="rId41"/>
    <p:sldId id="312" r:id="rId42"/>
    <p:sldId id="311" r:id="rId43"/>
    <p:sldId id="322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C7DAF1"/>
    <a:srgbClr val="FFB3B3"/>
    <a:srgbClr val="3BFB31"/>
    <a:srgbClr val="FF3300"/>
    <a:srgbClr val="FF9900"/>
    <a:srgbClr val="FF8265"/>
    <a:srgbClr val="C6605E"/>
  </p:clrMru>
  <p:extLst>
    <p:ext uri="{E76CE94A-603C-4142-B9EB-6D1370010A27}">
      <p14:discardImageEditData xmlns:p14="http://schemas.microsoft.com/office/powerpoint/2007/7/12/main" xmlns="" val="0"/>
    </p:ext>
    <p:ext uri="{D31A062A-798A-4329-ABDD-BBA856620510}">
      <p14:defaultImageDpi xmlns:p14="http://schemas.microsoft.com/office/powerpoint/2007/7/12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4241" autoAdjust="0"/>
    <p:restoredTop sz="87826" autoAdjust="0"/>
  </p:normalViewPr>
  <p:slideViewPr>
    <p:cSldViewPr>
      <p:cViewPr varScale="1">
        <p:scale>
          <a:sx n="102" d="100"/>
          <a:sy n="102" d="100"/>
        </p:scale>
        <p:origin x="-18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1D9CA-13F9-4C31-AE5A-2ABB9CCF1D62}" type="datetimeFigureOut">
              <a:rPr lang="en-US" smtClean="0"/>
              <a:pPr/>
              <a:t>3/8/2011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2A4E4-3D55-4E40-8356-9BD605667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252BEC-BFCC-4C57-9C68-E0B08D3A6B5F}" type="datetimeFigureOut">
              <a:rPr lang="en-US"/>
              <a:pPr>
                <a:defRPr/>
              </a:pPr>
              <a:t>3/8/2011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8A04A8-207B-4F46-83B8-72F14DAAC07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07/7/12/main" xmlns="" val="27572372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D2AD44-9997-4061-AD45-B101B9682349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I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I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I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I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I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IN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I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IN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IN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IN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I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IN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IN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IN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IN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IN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IN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IN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IN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IN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IN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I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IN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IN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IN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IN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IN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IN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 note =&gt; they do  smaller </a:t>
            </a:r>
            <a:r>
              <a:rPr lang="en-US" dirty="0" err="1" smtClean="0"/>
              <a:t>trasactions</a:t>
            </a:r>
            <a:r>
              <a:rPr lang="en-US" dirty="0" smtClean="0"/>
              <a:t> some times less than 50$  so that it go unnoticed </a:t>
            </a:r>
            <a:endParaRPr lang="en-IN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IN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IN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IN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IN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I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IN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IN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IN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I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I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I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I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I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22474E-434D-4428-8FA3-D565D5E1CB51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I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250F81-E1C1-4CA0-9E6C-F75C2D53C74A}" type="datetime1">
              <a:rPr lang="en-US" smtClean="0"/>
              <a:pPr>
                <a:defRPr/>
              </a:pPr>
              <a:t>3/8/2011</a:t>
            </a:fld>
            <a:endParaRPr lang="en-IN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CE4FB-B005-4AB9-97A3-DA8860E780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07/7/12/main" xmlns="" val="113282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418A5-0D30-4ACF-A029-14B67362D720}" type="datetime1">
              <a:rPr lang="en-US" smtClean="0"/>
              <a:pPr>
                <a:defRPr/>
              </a:pPr>
              <a:t>3/8/2011</a:t>
            </a:fld>
            <a:endParaRPr lang="en-I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F7556-1938-4E96-9E82-5C32A0B9BE8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07/7/12/main" xmlns="" val="305130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9460-D3CC-4DF1-9A3C-1267A7B4BD44}" type="datetime1">
              <a:rPr lang="en-US" smtClean="0"/>
              <a:pPr>
                <a:defRPr/>
              </a:pPr>
              <a:t>3/8/2011</a:t>
            </a:fld>
            <a:endParaRPr lang="en-I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7D809-4E83-46CC-8C44-782D37AB2E8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07/7/12/main" xmlns="" val="10324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235C6-15A5-412E-8564-A176C0D5FEB1}" type="datetime1">
              <a:rPr lang="en-US" smtClean="0"/>
              <a:pPr>
                <a:defRPr/>
              </a:pPr>
              <a:t>3/8/2011</a:t>
            </a:fld>
            <a:endParaRPr lang="en-IN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0FA3F-EDB7-4937-B70E-AE92E46D05C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07/7/12/main" xmlns="" val="280384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3D816F-71CB-44DD-856B-4B625060DF3C}" type="datetime1">
              <a:rPr lang="en-US" smtClean="0"/>
              <a:pPr>
                <a:defRPr/>
              </a:pPr>
              <a:t>3/8/2011</a:t>
            </a:fld>
            <a:endParaRPr lang="en-I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48D1D-E6E8-4159-8FD7-0F021F32ED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07/7/12/main" xmlns="" val="398048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BBD47-EBE3-46A0-83CD-C50318533CA9}" type="datetime1">
              <a:rPr lang="en-US" smtClean="0"/>
              <a:pPr>
                <a:defRPr/>
              </a:pPr>
              <a:t>3/8/2011</a:t>
            </a:fld>
            <a:endParaRPr lang="en-IN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2EE76-B72B-449A-B191-D6745CF0C47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07/7/12/main" xmlns="" val="44449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96307-0D33-4C37-BCEA-9C6B0DE826C4}" type="datetime1">
              <a:rPr lang="en-US" smtClean="0"/>
              <a:pPr>
                <a:defRPr/>
              </a:pPr>
              <a:t>3/8/2011</a:t>
            </a:fld>
            <a:endParaRPr lang="en-IN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D13AE-F100-4719-A1D4-D4ED0CC8ACD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07/7/12/main" xmlns="" val="3500898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F96AF-F3B2-46C8-8463-22D49B1E7161}" type="datetime1">
              <a:rPr lang="en-US" smtClean="0"/>
              <a:pPr>
                <a:defRPr/>
              </a:pPr>
              <a:t>3/8/2011</a:t>
            </a:fld>
            <a:endParaRPr lang="en-IN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86003-8CB8-4CC3-BC46-AE68B2FDD0A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07/7/12/main" xmlns="" val="161755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603BD-6D59-4DDD-BC34-5D367A2214EC}" type="datetime1">
              <a:rPr lang="en-US" smtClean="0"/>
              <a:pPr>
                <a:defRPr/>
              </a:pPr>
              <a:t>3/8/2011</a:t>
            </a:fld>
            <a:endParaRPr lang="en-IN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E7F1E-3FE7-46D1-8585-D1F13B32AED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07/7/12/main" xmlns="" val="107974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AE1E34-8EB6-4B7A-A5E3-8656D3DC3880}" type="datetime1">
              <a:rPr lang="en-US" smtClean="0"/>
              <a:pPr>
                <a:defRPr/>
              </a:pPr>
              <a:t>3/8/2011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A232E-1608-49C2-B460-1CD79D9F40A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07/7/12/main" xmlns="" val="339240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042D0-C4A4-4988-9C5B-D2A1326B1827}" type="datetime1">
              <a:rPr lang="en-US" smtClean="0"/>
              <a:pPr>
                <a:defRPr/>
              </a:pPr>
              <a:t>3/8/2011</a:t>
            </a:fld>
            <a:endParaRPr lang="en-IN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BFC5C-1C83-4254-8AAF-4E6EF893043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07/7/12/main" xmlns="" val="555023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D50005-C458-4356-94D0-6CC45F204DB2}" type="datetime1">
              <a:rPr lang="en-US" smtClean="0"/>
              <a:pPr>
                <a:defRPr/>
              </a:pPr>
              <a:t>3/8/2011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EC26DD-FF3B-4A7C-ACD8-4E655ACB1E8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73" r:id="rId2"/>
    <p:sldLayoutId id="2147484082" r:id="rId3"/>
    <p:sldLayoutId id="2147484074" r:id="rId4"/>
    <p:sldLayoutId id="2147484075" r:id="rId5"/>
    <p:sldLayoutId id="2147484076" r:id="rId6"/>
    <p:sldLayoutId id="2147484077" r:id="rId7"/>
    <p:sldLayoutId id="2147484083" r:id="rId8"/>
    <p:sldLayoutId id="2147484078" r:id="rId9"/>
    <p:sldLayoutId id="2147484079" r:id="rId10"/>
    <p:sldLayoutId id="214748408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Calibri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SafariPasswordDecryptor.exe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1.jpeg"/><Relationship Id="rId4" Type="http://schemas.openxmlformats.org/officeDocument/2006/relationships/hyperlink" Target="ftppasswordsniffer_demo.avi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12.png"/><Relationship Id="rId4" Type="http://schemas.openxmlformats.org/officeDocument/2006/relationships/hyperlink" Target="Stealing%20Browser%20Credentials%20with%20Meterpreter%20Scripting.flv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13.jpeg"/><Relationship Id="rId4" Type="http://schemas.openxmlformats.org/officeDocument/2006/relationships/hyperlink" Target="BrowserPasswordDecryptor.exe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securityxploded.com/passwordsecrets.php" TargetMode="External"/><Relationship Id="rId13" Type="http://schemas.openxmlformats.org/officeDocument/2006/relationships/hyperlink" Target="http://www.foofus.net/~fizzgig/pwdump/" TargetMode="External"/><Relationship Id="rId3" Type="http://schemas.openxmlformats.org/officeDocument/2006/relationships/notesSlide" Target="../notesSlides/notesSlide40.xml"/><Relationship Id="rId7" Type="http://schemas.openxmlformats.org/officeDocument/2006/relationships/hyperlink" Target="http://securityxploded.com/networkpasswordsecrets.php" TargetMode="External"/><Relationship Id="rId12" Type="http://schemas.openxmlformats.org/officeDocument/2006/relationships/hyperlink" Target="http://www.backtrack-linux.org/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6.xml"/><Relationship Id="rId6" Type="http://schemas.openxmlformats.org/officeDocument/2006/relationships/hyperlink" Target="http://msdn.microsoft.com/en-us/library/ms995355.aspx" TargetMode="External"/><Relationship Id="rId11" Type="http://schemas.openxmlformats.org/officeDocument/2006/relationships/hyperlink" Target="http://www.oxid.it/" TargetMode="External"/><Relationship Id="rId5" Type="http://schemas.openxmlformats.org/officeDocument/2006/relationships/hyperlink" Target="http://tldp.org/LDP/lame/LAME/linux-admin-made-easy/shadow-file-formats.html" TargetMode="External"/><Relationship Id="rId10" Type="http://schemas.openxmlformats.org/officeDocument/2006/relationships/hyperlink" Target="http://www.project-rainbowcrack.com/" TargetMode="External"/><Relationship Id="rId4" Type="http://schemas.openxmlformats.org/officeDocument/2006/relationships/hyperlink" Target="http://securityxploded.com/windows-password-recovery.php" TargetMode="External"/><Relationship Id="rId9" Type="http://schemas.openxmlformats.org/officeDocument/2006/relationships/hyperlink" Target="http://securityxploded.com/browser-password-decryptor.php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8.xml"/><Relationship Id="rId5" Type="http://schemas.openxmlformats.org/officeDocument/2006/relationships/image" Target="../media/image14.png"/><Relationship Id="rId4" Type="http://schemas.openxmlformats.org/officeDocument/2006/relationships/hyperlink" Target="http://securityxploded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82" y="914392"/>
            <a:ext cx="8929718" cy="1143008"/>
          </a:xfrm>
          <a:noFill/>
          <a:ln>
            <a:noFill/>
            <a:headEnd/>
            <a:tailEnd/>
          </a:ln>
          <a:effectLst/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sz="48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Primer on Password Security</a:t>
            </a:r>
            <a:endParaRPr lang="en-IN" sz="48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3201415"/>
            <a:ext cx="5572164" cy="5232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  <a:scene3d>
              <a:camera prst="perspectiveBelow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eorgia" pitchFamily="18" charset="0"/>
              </a:rPr>
              <a:t>Nagareshwar</a:t>
            </a:r>
            <a:r>
              <a:rPr lang="en-US" sz="2800" b="1" dirty="0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eorgia" pitchFamily="18" charset="0"/>
              </a:rPr>
              <a:t>  </a:t>
            </a:r>
            <a:r>
              <a:rPr lang="en-US" sz="2800" b="1" dirty="0" err="1" smtClean="0">
                <a:ln w="1905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Georgia" pitchFamily="18" charset="0"/>
              </a:rPr>
              <a:t>Talekar</a:t>
            </a:r>
            <a:endParaRPr lang="en-US" sz="2800" b="1" dirty="0">
              <a:ln w="1905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Georgia" pitchFamily="18" charset="0"/>
            </a:endParaRPr>
          </a:p>
        </p:txBody>
      </p:sp>
      <p:pic>
        <p:nvPicPr>
          <p:cNvPr id="5124" name="Picture 10" descr="securityxplodedbigiconnormal.png"/>
          <p:cNvPicPr>
            <a:picLocks noChangeAspect="1"/>
          </p:cNvPicPr>
          <p:nvPr/>
        </p:nvPicPr>
        <p:blipFill>
          <a:blip r:embed="rId3">
            <a:extLst>
              <a:ext uri="28A0092B-C50C-407e-A947-70E740481C1C">
                <a14:useLocalDpi xmlns:a14="http://schemas.microsoft.com/office/drawing/2007/7/7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42" y="4000500"/>
            <a:ext cx="1143000" cy="9525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95460" y="4992469"/>
            <a:ext cx="557214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www.SecurityXploded.com</a:t>
            </a:r>
            <a:endParaRPr lang="en-IN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3165" y="6488668"/>
            <a:ext cx="3050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tnagareshwar@gmail.com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28600" y="1447800"/>
            <a:ext cx="8610600" cy="48013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Each OS provides built-in cryptography store &amp; library for Secure storage of Secret/Sensitive Data</a:t>
            </a:r>
          </a:p>
          <a:p>
            <a:pPr eaLnBrk="1" hangingPunct="1"/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User Login credentials are used to keep it isolated and protected from other users.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Makes it easy &amp; transparent for any application to use it.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Apps do not have to worry about security of sensitive data.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Windows  -  </a:t>
            </a:r>
            <a:r>
              <a:rPr lang="en-US" b="1" dirty="0" smtClean="0">
                <a:latin typeface="Cambria" pitchFamily="18" charset="0"/>
              </a:rPr>
              <a:t>DPAPI</a:t>
            </a:r>
            <a:r>
              <a:rPr lang="en-US" dirty="0" smtClean="0">
                <a:latin typeface="Cambria" pitchFamily="18" charset="0"/>
              </a:rPr>
              <a:t> &amp; Credential Store</a:t>
            </a:r>
          </a:p>
          <a:p>
            <a:pPr eaLnBrk="1" hangingPunct="1">
              <a:buFont typeface="Wingdings" pitchFamily="2" charset="2"/>
              <a:buChar char="§"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Linux    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KDE =&gt; </a:t>
            </a:r>
            <a:r>
              <a:rPr lang="en-US" b="1" dirty="0" err="1" smtClean="0">
                <a:latin typeface="Cambria" pitchFamily="18" charset="0"/>
              </a:rPr>
              <a:t>Kwallet</a:t>
            </a:r>
            <a:r>
              <a:rPr lang="en-US" b="1" dirty="0" smtClean="0">
                <a:latin typeface="Cambria" pitchFamily="18" charset="0"/>
              </a:rPr>
              <a:t>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GNOME =&gt; </a:t>
            </a:r>
            <a:r>
              <a:rPr lang="en-US" b="1" dirty="0" err="1" smtClean="0">
                <a:latin typeface="Cambria" pitchFamily="18" charset="0"/>
              </a:rPr>
              <a:t>Keyring</a:t>
            </a:r>
            <a:endParaRPr lang="en-US" b="1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MAC  -  </a:t>
            </a:r>
            <a:r>
              <a:rPr lang="en-US" b="1" dirty="0" err="1" smtClean="0">
                <a:latin typeface="Cambria" pitchFamily="18" charset="0"/>
              </a:rPr>
              <a:t>KeyChain</a:t>
            </a:r>
            <a:endParaRPr lang="en-US" b="1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IN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Operating System &amp; Cryptography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10</a:t>
            </a:fld>
            <a:endParaRPr lang="en-IN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6" name="Picture 5" descr="mac_os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563880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fat linux pengu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457200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window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800" y="3429000"/>
            <a:ext cx="12192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28600" y="1447800"/>
            <a:ext cx="8610600" cy="42473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</a:t>
            </a:r>
            <a:r>
              <a:rPr lang="en-US" b="1" dirty="0" smtClean="0">
                <a:latin typeface="Cambria" pitchFamily="18" charset="0"/>
              </a:rPr>
              <a:t>DPAPI</a:t>
            </a:r>
            <a:r>
              <a:rPr lang="en-US" dirty="0" smtClean="0">
                <a:latin typeface="Cambria" pitchFamily="18" charset="0"/>
              </a:rPr>
              <a:t> -  Data Protection Technology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Uses strong Triple-DES algorithm, SHA-1 algorithm and PBKDF2 password-based key derivation routine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Uses large secret sizes to greatly reduce the possibility of brute-force attacks to compromise the secrets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Only Logged in user can decrypt his/her previously encrypted data    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It is possible to recover password from the disk if that user's login credential is known.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   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Using DPAPI from Your Application [user specific]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</a:rPr>
              <a:t>CryptProtectData</a:t>
            </a:r>
            <a:r>
              <a:rPr lang="en-US" dirty="0" smtClean="0">
                <a:latin typeface="Cambria" pitchFamily="18" charset="0"/>
              </a:rPr>
              <a:t> - Encrypt your Password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</a:rPr>
              <a:t>CryptUnprotectData</a:t>
            </a:r>
            <a:r>
              <a:rPr lang="en-US" dirty="0" smtClean="0">
                <a:latin typeface="Cambria" pitchFamily="18" charset="0"/>
              </a:rPr>
              <a:t> - Decrypt your Password</a:t>
            </a:r>
          </a:p>
          <a:p>
            <a:pPr eaLnBrk="1" hangingPunct="1"/>
            <a:endParaRPr lang="en-US" dirty="0" smtClean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Windows Cryptography Internals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28600" y="1447800"/>
            <a:ext cx="8610600" cy="25853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Other useful DPAPI functions 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CryptEncrypt</a:t>
            </a:r>
            <a:r>
              <a:rPr lang="en-US" dirty="0" smtClean="0">
                <a:latin typeface="Cambria" pitchFamily="18" charset="0"/>
              </a:rPr>
              <a:t> - [Generic] Encrypt Data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CryptDecrypt</a:t>
            </a:r>
            <a:r>
              <a:rPr lang="en-US" dirty="0" smtClean="0">
                <a:latin typeface="Cambria" pitchFamily="18" charset="0"/>
              </a:rPr>
              <a:t> - [Generic] Decrypt Data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CryptProtectMemory</a:t>
            </a:r>
            <a:r>
              <a:rPr lang="en-US" dirty="0" smtClean="0">
                <a:latin typeface="Cambria" pitchFamily="18" charset="0"/>
              </a:rPr>
              <a:t> - Encrypts memory region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CryptUnprotectMemory</a:t>
            </a:r>
            <a:r>
              <a:rPr lang="en-US" dirty="0" smtClean="0">
                <a:latin typeface="Cambria" pitchFamily="18" charset="0"/>
              </a:rPr>
              <a:t> - Decrypts memory region</a:t>
            </a:r>
          </a:p>
          <a:p>
            <a:pPr eaLnBrk="1" hangingPunct="1"/>
            <a:endParaRPr lang="en-US" dirty="0" smtClean="0">
              <a:latin typeface="Cambria" pitchFamily="18" charset="0"/>
            </a:endParaRPr>
          </a:p>
          <a:p>
            <a:pPr eaLnBrk="1" hangingPunct="1"/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Applications  using  DPAPI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        </a:t>
            </a:r>
            <a:r>
              <a:rPr lang="en-US" b="1" dirty="0" smtClean="0">
                <a:latin typeface="Cambria" pitchFamily="18" charset="0"/>
              </a:rPr>
              <a:t>IE</a:t>
            </a:r>
            <a:r>
              <a:rPr lang="en-US" dirty="0" smtClean="0">
                <a:latin typeface="Cambria" pitchFamily="18" charset="0"/>
              </a:rPr>
              <a:t>, </a:t>
            </a:r>
            <a:r>
              <a:rPr lang="en-US" b="1" dirty="0" smtClean="0">
                <a:latin typeface="Cambria" pitchFamily="18" charset="0"/>
              </a:rPr>
              <a:t>Google Chrome</a:t>
            </a:r>
            <a:r>
              <a:rPr lang="en-US" dirty="0" smtClean="0">
                <a:latin typeface="Cambria" pitchFamily="18" charset="0"/>
              </a:rPr>
              <a:t>, </a:t>
            </a:r>
            <a:r>
              <a:rPr lang="en-US" b="1" dirty="0" err="1" smtClean="0">
                <a:latin typeface="Cambria" pitchFamily="18" charset="0"/>
              </a:rPr>
              <a:t>GTalk</a:t>
            </a:r>
            <a:r>
              <a:rPr lang="en-US" dirty="0" smtClean="0">
                <a:latin typeface="Cambria" pitchFamily="18" charset="0"/>
              </a:rPr>
              <a:t>,  </a:t>
            </a:r>
            <a:r>
              <a:rPr lang="en-US" dirty="0" err="1" smtClean="0">
                <a:latin typeface="Cambria" pitchFamily="18" charset="0"/>
              </a:rPr>
              <a:t>Picassa</a:t>
            </a:r>
            <a:r>
              <a:rPr lang="en-US" dirty="0" smtClean="0">
                <a:latin typeface="Cambria" pitchFamily="18" charset="0"/>
              </a:rPr>
              <a:t>,  Google Desktop Search etc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Windows Cryptography Internals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28600" y="1447800"/>
            <a:ext cx="8610600" cy="41549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>
                <a:latin typeface="Cambria" pitchFamily="18" charset="0"/>
              </a:rPr>
              <a:t>Just a few lines of code to Encrypt/Decrypt Passwords !</a:t>
            </a:r>
          </a:p>
          <a:p>
            <a:pPr eaLnBrk="1" hangingPunct="1"/>
            <a:endParaRPr lang="en-US" dirty="0" smtClean="0">
              <a:latin typeface="Cambria" pitchFamily="18" charset="0"/>
            </a:endParaRPr>
          </a:p>
          <a:p>
            <a:pPr eaLnBrk="1" hangingPunct="1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DATA_BLOB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DataIn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DATA_BLOB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DataOut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DATA_BLOB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DataFinal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eaLnBrk="1" hangingPunct="1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DataIn.pbData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"My Secret Password";    </a:t>
            </a:r>
          </a:p>
          <a:p>
            <a:pPr eaLnBrk="1" hangingPunct="1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DataIn.cbData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("My Secret Password")+1;;</a:t>
            </a:r>
          </a:p>
          <a:p>
            <a:pPr eaLnBrk="1" hangingPunct="1"/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//Encrypt the Password</a:t>
            </a:r>
          </a:p>
          <a:p>
            <a:pPr eaLnBrk="1" hangingPunct="1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CryptProtectData(&amp;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DataIn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NULL, NULL, NULL, NULL, 0, &amp;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DataOut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eaLnBrk="1" hangingPunct="1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eaLnBrk="1" hangingPunct="1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//Decrypt the password </a:t>
            </a:r>
          </a:p>
          <a:p>
            <a:pPr eaLnBrk="1" hangingPunct="1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CryptUnprotectData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(&amp;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DataOut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NULL, NULL, NULL, NULL, 0, &amp;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DataFinal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eaLnBrk="1" hangingPunct="1"/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</a:t>
            </a:r>
          </a:p>
          <a:p>
            <a:pPr eaLnBrk="1" hangingPunct="1"/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printf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("Decrypted password is %s ",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DataFinal.pbData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 </a:t>
            </a:r>
          </a:p>
          <a:p>
            <a:pPr eaLnBrk="1" hangingPunct="1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Note : Above code is illustration purpose only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Using Windows DPAPI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28600" y="1447800"/>
            <a:ext cx="8610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Any data encrypted using DPAPI functions has following magic pattern 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   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  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01 00 00 00 D0 8C 9D DF 01 15 D1 11 8C 7A 00 C0 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         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Sample DPAPI encrypted data file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Windows DPAPI Secrets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6" name="Picture 5" descr="dpapi-sample-fi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124200"/>
            <a:ext cx="71628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28600" y="1447800"/>
            <a:ext cx="8610600" cy="48320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</a:t>
            </a:r>
            <a:r>
              <a:rPr lang="en-US" b="1" dirty="0" smtClean="0">
                <a:latin typeface="Cambria" pitchFamily="18" charset="0"/>
              </a:rPr>
              <a:t>Credential Store </a:t>
            </a:r>
            <a:r>
              <a:rPr lang="en-US" dirty="0" smtClean="0">
                <a:latin typeface="Cambria" pitchFamily="18" charset="0"/>
              </a:rPr>
              <a:t>- Provides Secure Storage mechanism to store sensitive data</a:t>
            </a:r>
          </a:p>
          <a:p>
            <a:pPr eaLnBrk="1" hangingPunct="1">
              <a:buFont typeface="Wingdings" pitchFamily="2" charset="2"/>
              <a:buChar char="§"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</a:t>
            </a:r>
            <a:r>
              <a:rPr lang="en-US" b="1" dirty="0" smtClean="0">
                <a:latin typeface="Cambria" pitchFamily="18" charset="0"/>
              </a:rPr>
              <a:t>Credential Store Types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400" dirty="0" smtClean="0">
                <a:latin typeface="Cambria" pitchFamily="18" charset="0"/>
              </a:rPr>
              <a:t> Generic Password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400" dirty="0" smtClean="0">
                <a:latin typeface="Cambria" pitchFamily="18" charset="0"/>
              </a:rPr>
              <a:t> Domain Password - Most Secure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400" dirty="0" smtClean="0">
                <a:latin typeface="Cambria" pitchFamily="18" charset="0"/>
              </a:rPr>
              <a:t> Domain Visible Password / .NET Passport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400" dirty="0" smtClean="0">
                <a:latin typeface="Cambria" pitchFamily="18" charset="0"/>
              </a:rPr>
              <a:t> Certificates</a:t>
            </a:r>
          </a:p>
          <a:p>
            <a:pPr eaLnBrk="1" hangingPunct="1"/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</a:t>
            </a:r>
            <a:r>
              <a:rPr lang="en-US" b="1" dirty="0" smtClean="0">
                <a:latin typeface="Cambria" pitchFamily="18" charset="0"/>
              </a:rPr>
              <a:t>'Domain password' </a:t>
            </a:r>
            <a:r>
              <a:rPr lang="en-US" dirty="0" smtClean="0">
                <a:latin typeface="Cambria" pitchFamily="18" charset="0"/>
              </a:rPr>
              <a:t>=&gt;  It cannot be decrypted by even administrator. Only system process, LSASS.EXE has the privilege to play with it.</a:t>
            </a:r>
          </a:p>
          <a:p>
            <a:pPr eaLnBrk="1" hangingPunct="1"/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</a:t>
            </a:r>
            <a:r>
              <a:rPr lang="en-US" b="1" dirty="0" smtClean="0">
                <a:latin typeface="Cambria" pitchFamily="18" charset="0"/>
              </a:rPr>
              <a:t>Generic Password/.NET Passport </a:t>
            </a:r>
            <a:r>
              <a:rPr lang="en-US" dirty="0" smtClean="0">
                <a:latin typeface="Cambria" pitchFamily="18" charset="0"/>
              </a:rPr>
              <a:t>=&gt;  Use functions </a:t>
            </a:r>
            <a:r>
              <a:rPr lang="en-US" dirty="0" err="1" smtClean="0">
                <a:latin typeface="Cambria" pitchFamily="18" charset="0"/>
              </a:rPr>
              <a:t>CredEnumerate</a:t>
            </a:r>
            <a:r>
              <a:rPr lang="en-US" dirty="0" smtClean="0">
                <a:latin typeface="Cambria" pitchFamily="18" charset="0"/>
              </a:rPr>
              <a:t> &amp; </a:t>
            </a:r>
            <a:r>
              <a:rPr lang="en-US" dirty="0" err="1" smtClean="0">
                <a:latin typeface="Cambria" pitchFamily="18" charset="0"/>
              </a:rPr>
              <a:t>CredUnprotectData</a:t>
            </a:r>
            <a:r>
              <a:rPr lang="en-US" dirty="0" smtClean="0">
                <a:latin typeface="Cambria" pitchFamily="18" charset="0"/>
              </a:rPr>
              <a:t> to enumerate and decrypt all the stored passwords</a:t>
            </a:r>
          </a:p>
          <a:p>
            <a:pPr eaLnBrk="1" hangingPunct="1"/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</a:t>
            </a:r>
            <a:r>
              <a:rPr lang="en-US" b="1" dirty="0" smtClean="0">
                <a:latin typeface="Cambria" pitchFamily="18" charset="0"/>
              </a:rPr>
              <a:t>Applications</a:t>
            </a:r>
            <a:r>
              <a:rPr lang="en-US" dirty="0" smtClean="0">
                <a:latin typeface="Cambria" pitchFamily="18" charset="0"/>
              </a:rPr>
              <a:t>  =&gt;  Outlook, Windows Live Messenger, Remote </a:t>
            </a:r>
            <a:r>
              <a:rPr lang="en-US" dirty="0" err="1" smtClean="0">
                <a:latin typeface="Cambria" pitchFamily="18" charset="0"/>
              </a:rPr>
              <a:t>Destktop</a:t>
            </a:r>
            <a:r>
              <a:rPr lang="en-US" dirty="0" smtClean="0">
                <a:latin typeface="Cambria" pitchFamily="18" charset="0"/>
              </a:rPr>
              <a:t>, </a:t>
            </a:r>
            <a:r>
              <a:rPr lang="en-US" dirty="0" err="1" smtClean="0">
                <a:latin typeface="Cambria" pitchFamily="18" charset="0"/>
              </a:rPr>
              <a:t>GMail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err="1" smtClean="0">
                <a:latin typeface="Cambria" pitchFamily="18" charset="0"/>
              </a:rPr>
              <a:t>Notifier</a:t>
            </a:r>
            <a:r>
              <a:rPr lang="en-US" dirty="0" smtClean="0">
                <a:latin typeface="Cambria" pitchFamily="18" charset="0"/>
              </a:rPr>
              <a:t>, Network Passwords etc</a:t>
            </a:r>
          </a:p>
          <a:p>
            <a:pPr eaLnBrk="1" hangingPunct="1">
              <a:buFont typeface="Wingdings" pitchFamily="2" charset="2"/>
              <a:buChar char="§"/>
            </a:pPr>
            <a:endParaRPr lang="en-US" dirty="0" smtClean="0">
              <a:latin typeface="Cambria" pitchFamily="18" charset="0"/>
            </a:endParaRPr>
          </a:p>
          <a:p>
            <a:pPr eaLnBrk="1" hangingPunct="1"/>
            <a:endParaRPr lang="en-IN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Windows Cryptography Internals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28600" y="1447800"/>
            <a:ext cx="8610600" cy="17543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</a:t>
            </a:r>
            <a:r>
              <a:rPr lang="en-US" b="1" dirty="0" smtClean="0">
                <a:latin typeface="Cambria" pitchFamily="18" charset="0"/>
              </a:rPr>
              <a:t>Protected Storage  </a:t>
            </a:r>
            <a:r>
              <a:rPr lang="en-US" dirty="0" smtClean="0">
                <a:latin typeface="Cambria" pitchFamily="18" charset="0"/>
              </a:rPr>
              <a:t>-  Older storage mechanism used by Windows</a:t>
            </a:r>
          </a:p>
          <a:p>
            <a:pPr eaLnBrk="1" hangingPunct="1"/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Protected Storage  API functions exported from pstorec.dll are used store/enumerate the secret data</a:t>
            </a:r>
          </a:p>
          <a:p>
            <a:pPr eaLnBrk="1" hangingPunct="1">
              <a:buFont typeface="Wingdings" pitchFamily="2" charset="2"/>
              <a:buChar char="§"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Used by older versions of </a:t>
            </a:r>
            <a:r>
              <a:rPr lang="en-US" b="1" dirty="0" smtClean="0">
                <a:latin typeface="Cambria" pitchFamily="18" charset="0"/>
              </a:rPr>
              <a:t>Internet Explorer</a:t>
            </a:r>
            <a:r>
              <a:rPr lang="en-US" dirty="0" smtClean="0">
                <a:latin typeface="Cambria" pitchFamily="18" charset="0"/>
              </a:rPr>
              <a:t>, </a:t>
            </a:r>
            <a:r>
              <a:rPr lang="en-US" b="1" dirty="0" smtClean="0">
                <a:latin typeface="Cambria" pitchFamily="18" charset="0"/>
              </a:rPr>
              <a:t>Outlook</a:t>
            </a:r>
            <a:r>
              <a:rPr lang="en-US" dirty="0" smtClean="0">
                <a:latin typeface="Cambria" pitchFamily="18" charset="0"/>
              </a:rPr>
              <a:t> &amp; MSN Messenger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Windows Cryptography Internals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200" y="1752600"/>
            <a:ext cx="8429684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/>
            <a:r>
              <a:rPr lang="en-US" sz="4400" b="1" dirty="0" smtClean="0"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+mn-lt"/>
                <a:cs typeface="+mn-cs"/>
              </a:rPr>
              <a:t>Part  II </a:t>
            </a:r>
          </a:p>
          <a:p>
            <a:pPr lvl="0" algn="ctr"/>
            <a:endParaRPr lang="en-US" sz="4400" b="1" dirty="0" smtClean="0"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+mn-lt"/>
              <a:cs typeface="+mn-cs"/>
            </a:endParaRPr>
          </a:p>
          <a:p>
            <a:pPr lvl="0"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+mn-lt"/>
                <a:cs typeface="+mn-cs"/>
              </a:rPr>
              <a:t>Password Cracking/Recovery Techniques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28600" y="1447800"/>
            <a:ext cx="8610600" cy="45243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</a:t>
            </a:r>
            <a:r>
              <a:rPr lang="en-US" b="1" dirty="0" smtClean="0">
                <a:latin typeface="Cambria" pitchFamily="18" charset="0"/>
              </a:rPr>
              <a:t>Dictionary Method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Quickly find any dictionary based passwords</a:t>
            </a:r>
          </a:p>
          <a:p>
            <a:pPr eaLnBrk="1" hangingPunct="1">
              <a:buFont typeface="Wingdings" pitchFamily="2" charset="2"/>
              <a:buChar char="§"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</a:t>
            </a:r>
            <a:r>
              <a:rPr lang="en-US" b="1" dirty="0" smtClean="0">
                <a:latin typeface="Cambria" pitchFamily="18" charset="0"/>
              </a:rPr>
              <a:t>Brute-Force Method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Use a specific character set or combination such as lowercase, uppercase, numeric, special characters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Takes long time based on the length and character set used 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  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</a:t>
            </a:r>
            <a:r>
              <a:rPr lang="en-US" b="1" dirty="0" smtClean="0">
                <a:latin typeface="Cambria" pitchFamily="18" charset="0"/>
              </a:rPr>
              <a:t>Hybrid Method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Combination of dictionary word and brute force technique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Detect smart passwords such as password123, 123password etc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</a:t>
            </a:r>
            <a:r>
              <a:rPr lang="en-US" b="1" dirty="0" smtClean="0">
                <a:latin typeface="Cambria" pitchFamily="18" charset="0"/>
              </a:rPr>
              <a:t>Pattern based Brute-Force Method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Here user knows the part of the password (say ending with 123)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Reduces the number of attempts and significantly reduces total time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IN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Password Cracking/Recovery Techniques I 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28600" y="1447800"/>
            <a:ext cx="8610600" cy="34163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</a:t>
            </a:r>
            <a:r>
              <a:rPr lang="en-US" b="1" dirty="0" smtClean="0">
                <a:latin typeface="Cambria" pitchFamily="18" charset="0"/>
              </a:rPr>
              <a:t>GPU/Distributed based Brute-Force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Password cracking/recovery is performed on high end GPU based or distributed systems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Speeds up the recovery process significantly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   </a:t>
            </a:r>
          </a:p>
          <a:p>
            <a:pPr eaLnBrk="1" hangingPunct="1">
              <a:buFont typeface="Wingdings" pitchFamily="2" charset="2"/>
              <a:buChar char="§"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</a:t>
            </a:r>
            <a:r>
              <a:rPr lang="en-US" b="1" dirty="0" smtClean="0">
                <a:latin typeface="Cambria" pitchFamily="18" charset="0"/>
              </a:rPr>
              <a:t>Rainbow Crack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Hashes of known algorithm (such as LM/NTLM/MD5/SHA) for all possible character sets are pre-computed and kept in sorted tables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Then Password hash is searched in these tables to find the original plain text password.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Very efficient and fastest way to crack any complex passwords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Password Recovery Techniques II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5720" y="357166"/>
            <a:ext cx="842968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+mn-lt"/>
                <a:cs typeface="+mn-cs"/>
              </a:rPr>
              <a:t>Contents</a:t>
            </a:r>
          </a:p>
        </p:txBody>
      </p:sp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0" y="1371600"/>
            <a:ext cx="9144000" cy="36009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buFont typeface="Wingdings" pitchFamily="2" charset="2"/>
              <a:buChar char="§"/>
            </a:pPr>
            <a:endParaRPr lang="en-IN" sz="2400" dirty="0">
              <a:latin typeface="Cambria" pitchFamily="18" charset="0"/>
            </a:endParaRP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sz="2400" dirty="0" smtClean="0">
                <a:latin typeface="Cambria" pitchFamily="18" charset="0"/>
              </a:rPr>
              <a:t>   Part I   - Operating System, Cryptography &amp; Password Recovery</a:t>
            </a:r>
          </a:p>
          <a:p>
            <a:pPr marL="285750" indent="-285750" eaLnBrk="1" hangingPunct="1">
              <a:buFont typeface="Wingdings" pitchFamily="2" charset="2"/>
              <a:buChar char="q"/>
            </a:pPr>
            <a:endParaRPr lang="en-US" sz="2400" dirty="0" smtClean="0">
              <a:latin typeface="Cambria" pitchFamily="18" charset="0"/>
            </a:endParaRP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sz="2400" dirty="0" smtClean="0">
                <a:latin typeface="Cambria" pitchFamily="18" charset="0"/>
              </a:rPr>
              <a:t>   Part II  - Password Cracking/Recovery Techniques  </a:t>
            </a:r>
          </a:p>
          <a:p>
            <a:pPr marL="285750" indent="-285750" eaLnBrk="1" hangingPunct="1">
              <a:buFont typeface="Wingdings" pitchFamily="2" charset="2"/>
              <a:buChar char="q"/>
            </a:pPr>
            <a:endParaRPr lang="en-US" sz="2400" dirty="0" smtClean="0">
              <a:latin typeface="Cambria" pitchFamily="18" charset="0"/>
            </a:endParaRP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sz="2400" dirty="0" smtClean="0">
                <a:latin typeface="Cambria" pitchFamily="18" charset="0"/>
              </a:rPr>
              <a:t>   Part III – Advanced Password Stealing Methods</a:t>
            </a:r>
          </a:p>
          <a:p>
            <a:pPr marL="285750" indent="-285750" eaLnBrk="1" hangingPunct="1">
              <a:buFont typeface="Wingdings" pitchFamily="2" charset="2"/>
              <a:buChar char="q"/>
            </a:pPr>
            <a:endParaRPr lang="en-US" sz="2400" dirty="0" smtClean="0">
              <a:latin typeface="Cambria" pitchFamily="18" charset="0"/>
            </a:endParaRP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en-US" sz="2400" dirty="0" smtClean="0">
                <a:latin typeface="Cambria" pitchFamily="18" charset="0"/>
              </a:rPr>
              <a:t>   Part IV -  Why they are after you and Tips for Protection !</a:t>
            </a:r>
            <a:r>
              <a:rPr lang="en-IN" sz="2400" dirty="0" smtClean="0">
                <a:latin typeface="Cambria" pitchFamily="18" charset="0"/>
              </a:rPr>
              <a:t> </a:t>
            </a:r>
          </a:p>
          <a:p>
            <a:pPr eaLnBrk="1" hangingPunct="1"/>
            <a:endParaRPr lang="en-IN" dirty="0">
              <a:latin typeface="Cambria" pitchFamily="18" charset="0"/>
            </a:endParaRPr>
          </a:p>
          <a:p>
            <a:pPr eaLnBrk="1" hangingPunct="1"/>
            <a:r>
              <a:rPr lang="en-IN" dirty="0" smtClean="0">
                <a:latin typeface="Cambria" pitchFamily="18" charset="0"/>
              </a:rPr>
              <a:t>    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Rainbow Cracker Tool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228600" y="1219200"/>
            <a:ext cx="8610600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b="1" dirty="0" smtClean="0">
                <a:latin typeface="Cambria" pitchFamily="18" charset="0"/>
              </a:rPr>
              <a:t>Screenshot of </a:t>
            </a:r>
            <a:r>
              <a:rPr lang="en-IN" b="1" dirty="0" err="1" smtClean="0">
                <a:latin typeface="Cambria" pitchFamily="18" charset="0"/>
              </a:rPr>
              <a:t>RainbowCrack</a:t>
            </a:r>
            <a:r>
              <a:rPr lang="en-IN" b="1" dirty="0" smtClean="0">
                <a:latin typeface="Cambria" pitchFamily="18" charset="0"/>
              </a:rPr>
              <a:t> GUI Tool. </a:t>
            </a:r>
            <a:endParaRPr lang="en-IN" b="1" dirty="0">
              <a:latin typeface="Cambria" pitchFamily="18" charset="0"/>
            </a:endParaRPr>
          </a:p>
        </p:txBody>
      </p:sp>
      <p:pic>
        <p:nvPicPr>
          <p:cNvPr id="8" name="Picture 7" descr="rainbow-crack-gui-too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28800"/>
            <a:ext cx="6477000" cy="422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28600" y="1447800"/>
            <a:ext cx="8610600" cy="40626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Preparation - Ask Google and get all possible password info for the target App</a:t>
            </a:r>
          </a:p>
          <a:p>
            <a:pPr eaLnBrk="1" hangingPunct="1">
              <a:buFont typeface="Wingdings" pitchFamily="2" charset="2"/>
              <a:buChar char="§"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Goal 1 :  Find out password </a:t>
            </a:r>
            <a:r>
              <a:rPr lang="en-US" b="1" dirty="0" smtClean="0">
                <a:latin typeface="Cambria" pitchFamily="18" charset="0"/>
              </a:rPr>
              <a:t>storage location </a:t>
            </a:r>
            <a:r>
              <a:rPr lang="en-US" dirty="0" smtClean="0">
                <a:latin typeface="Cambria" pitchFamily="18" charset="0"/>
              </a:rPr>
              <a:t>: Registry or File ?</a:t>
            </a:r>
          </a:p>
          <a:p>
            <a:pPr eaLnBrk="1" hangingPunct="1">
              <a:buFont typeface="Wingdings" pitchFamily="2" charset="2"/>
              <a:buChar char="§"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Goal 2  :  </a:t>
            </a:r>
            <a:r>
              <a:rPr lang="en-US" b="1" dirty="0" smtClean="0">
                <a:latin typeface="Cambria" pitchFamily="18" charset="0"/>
              </a:rPr>
              <a:t>Password Decryption </a:t>
            </a:r>
            <a:r>
              <a:rPr lang="en-US" dirty="0" smtClean="0">
                <a:latin typeface="Cambria" pitchFamily="18" charset="0"/>
              </a:rPr>
              <a:t>Algorithm</a:t>
            </a:r>
          </a:p>
          <a:p>
            <a:pPr eaLnBrk="1" hangingPunct="1">
              <a:buFont typeface="Wingdings" pitchFamily="2" charset="2"/>
              <a:buChar char="§"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</a:t>
            </a:r>
            <a:r>
              <a:rPr lang="en-US" b="1" dirty="0" smtClean="0">
                <a:latin typeface="Cambria" pitchFamily="18" charset="0"/>
              </a:rPr>
              <a:t>Reverse Engineering </a:t>
            </a:r>
            <a:r>
              <a:rPr lang="en-US" dirty="0" smtClean="0">
                <a:latin typeface="Cambria" pitchFamily="18" charset="0"/>
              </a:rPr>
              <a:t>- Static Analysis using IDA Pro </a:t>
            </a:r>
            <a:r>
              <a:rPr lang="en-US" dirty="0" err="1" smtClean="0">
                <a:latin typeface="Cambria" pitchFamily="18" charset="0"/>
              </a:rPr>
              <a:t>Disassembler</a:t>
            </a:r>
            <a:endParaRPr lang="en-US" dirty="0" smtClean="0">
              <a:latin typeface="Cambria" pitchFamily="18" charset="0"/>
            </a:endParaRPr>
          </a:p>
          <a:p>
            <a:pPr lvl="1" eaLnBrk="1" hangingPunct="1"/>
            <a:r>
              <a:rPr lang="en-US" sz="1600" dirty="0" smtClean="0">
                <a:latin typeface="Cambria" pitchFamily="18" charset="0"/>
              </a:rPr>
              <a:t>    - Search for password strings/file names/registry key names</a:t>
            </a:r>
          </a:p>
          <a:p>
            <a:pPr lvl="1" eaLnBrk="1" hangingPunct="1"/>
            <a:r>
              <a:rPr lang="en-US" sz="1600" dirty="0" smtClean="0">
                <a:latin typeface="Cambria" pitchFamily="18" charset="0"/>
              </a:rPr>
              <a:t>    - Trace backwards, decompile the function</a:t>
            </a:r>
          </a:p>
          <a:p>
            <a:pPr lvl="1" eaLnBrk="1" hangingPunct="1"/>
            <a:r>
              <a:rPr lang="en-US" sz="1600" dirty="0" smtClean="0">
                <a:latin typeface="Cambria" pitchFamily="18" charset="0"/>
              </a:rPr>
              <a:t>    - Find the right function handling the password decryption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     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Reverse Engineering - Live Debugging using </a:t>
            </a:r>
            <a:r>
              <a:rPr lang="en-US" dirty="0" err="1" smtClean="0">
                <a:latin typeface="Cambria" pitchFamily="18" charset="0"/>
              </a:rPr>
              <a:t>OllyDbg</a:t>
            </a:r>
            <a:endParaRPr lang="en-US" dirty="0" smtClean="0">
              <a:latin typeface="Cambria" pitchFamily="18" charset="0"/>
            </a:endParaRPr>
          </a:p>
          <a:p>
            <a:pPr lvl="1" eaLnBrk="1" hangingPunct="1"/>
            <a:r>
              <a:rPr lang="en-US" sz="1600" dirty="0" smtClean="0">
                <a:latin typeface="Cambria" pitchFamily="18" charset="0"/>
              </a:rPr>
              <a:t>     - Break on </a:t>
            </a:r>
            <a:r>
              <a:rPr lang="en-US" sz="1600" dirty="0" err="1" smtClean="0">
                <a:latin typeface="Cambria" pitchFamily="18" charset="0"/>
              </a:rPr>
              <a:t>CredEnumerate</a:t>
            </a:r>
            <a:r>
              <a:rPr lang="en-US" sz="1600" dirty="0" smtClean="0">
                <a:latin typeface="Cambria" pitchFamily="18" charset="0"/>
              </a:rPr>
              <a:t>/</a:t>
            </a:r>
            <a:r>
              <a:rPr lang="en-US" sz="1600" dirty="0" err="1" smtClean="0">
                <a:latin typeface="Cambria" pitchFamily="18" charset="0"/>
              </a:rPr>
              <a:t>CryptUnprotectData</a:t>
            </a:r>
            <a:r>
              <a:rPr lang="en-US" sz="1600" dirty="0" smtClean="0">
                <a:latin typeface="Cambria" pitchFamily="18" charset="0"/>
              </a:rPr>
              <a:t> functions</a:t>
            </a:r>
          </a:p>
          <a:p>
            <a:pPr lvl="1" eaLnBrk="1" hangingPunct="1"/>
            <a:r>
              <a:rPr lang="en-US" sz="1600" dirty="0" smtClean="0">
                <a:latin typeface="Cambria" pitchFamily="18" charset="0"/>
              </a:rPr>
              <a:t>     - Directly debug/trace the password </a:t>
            </a:r>
            <a:r>
              <a:rPr lang="en-US" sz="1600" dirty="0" smtClean="0">
                <a:latin typeface="Cambria" pitchFamily="18" charset="0"/>
              </a:rPr>
              <a:t>functions</a:t>
            </a:r>
            <a:endParaRPr lang="en-US" sz="1600" dirty="0" smtClean="0">
              <a:latin typeface="Cambria" pitchFamily="18" charset="0"/>
            </a:endParaRPr>
          </a:p>
          <a:p>
            <a:pPr lvl="1" eaLnBrk="1" hangingPunct="1"/>
            <a:r>
              <a:rPr lang="en-US" sz="1600" dirty="0" smtClean="0">
                <a:latin typeface="Cambria" pitchFamily="18" charset="0"/>
              </a:rPr>
              <a:t>     - Decode the password decryption algorithm</a:t>
            </a:r>
            <a:endParaRPr lang="en-IN" sz="1600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Creating your Own Password Tools 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28600" y="1447800"/>
            <a:ext cx="8610600" cy="45243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Google Search - Failed : Almost no information on Safari password recovery</a:t>
            </a:r>
          </a:p>
          <a:p>
            <a:pPr eaLnBrk="1" hangingPunct="1"/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</a:t>
            </a:r>
            <a:r>
              <a:rPr lang="en-US" b="1" dirty="0" smtClean="0">
                <a:latin typeface="Cambria" pitchFamily="18" charset="0"/>
              </a:rPr>
              <a:t>Goal 1 : Finding Password Storage Location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Random checks in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appdata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%, %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localappdata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%, %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programfiles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% </a:t>
            </a:r>
            <a:r>
              <a:rPr lang="en-US" dirty="0" smtClean="0">
                <a:latin typeface="Cambria" pitchFamily="18" charset="0"/>
              </a:rPr>
              <a:t>location - Found Nothing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Checked Registry : 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HKEY_CURRENT_USER</a:t>
            </a:r>
            <a:r>
              <a:rPr lang="en-US" dirty="0" smtClean="0">
                <a:latin typeface="Cambria" pitchFamily="18" charset="0"/>
              </a:rPr>
              <a:t> - Found Nothing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Traced Safari with </a:t>
            </a:r>
            <a:r>
              <a:rPr lang="en-US" dirty="0" err="1" smtClean="0">
                <a:latin typeface="Cambria" pitchFamily="18" charset="0"/>
              </a:rPr>
              <a:t>ProcMon</a:t>
            </a:r>
            <a:r>
              <a:rPr lang="en-US" dirty="0" smtClean="0">
                <a:latin typeface="Cambria" pitchFamily="18" charset="0"/>
              </a:rPr>
              <a:t> &amp; Found it !</a:t>
            </a:r>
          </a:p>
          <a:p>
            <a:pPr lvl="1" eaLnBrk="1" hangingPunct="1"/>
            <a:r>
              <a:rPr lang="en-US" dirty="0" smtClean="0">
                <a:latin typeface="Cambria" pitchFamily="18" charset="0"/>
              </a:rPr>
              <a:t>     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C:\Users\Administrator\AppData\Roaming\Apple Computer\Preferences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Little more investigation and found exact password file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keychain.plist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“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</a:t>
            </a:r>
            <a:r>
              <a:rPr lang="en-US" b="1" dirty="0" smtClean="0">
                <a:latin typeface="Cambria" pitchFamily="18" charset="0"/>
              </a:rPr>
              <a:t>Goal 1.1 : Decoding the Password File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Tried manual decoding and smart guesses – FAILED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Found that it is using Windows DPAPI technology for encryption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Google search to find out what is </a:t>
            </a:r>
            <a:r>
              <a:rPr lang="en-US" dirty="0" err="1" smtClean="0">
                <a:latin typeface="Cambria" pitchFamily="18" charset="0"/>
              </a:rPr>
              <a:t>plist</a:t>
            </a:r>
            <a:r>
              <a:rPr lang="en-US" dirty="0" smtClean="0">
                <a:latin typeface="Cambria" pitchFamily="18" charset="0"/>
              </a:rPr>
              <a:t> ?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Found Tool </a:t>
            </a:r>
            <a:r>
              <a:rPr lang="en-US" b="1" dirty="0" smtClean="0">
                <a:latin typeface="Cambria" pitchFamily="18" charset="0"/>
              </a:rPr>
              <a:t>- plutil.exe </a:t>
            </a:r>
            <a:r>
              <a:rPr lang="en-US" dirty="0" smtClean="0">
                <a:latin typeface="Cambria" pitchFamily="18" charset="0"/>
              </a:rPr>
              <a:t>to convert </a:t>
            </a:r>
            <a:r>
              <a:rPr lang="en-US" dirty="0" err="1" smtClean="0">
                <a:latin typeface="Cambria" pitchFamily="18" charset="0"/>
              </a:rPr>
              <a:t>plist</a:t>
            </a:r>
            <a:r>
              <a:rPr lang="en-US" dirty="0" smtClean="0">
                <a:latin typeface="Cambria" pitchFamily="18" charset="0"/>
              </a:rPr>
              <a:t> to neat xml file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Case Study : First ever Disclosure on Password Secrets of Apple Safari 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28600" y="1447800"/>
            <a:ext cx="8610600" cy="40010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b="1" dirty="0" smtClean="0">
                <a:latin typeface="Cambria" pitchFamily="18" charset="0"/>
              </a:rPr>
              <a:t>  Goal 2  :  Decrypting the Password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Debugging with breakpoint on </a:t>
            </a:r>
            <a:r>
              <a:rPr lang="en-US" sz="1600" dirty="0" err="1" smtClean="0">
                <a:latin typeface="Cambria" pitchFamily="18" charset="0"/>
              </a:rPr>
              <a:t>CryptUnprotectdata</a:t>
            </a:r>
            <a:r>
              <a:rPr lang="en-US" sz="1600" dirty="0" smtClean="0">
                <a:latin typeface="Cambria" pitchFamily="18" charset="0"/>
              </a:rPr>
              <a:t> &amp; </a:t>
            </a:r>
            <a:r>
              <a:rPr lang="en-US" sz="1600" dirty="0" err="1" smtClean="0">
                <a:latin typeface="Cambria" pitchFamily="18" charset="0"/>
              </a:rPr>
              <a:t>CryptDecrypt</a:t>
            </a:r>
            <a:endParaRPr lang="en-US" sz="1600" dirty="0" smtClean="0">
              <a:latin typeface="Cambria" pitchFamily="18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It hit on </a:t>
            </a:r>
            <a:r>
              <a:rPr lang="en-US" sz="1600" dirty="0" err="1" smtClean="0">
                <a:latin typeface="Cambria" pitchFamily="18" charset="0"/>
              </a:rPr>
              <a:t>CryptUnprotectdata</a:t>
            </a:r>
            <a:r>
              <a:rPr lang="en-US" sz="1600" dirty="0" smtClean="0">
                <a:latin typeface="Cambria" pitchFamily="18" charset="0"/>
              </a:rPr>
              <a:t> (in CFNetwork.dll) and on return I had decrypted password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Here </a:t>
            </a:r>
            <a:r>
              <a:rPr lang="en-US" sz="1600" dirty="0" smtClean="0">
                <a:latin typeface="Cambria" pitchFamily="18" charset="0"/>
              </a:rPr>
              <a:t>it was using entropy/salt for enhanced security</a:t>
            </a:r>
          </a:p>
          <a:p>
            <a:pPr lvl="1" eaLnBrk="1" hangingPunct="1"/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b="1" dirty="0" smtClean="0">
                <a:latin typeface="Cambria" pitchFamily="18" charset="0"/>
              </a:rPr>
              <a:t>  Goal 2.1 : Decoding the Entropy/Salt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Disassembled CFNetwork.dll to understand entropy/salt calculating function – Down !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Debugged again with breakpoint on salt function - Alice in the Wonderland :)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Finally copied the salt/entropy data and tested with dummy program – Worked !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Next step was to verify if this salt is constant or different for each system/user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Tested on Other system and it was Static !</a:t>
            </a:r>
          </a:p>
          <a:p>
            <a:pPr eaLnBrk="1" hangingPunct="1">
              <a:buFont typeface="Wingdings" pitchFamily="2" charset="2"/>
              <a:buChar char="§"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Finally I wrote parser for xml password file and decryption code with salt to bring out  - </a:t>
            </a:r>
            <a:r>
              <a:rPr lang="en-US" b="1" dirty="0" smtClean="0">
                <a:latin typeface="Cambria" pitchFamily="18" charset="0"/>
              </a:rPr>
              <a:t>Safari Password </a:t>
            </a:r>
            <a:r>
              <a:rPr lang="en-US" b="1" dirty="0" err="1" smtClean="0">
                <a:latin typeface="Cambria" pitchFamily="18" charset="0"/>
              </a:rPr>
              <a:t>Decryptor</a:t>
            </a:r>
            <a:r>
              <a:rPr lang="en-US" b="1" dirty="0" smtClean="0">
                <a:latin typeface="Cambria" pitchFamily="18" charset="0"/>
              </a:rPr>
              <a:t> !</a:t>
            </a:r>
            <a:endParaRPr lang="en-IN" b="1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Case Study : Making of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Safari Password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Decryptor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28600" y="1143000"/>
            <a:ext cx="8610600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 smtClean="0">
                <a:latin typeface="Cambria" pitchFamily="18" charset="0"/>
              </a:rPr>
              <a:t>Demonstration of Safari Password </a:t>
            </a:r>
            <a:r>
              <a:rPr lang="en-US" b="1" dirty="0" err="1" smtClean="0">
                <a:latin typeface="Cambria" pitchFamily="18" charset="0"/>
              </a:rPr>
              <a:t>Decryptor</a:t>
            </a:r>
            <a:r>
              <a:rPr lang="en-US" b="1" dirty="0" smtClean="0">
                <a:latin typeface="Cambria" pitchFamily="18" charset="0"/>
              </a:rPr>
              <a:t> in Action !</a:t>
            </a:r>
            <a:endParaRPr lang="en-IN" b="1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Safari Password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Decryptor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6" name="Picture 5" descr="safaripassworddecryptor_mainscreen_big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600200"/>
            <a:ext cx="7620000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200" y="1752600"/>
            <a:ext cx="8429684" cy="20005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/>
            <a:r>
              <a:rPr lang="en-US" sz="4400" b="1" dirty="0" smtClean="0"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+mn-lt"/>
                <a:cs typeface="+mn-cs"/>
              </a:rPr>
              <a:t>Part  III </a:t>
            </a:r>
          </a:p>
          <a:p>
            <a:pPr lvl="0" algn="ctr"/>
            <a:endParaRPr lang="en-US" sz="4400" b="1" dirty="0" smtClean="0"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+mn-lt"/>
              <a:cs typeface="+mn-cs"/>
            </a:endParaRPr>
          </a:p>
          <a:p>
            <a:pPr lvl="0"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+mn-lt"/>
                <a:cs typeface="+mn-cs"/>
              </a:rPr>
              <a:t>Advanced Password Stealing Methods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28600" y="1447800"/>
            <a:ext cx="8610600" cy="25853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Automatically capture plain text passwords flowing through wire</a:t>
            </a:r>
          </a:p>
          <a:p>
            <a:pPr eaLnBrk="1" hangingPunct="1">
              <a:buFont typeface="Wingdings" pitchFamily="2" charset="2"/>
              <a:buChar char="§"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Capture Password for Services such as </a:t>
            </a:r>
            <a:r>
              <a:rPr lang="en-US" b="1" dirty="0" smtClean="0">
                <a:latin typeface="Cambria" pitchFamily="18" charset="0"/>
              </a:rPr>
              <a:t>FTP</a:t>
            </a:r>
            <a:r>
              <a:rPr lang="en-US" dirty="0" smtClean="0">
                <a:latin typeface="Cambria" pitchFamily="18" charset="0"/>
              </a:rPr>
              <a:t>, SMTP, HTTP Basic, POP3, IMAP4 etc</a:t>
            </a:r>
          </a:p>
          <a:p>
            <a:pPr eaLnBrk="1" hangingPunct="1">
              <a:buFont typeface="Wingdings" pitchFamily="2" charset="2"/>
              <a:buChar char="§"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Network Password Sniffer Tools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err="1" smtClean="0">
                <a:latin typeface="Cambria" pitchFamily="18" charset="0"/>
              </a:rPr>
              <a:t>Dsniff</a:t>
            </a:r>
            <a:endParaRPr lang="en-US" dirty="0" smtClean="0">
              <a:latin typeface="Cambria" pitchFamily="18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err="1" smtClean="0">
                <a:latin typeface="Cambria" pitchFamily="18" charset="0"/>
              </a:rPr>
              <a:t>SniffPass</a:t>
            </a:r>
            <a:endParaRPr lang="en-US" dirty="0" smtClean="0">
              <a:latin typeface="Cambria" pitchFamily="18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Cain &amp; Abel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err="1" smtClean="0">
                <a:latin typeface="Cambria" pitchFamily="18" charset="0"/>
              </a:rPr>
              <a:t>FTPPasswordSniffer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Password Sniffing on the Wire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FTP Password Sniffing Demo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27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6" name="Picture 5" descr="ftppasswordsniffer_mainscreen_big.jp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371600"/>
            <a:ext cx="731520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28600" y="1447800"/>
            <a:ext cx="8610600" cy="48013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</a:rPr>
              <a:t>Man in the Middle Attack - SSL Sniffing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Use man in the middle attack to divert the target user's network session through attacker's system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Perform SSL MITM attack to get complete control over user session and steal credentials 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Tools - </a:t>
            </a:r>
            <a:r>
              <a:rPr lang="en-US" dirty="0" err="1" smtClean="0">
                <a:latin typeface="Cambria" pitchFamily="18" charset="0"/>
              </a:rPr>
              <a:t>Webscarab</a:t>
            </a:r>
            <a:r>
              <a:rPr lang="en-US" dirty="0" smtClean="0">
                <a:latin typeface="Cambria" pitchFamily="18" charset="0"/>
              </a:rPr>
              <a:t>, </a:t>
            </a:r>
            <a:r>
              <a:rPr lang="en-US" dirty="0" err="1" smtClean="0">
                <a:latin typeface="Cambria" pitchFamily="18" charset="0"/>
              </a:rPr>
              <a:t>Ettercap</a:t>
            </a:r>
            <a:r>
              <a:rPr lang="en-US" dirty="0" smtClean="0">
                <a:latin typeface="Cambria" pitchFamily="18" charset="0"/>
              </a:rPr>
              <a:t>, Cain &amp; Abel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 </a:t>
            </a:r>
          </a:p>
          <a:p>
            <a:pPr marL="342900" indent="-342900" eaLnBrk="1" hangingPunct="1">
              <a:buFont typeface="Wingdings" pitchFamily="2" charset="2"/>
              <a:buChar char="§"/>
            </a:pPr>
            <a:r>
              <a:rPr lang="en-US" b="1" dirty="0" smtClean="0">
                <a:latin typeface="Cambria" pitchFamily="18" charset="0"/>
              </a:rPr>
              <a:t>Phishing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Users are redirected to duplicate/fake bank/mail login </a:t>
            </a:r>
            <a:r>
              <a:rPr lang="en-US" dirty="0" err="1" smtClean="0">
                <a:latin typeface="Cambria" pitchFamily="18" charset="0"/>
              </a:rPr>
              <a:t>webpages</a:t>
            </a:r>
            <a:r>
              <a:rPr lang="en-US" dirty="0" smtClean="0">
                <a:latin typeface="Cambria" pitchFamily="18" charset="0"/>
              </a:rPr>
              <a:t> and passwords are recorded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Using techniques such as DNS poisoning, Fake Websites, DNS Redirection, Scary Emails etc</a:t>
            </a:r>
          </a:p>
          <a:p>
            <a:pPr lvl="1" eaLnBrk="1" hangingPunct="1"/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b="1" dirty="0" smtClean="0">
                <a:latin typeface="Cambria" pitchFamily="18" charset="0"/>
              </a:rPr>
              <a:t>     Session Hijacking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Steal user mail or bank transaction session by stealing cookie or other session based parameters </a:t>
            </a:r>
            <a:r>
              <a:rPr lang="en-US" dirty="0" err="1" smtClean="0">
                <a:latin typeface="Cambria" pitchFamily="18" charset="0"/>
              </a:rPr>
              <a:t>thorugh</a:t>
            </a:r>
            <a:r>
              <a:rPr lang="en-US" dirty="0" smtClean="0">
                <a:latin typeface="Cambria" pitchFamily="18" charset="0"/>
              </a:rPr>
              <a:t> Sniffing.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Simultaneously access user session - view/perform privileges operations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Advanced Password Stealing I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28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28600" y="1447800"/>
            <a:ext cx="8610600" cy="28623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 </a:t>
            </a:r>
            <a:r>
              <a:rPr lang="en-US" b="1" dirty="0" smtClean="0">
                <a:latin typeface="Cambria" pitchFamily="18" charset="0"/>
              </a:rPr>
              <a:t>Custom Hooks/Patches for Silent Password Stealing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Important applications such as browsers, messengers are patched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Using custom </a:t>
            </a:r>
            <a:r>
              <a:rPr lang="en-US" dirty="0" err="1" smtClean="0">
                <a:latin typeface="Cambria" pitchFamily="18" charset="0"/>
              </a:rPr>
              <a:t>Dll</a:t>
            </a:r>
            <a:r>
              <a:rPr lang="en-US" dirty="0" smtClean="0">
                <a:latin typeface="Cambria" pitchFamily="18" charset="0"/>
              </a:rPr>
              <a:t>/API hooks/runtime memory modification techniques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Write stolen passwords to file</a:t>
            </a:r>
          </a:p>
          <a:p>
            <a:pPr eaLnBrk="1" hangingPunct="1">
              <a:buFont typeface="Wingdings" pitchFamily="2" charset="2"/>
              <a:buChar char="§"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</a:t>
            </a:r>
            <a:r>
              <a:rPr lang="en-US" b="1" dirty="0" smtClean="0">
                <a:latin typeface="Cambria" pitchFamily="18" charset="0"/>
              </a:rPr>
              <a:t>Hardware </a:t>
            </a:r>
            <a:r>
              <a:rPr lang="en-US" b="1" dirty="0" err="1" smtClean="0">
                <a:latin typeface="Cambria" pitchFamily="18" charset="0"/>
              </a:rPr>
              <a:t>Keyloggers</a:t>
            </a:r>
            <a:endParaRPr lang="en-US" b="1" dirty="0" smtClean="0">
              <a:latin typeface="Cambria" pitchFamily="18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Switches for Keyboard Cables which can collect all keyboard data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Requires physical access, easy and highly stealthy, not detected by Anti-</a:t>
            </a:r>
            <a:r>
              <a:rPr lang="en-US" dirty="0" err="1" smtClean="0">
                <a:latin typeface="Cambria" pitchFamily="18" charset="0"/>
              </a:rPr>
              <a:t>Keyloggers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Advanced Password Stealing II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29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200" y="1752600"/>
            <a:ext cx="8429684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/>
            <a:r>
              <a:rPr lang="en-US" sz="4400" b="1" dirty="0" smtClean="0"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+mn-lt"/>
                <a:cs typeface="+mn-cs"/>
              </a:rPr>
              <a:t>Part  I </a:t>
            </a:r>
          </a:p>
          <a:p>
            <a:pPr lvl="0" algn="ctr"/>
            <a:endParaRPr lang="en-US" sz="4400" b="1" dirty="0" smtClean="0"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+mn-lt"/>
              <a:cs typeface="+mn-cs"/>
            </a:endParaRPr>
          </a:p>
          <a:p>
            <a:pPr lvl="0"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+mn-lt"/>
                <a:cs typeface="+mn-cs"/>
              </a:rPr>
              <a:t>Operating System, Cryptography &amp; Password Recovery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28600" y="1447800"/>
            <a:ext cx="8610600" cy="42473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Once system is compromised - fire up a </a:t>
            </a:r>
            <a:r>
              <a:rPr lang="en-US" dirty="0" err="1" smtClean="0">
                <a:latin typeface="Cambria" pitchFamily="18" charset="0"/>
              </a:rPr>
              <a:t>cmd</a:t>
            </a:r>
            <a:r>
              <a:rPr lang="en-US" dirty="0" smtClean="0">
                <a:latin typeface="Cambria" pitchFamily="18" charset="0"/>
              </a:rPr>
              <a:t> prompt &amp; use console based Password Tools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     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Crack/Recover following Passwords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  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Operating System - User Login passwords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Password stored by Popular Browsers (Firefox, Chrome, IE etc)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Password stored by Popular </a:t>
            </a:r>
            <a:r>
              <a:rPr lang="en-US" dirty="0" err="1" smtClean="0">
                <a:latin typeface="Cambria" pitchFamily="18" charset="0"/>
              </a:rPr>
              <a:t>Messnegers</a:t>
            </a:r>
            <a:r>
              <a:rPr lang="en-US" dirty="0" smtClean="0">
                <a:latin typeface="Cambria" pitchFamily="18" charset="0"/>
              </a:rPr>
              <a:t> (</a:t>
            </a:r>
            <a:r>
              <a:rPr lang="en-US" dirty="0" err="1" smtClean="0">
                <a:latin typeface="Cambria" pitchFamily="18" charset="0"/>
              </a:rPr>
              <a:t>Gtalk</a:t>
            </a:r>
            <a:r>
              <a:rPr lang="en-US" dirty="0" smtClean="0">
                <a:latin typeface="Cambria" pitchFamily="18" charset="0"/>
              </a:rPr>
              <a:t>, AIM, Windows Messenger, </a:t>
            </a:r>
            <a:r>
              <a:rPr lang="en-US" dirty="0" err="1" smtClean="0">
                <a:latin typeface="Cambria" pitchFamily="18" charset="0"/>
              </a:rPr>
              <a:t>Trillian</a:t>
            </a:r>
            <a:r>
              <a:rPr lang="en-US" dirty="0" smtClean="0">
                <a:latin typeface="Cambria" pitchFamily="18" charset="0"/>
              </a:rPr>
              <a:t> etc)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Password stored by Email Clients (Outlook, Thunderbird etc)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Stored Network Passwords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Application Specific Passwords (</a:t>
            </a:r>
            <a:r>
              <a:rPr lang="en-US" dirty="0" err="1" smtClean="0">
                <a:latin typeface="Cambria" pitchFamily="18" charset="0"/>
              </a:rPr>
              <a:t>Facebook</a:t>
            </a:r>
            <a:r>
              <a:rPr lang="en-US" dirty="0" smtClean="0">
                <a:latin typeface="Cambria" pitchFamily="18" charset="0"/>
              </a:rPr>
              <a:t> &amp; Twitter Desktop Clients)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Sniff Passwords on the Network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</a:t>
            </a:r>
            <a:r>
              <a:rPr lang="en-US" b="1" dirty="0" smtClean="0">
                <a:latin typeface="Cambria" pitchFamily="18" charset="0"/>
              </a:rPr>
              <a:t>Tools</a:t>
            </a:r>
            <a:r>
              <a:rPr lang="en-US" dirty="0" smtClean="0">
                <a:latin typeface="Cambria" pitchFamily="18" charset="0"/>
              </a:rPr>
              <a:t> – </a:t>
            </a:r>
            <a:r>
              <a:rPr lang="en-US" dirty="0" err="1" smtClean="0">
                <a:latin typeface="Cambria" pitchFamily="18" charset="0"/>
              </a:rPr>
              <a:t>Pwdump</a:t>
            </a:r>
            <a:r>
              <a:rPr lang="en-US" dirty="0" smtClean="0">
                <a:latin typeface="Cambria" pitchFamily="18" charset="0"/>
              </a:rPr>
              <a:t>, Browser/Mail/IM/Network </a:t>
            </a:r>
            <a:r>
              <a:rPr lang="en-US" dirty="0" err="1" smtClean="0">
                <a:latin typeface="Cambria" pitchFamily="18" charset="0"/>
              </a:rPr>
              <a:t>PasswordDecryptor</a:t>
            </a:r>
            <a:r>
              <a:rPr lang="en-US" dirty="0" smtClean="0">
                <a:latin typeface="Cambria" pitchFamily="18" charset="0"/>
              </a:rPr>
              <a:t>,  </a:t>
            </a:r>
            <a:r>
              <a:rPr lang="en-US" dirty="0" err="1" smtClean="0">
                <a:latin typeface="Cambria" pitchFamily="18" charset="0"/>
              </a:rPr>
              <a:t>SniffPass</a:t>
            </a:r>
            <a:r>
              <a:rPr lang="en-US" dirty="0" smtClean="0">
                <a:latin typeface="Cambria" pitchFamily="18" charset="0"/>
              </a:rPr>
              <a:t> etc</a:t>
            </a:r>
            <a:endParaRPr lang="en-IN" dirty="0" smtClean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Penetration Testing &amp; Password Recovery 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30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28600" y="1143000"/>
            <a:ext cx="8610600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b="1" dirty="0" smtClean="0">
                <a:latin typeface="Cambria" pitchFamily="18" charset="0"/>
              </a:rPr>
              <a:t>Stealing Browser Passwords using Metasploit – Penetration Testing Framework  </a:t>
            </a:r>
            <a:endParaRPr lang="en-IN" b="1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Demonstration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31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6" name="Picture 5" descr="stealing_browser_passwords.bmp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673352"/>
            <a:ext cx="8305800" cy="4879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Browser Password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Decryptor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 Demo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32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6" name="Picture 5" descr="browserpassworddecryptor_mainscreen_big.jpg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600200"/>
            <a:ext cx="77724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16"/>
          <p:cNvSpPr txBox="1">
            <a:spLocks noChangeArrowheads="1"/>
          </p:cNvSpPr>
          <p:nvPr/>
        </p:nvSpPr>
        <p:spPr bwMode="auto">
          <a:xfrm>
            <a:off x="228600" y="990600"/>
            <a:ext cx="8610600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IN" b="1" dirty="0" smtClean="0">
                <a:latin typeface="Cambria" pitchFamily="18" charset="0"/>
              </a:rPr>
              <a:t>Recovering  passwords stored by all popular web browsers. </a:t>
            </a:r>
            <a:endParaRPr lang="en-IN" b="1" dirty="0">
              <a:latin typeface="Cambria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200" y="1752600"/>
            <a:ext cx="8429684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/>
            <a:r>
              <a:rPr lang="en-US" sz="4400" b="1" dirty="0" smtClean="0"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+mn-lt"/>
                <a:cs typeface="+mn-cs"/>
              </a:rPr>
              <a:t>Part  IV </a:t>
            </a:r>
          </a:p>
          <a:p>
            <a:pPr lvl="0" algn="ctr"/>
            <a:endParaRPr lang="en-US" sz="4400" b="1" dirty="0" smtClean="0"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  <a:latin typeface="+mn-lt"/>
              <a:cs typeface="+mn-cs"/>
            </a:endParaRPr>
          </a:p>
          <a:p>
            <a:pPr lvl="0"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latin typeface="+mn-lt"/>
                <a:cs typeface="+mn-cs"/>
              </a:rPr>
              <a:t>Why They are After You and Tips for Protection !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33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www.SecurityXploded.com</a:t>
            </a:r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28600" y="1447800"/>
            <a:ext cx="8610600" cy="23083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Now it is all about </a:t>
            </a:r>
            <a:r>
              <a:rPr lang="en-US" b="1" dirty="0" smtClean="0">
                <a:latin typeface="Cambria" pitchFamily="18" charset="0"/>
              </a:rPr>
              <a:t>MONEY</a:t>
            </a:r>
            <a:r>
              <a:rPr lang="en-US" dirty="0" smtClean="0">
                <a:latin typeface="Cambria" pitchFamily="18" charset="0"/>
              </a:rPr>
              <a:t>   - no more Status quo</a:t>
            </a:r>
          </a:p>
          <a:p>
            <a:pPr eaLnBrk="1" hangingPunct="1"/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Quickest, Easiest &amp; Dirtiest way to make money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Use Automated Tools to build the worm integrated with latest zero day exploit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 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One Sophisticated Worm/Trojan can bring in Money worth </a:t>
            </a:r>
            <a:r>
              <a:rPr lang="en-US" b="1" dirty="0" smtClean="0">
                <a:latin typeface="Cambria" pitchFamily="18" charset="0"/>
              </a:rPr>
              <a:t>6+ digits</a:t>
            </a:r>
            <a:endParaRPr lang="en-IN" b="1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Why Hackers/Spywares/Trojans Steal your Passwords ? 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34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28600" y="1447800"/>
            <a:ext cx="8610600" cy="39703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</a:t>
            </a:r>
            <a:r>
              <a:rPr lang="en-US" b="1" dirty="0" smtClean="0">
                <a:latin typeface="Cambria" pitchFamily="18" charset="0"/>
              </a:rPr>
              <a:t>Data is Highly precious </a:t>
            </a:r>
            <a:r>
              <a:rPr lang="en-US" dirty="0" smtClean="0">
                <a:latin typeface="Cambria" pitchFamily="18" charset="0"/>
              </a:rPr>
              <a:t>- Are you a CEO, Higher Gov Officer, Nuke Researcher ?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  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Sell the Secret data to your Enemies - Competitor Companies, Opponent Countries.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  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</a:t>
            </a:r>
            <a:r>
              <a:rPr lang="en-US" b="1" dirty="0" smtClean="0">
                <a:latin typeface="Cambria" pitchFamily="18" charset="0"/>
              </a:rPr>
              <a:t>Steal your credit card </a:t>
            </a:r>
            <a:r>
              <a:rPr lang="en-US" dirty="0" smtClean="0">
                <a:latin typeface="Cambria" pitchFamily="18" charset="0"/>
              </a:rPr>
              <a:t>details and use it to buy Benz !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   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Get access to your bank/email/corporate account and demand money to give it back to you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  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Encrypt your hard disk and </a:t>
            </a:r>
            <a:r>
              <a:rPr lang="en-US" b="1" dirty="0" smtClean="0">
                <a:latin typeface="Cambria" pitchFamily="18" charset="0"/>
              </a:rPr>
              <a:t>ask money to decrypt</a:t>
            </a:r>
            <a:r>
              <a:rPr lang="en-US" dirty="0" smtClean="0">
                <a:latin typeface="Cambria" pitchFamily="18" charset="0"/>
              </a:rPr>
              <a:t> it !</a:t>
            </a:r>
          </a:p>
          <a:p>
            <a:pPr eaLnBrk="1" hangingPunct="1">
              <a:buFont typeface="Wingdings" pitchFamily="2" charset="2"/>
              <a:buChar char="§"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Lock your Desktop and ask money to unlock it !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  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Many more innovative ways...!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How They Make Money ?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35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28600" y="1447800"/>
            <a:ext cx="8610600" cy="39703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</a:t>
            </a:r>
            <a:r>
              <a:rPr lang="en-US" b="1" dirty="0" smtClean="0">
                <a:latin typeface="Cambria" pitchFamily="18" charset="0"/>
              </a:rPr>
              <a:t>Spread </a:t>
            </a:r>
            <a:r>
              <a:rPr lang="en-US" b="1" dirty="0" err="1" smtClean="0">
                <a:latin typeface="Cambria" pitchFamily="18" charset="0"/>
              </a:rPr>
              <a:t>trojan</a:t>
            </a:r>
            <a:r>
              <a:rPr lang="en-US" b="1" dirty="0" smtClean="0">
                <a:latin typeface="Cambria" pitchFamily="18" charset="0"/>
              </a:rPr>
              <a:t>/spyware through following means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game </a:t>
            </a:r>
            <a:r>
              <a:rPr lang="en-US" dirty="0" err="1" smtClean="0">
                <a:latin typeface="Cambria" pitchFamily="18" charset="0"/>
              </a:rPr>
              <a:t>softwares</a:t>
            </a:r>
            <a:endParaRPr lang="en-US" dirty="0" smtClean="0">
              <a:latin typeface="Cambria" pitchFamily="18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serial crackers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other </a:t>
            </a:r>
            <a:r>
              <a:rPr lang="en-US" dirty="0" err="1" smtClean="0">
                <a:latin typeface="Cambria" pitchFamily="18" charset="0"/>
              </a:rPr>
              <a:t>freewares</a:t>
            </a:r>
            <a:endParaRPr lang="en-US" dirty="0" smtClean="0">
              <a:latin typeface="Cambria" pitchFamily="18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network shares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malicious websites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malicious documents (PDF/Flash/Office)</a:t>
            </a:r>
          </a:p>
          <a:p>
            <a:pPr eaLnBrk="1" hangingPunct="1">
              <a:buFont typeface="Wingdings" pitchFamily="2" charset="2"/>
              <a:buChar char="§"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Once compromised, </a:t>
            </a:r>
            <a:r>
              <a:rPr lang="en-US" dirty="0" err="1" smtClean="0">
                <a:latin typeface="Cambria" pitchFamily="18" charset="0"/>
              </a:rPr>
              <a:t>trojan</a:t>
            </a:r>
            <a:r>
              <a:rPr lang="en-US" dirty="0" smtClean="0">
                <a:latin typeface="Cambria" pitchFamily="18" charset="0"/>
              </a:rPr>
              <a:t> uses one of following </a:t>
            </a:r>
            <a:r>
              <a:rPr lang="en-US" b="1" dirty="0" smtClean="0">
                <a:latin typeface="Cambria" pitchFamily="18" charset="0"/>
              </a:rPr>
              <a:t>ways to steal your passwords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err="1" smtClean="0">
                <a:latin typeface="Cambria" pitchFamily="18" charset="0"/>
              </a:rPr>
              <a:t>KeyLoggers</a:t>
            </a:r>
            <a:r>
              <a:rPr lang="en-US" dirty="0" smtClean="0">
                <a:latin typeface="Cambria" pitchFamily="18" charset="0"/>
              </a:rPr>
              <a:t> [Kernel/User level]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Password Crackers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Network Password Sniffers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Custom Hooks/Patches for Hot Applications to silently steal passwords 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How Spywares/Trojans Steal your passwords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36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28600" y="1447800"/>
            <a:ext cx="8610600" cy="50783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</a:t>
            </a:r>
            <a:r>
              <a:rPr lang="en-US" b="1" dirty="0" smtClean="0">
                <a:latin typeface="Cambria" pitchFamily="18" charset="0"/>
              </a:rPr>
              <a:t>Use unique password </a:t>
            </a:r>
            <a:r>
              <a:rPr lang="en-US" dirty="0" smtClean="0">
                <a:latin typeface="Cambria" pitchFamily="18" charset="0"/>
              </a:rPr>
              <a:t>for all important accounts   </a:t>
            </a:r>
          </a:p>
          <a:p>
            <a:pPr eaLnBrk="1" hangingPunct="1"/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Never store password for important accounts in browsers/messengers or other applications</a:t>
            </a:r>
          </a:p>
          <a:p>
            <a:pPr eaLnBrk="1" hangingPunct="1"/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</a:t>
            </a:r>
            <a:r>
              <a:rPr lang="en-US" b="1" dirty="0" smtClean="0">
                <a:latin typeface="Cambria" pitchFamily="18" charset="0"/>
              </a:rPr>
              <a:t>Choose Strong Password  </a:t>
            </a:r>
            <a:r>
              <a:rPr lang="en-US" dirty="0" smtClean="0">
                <a:latin typeface="Cambria" pitchFamily="18" charset="0"/>
              </a:rPr>
              <a:t>–  but not complex  one </a:t>
            </a:r>
            <a:r>
              <a:rPr lang="en-US" dirty="0" smtClean="0">
                <a:latin typeface="Cambria" pitchFamily="18" charset="0"/>
                <a:sym typeface="Wingdings" pitchFamily="2" charset="2"/>
              </a:rPr>
              <a:t></a:t>
            </a:r>
            <a:endParaRPr lang="en-US" dirty="0" smtClean="0">
              <a:latin typeface="Cambria" pitchFamily="18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use uppercase (even one will do) + lowercase + number/special character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choose uncommon special character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length should be above 8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            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</a:t>
            </a:r>
            <a:r>
              <a:rPr lang="en-US" b="1" dirty="0" smtClean="0">
                <a:latin typeface="Cambria" pitchFamily="18" charset="0"/>
              </a:rPr>
              <a:t>Use master password </a:t>
            </a:r>
            <a:r>
              <a:rPr lang="en-US" dirty="0" smtClean="0">
                <a:latin typeface="Cambria" pitchFamily="18" charset="0"/>
              </a:rPr>
              <a:t>(even simple one will do) to protect all the stored passwords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     (example,  Firefox )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               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 Setup alternate email account for password reset operations </a:t>
            </a:r>
          </a:p>
          <a:p>
            <a:pPr eaLnBrk="1" hangingPunct="1">
              <a:buFont typeface="Wingdings" pitchFamily="2" charset="2"/>
              <a:buChar char="§"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 You are not Lucky to get 100 million $$$  -  </a:t>
            </a:r>
            <a:r>
              <a:rPr lang="en-US" b="1" dirty="0" smtClean="0">
                <a:latin typeface="Cambria" pitchFamily="18" charset="0"/>
              </a:rPr>
              <a:t>don’t reply to Lottery emails </a:t>
            </a:r>
            <a:r>
              <a:rPr lang="en-US" dirty="0" smtClean="0">
                <a:latin typeface="Cambria" pitchFamily="18" charset="0"/>
              </a:rPr>
              <a:t>and give away your account details</a:t>
            </a:r>
          </a:p>
          <a:p>
            <a:pPr eaLnBrk="1" hangingPunct="1"/>
            <a:endParaRPr lang="en-IN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 Password Protection – Tips I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37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28600" y="1447800"/>
            <a:ext cx="8610600" cy="46166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On compromise or spyware infection, change passwords of all main accounts    (banks/mail/corporate/social network)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  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Do not do Bank or any Imp transactions and view mail accounts through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 </a:t>
            </a:r>
            <a:r>
              <a:rPr lang="en-US" sz="1600" b="1" dirty="0" smtClean="0">
                <a:latin typeface="Cambria" pitchFamily="18" charset="0"/>
              </a:rPr>
              <a:t>Wireless Network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 Cyber Cafe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  Shared System  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       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In emergency case use SSL and make sure SSL certificate is valid/no warnings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  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Use </a:t>
            </a:r>
            <a:r>
              <a:rPr lang="en-US" b="1" dirty="0" smtClean="0">
                <a:latin typeface="Cambria" pitchFamily="18" charset="0"/>
              </a:rPr>
              <a:t>one time password </a:t>
            </a:r>
            <a:r>
              <a:rPr lang="en-US" dirty="0" smtClean="0">
                <a:latin typeface="Cambria" pitchFamily="18" charset="0"/>
              </a:rPr>
              <a:t>for online transactions wherever available !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  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 </a:t>
            </a:r>
            <a:r>
              <a:rPr lang="en-US" b="1" dirty="0" smtClean="0">
                <a:latin typeface="Cambria" pitchFamily="18" charset="0"/>
              </a:rPr>
              <a:t>Phishing  Protection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Verify SSL GREEN status in the browser,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Check the URL if it is proper one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Do not click through email content - type it manually</a:t>
            </a:r>
          </a:p>
          <a:p>
            <a:pPr eaLnBrk="1" hangingPunct="1">
              <a:buFont typeface="Wingdings" pitchFamily="2" charset="2"/>
              <a:buChar char="§"/>
            </a:pPr>
            <a:endParaRPr lang="en-IN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 Password Protection – Tips II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38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28600" y="1447800"/>
            <a:ext cx="8610600" cy="45550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</a:t>
            </a:r>
            <a:r>
              <a:rPr lang="en-US" b="1" dirty="0" smtClean="0">
                <a:latin typeface="Cambria" pitchFamily="18" charset="0"/>
              </a:rPr>
              <a:t>Windows Password Cracking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Cain &amp; Abel to dump Password hashes from Live system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BackTrack - Resetting the Windows Password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BackTrack and Cain/Abel - Offline Windows Password Recovery                   </a:t>
            </a:r>
          </a:p>
          <a:p>
            <a:pPr eaLnBrk="1" hangingPunct="1">
              <a:buFont typeface="Wingdings" pitchFamily="2" charset="2"/>
              <a:buChar char="§"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b="1" dirty="0" smtClean="0">
                <a:latin typeface="Cambria" pitchFamily="18" charset="0"/>
              </a:rPr>
              <a:t>  Rainbow  Password Cracking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Generating Rainbow Crack Tables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Using it to crack password hashes</a:t>
            </a:r>
            <a:r>
              <a:rPr lang="en-US" dirty="0" smtClean="0">
                <a:latin typeface="Cambria" pitchFamily="18" charset="0"/>
              </a:rPr>
              <a:t>           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b="1" dirty="0" smtClean="0">
                <a:latin typeface="Cambria" pitchFamily="18" charset="0"/>
              </a:rPr>
              <a:t>  Password Sniffing on Wire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Network Sniffing using </a:t>
            </a:r>
            <a:r>
              <a:rPr lang="en-US" sz="1600" dirty="0" err="1" smtClean="0">
                <a:latin typeface="Cambria" pitchFamily="18" charset="0"/>
              </a:rPr>
              <a:t>WireShark</a:t>
            </a:r>
            <a:endParaRPr lang="en-US" sz="1600" dirty="0" smtClean="0">
              <a:latin typeface="Cambria" pitchFamily="18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Using Password Sniffing Tools such as </a:t>
            </a:r>
            <a:r>
              <a:rPr lang="en-US" sz="1600" dirty="0" err="1" smtClean="0">
                <a:latin typeface="Cambria" pitchFamily="18" charset="0"/>
              </a:rPr>
              <a:t>SniffPass</a:t>
            </a:r>
            <a:r>
              <a:rPr lang="en-US" sz="1600" dirty="0" smtClean="0">
                <a:latin typeface="Cambria" pitchFamily="18" charset="0"/>
              </a:rPr>
              <a:t>/</a:t>
            </a:r>
            <a:r>
              <a:rPr lang="en-US" sz="1600" dirty="0" err="1" smtClean="0">
                <a:latin typeface="Cambria" pitchFamily="18" charset="0"/>
              </a:rPr>
              <a:t>FtpPasswordSniffer</a:t>
            </a:r>
            <a:r>
              <a:rPr lang="en-US" sz="1600" dirty="0" smtClean="0">
                <a:latin typeface="Cambria" pitchFamily="18" charset="0"/>
              </a:rPr>
              <a:t>       </a:t>
            </a:r>
          </a:p>
          <a:p>
            <a:pPr lvl="1" eaLnBrk="1" hangingPunct="1">
              <a:buFont typeface="Arial" pitchFamily="34" charset="0"/>
              <a:buChar char="•"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</a:t>
            </a:r>
            <a:r>
              <a:rPr lang="en-US" b="1" dirty="0" smtClean="0">
                <a:latin typeface="Cambria" pitchFamily="18" charset="0"/>
              </a:rPr>
              <a:t>Browser &amp; Messenger Password Recovery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Recovering passwords from Mozilla/Firefox/Chrome/Safari browsers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600" dirty="0" smtClean="0">
                <a:latin typeface="Cambria" pitchFamily="18" charset="0"/>
              </a:rPr>
              <a:t>Recovering passwords from Messengers (</a:t>
            </a:r>
            <a:r>
              <a:rPr lang="en-US" sz="1600" dirty="0" err="1" smtClean="0">
                <a:latin typeface="Cambria" pitchFamily="18" charset="0"/>
              </a:rPr>
              <a:t>GTalk</a:t>
            </a:r>
            <a:r>
              <a:rPr lang="en-US" sz="1600" dirty="0" smtClean="0">
                <a:latin typeface="Cambria" pitchFamily="18" charset="0"/>
              </a:rPr>
              <a:t>, Windows Messenger, </a:t>
            </a:r>
            <a:r>
              <a:rPr lang="en-US" sz="1600" dirty="0" err="1" smtClean="0">
                <a:latin typeface="Cambria" pitchFamily="18" charset="0"/>
              </a:rPr>
              <a:t>Trillian</a:t>
            </a:r>
            <a:r>
              <a:rPr lang="en-US" sz="1600" dirty="0" smtClean="0">
                <a:latin typeface="Cambria" pitchFamily="18" charset="0"/>
              </a:rPr>
              <a:t>, </a:t>
            </a:r>
            <a:r>
              <a:rPr lang="en-US" sz="1600" dirty="0" err="1" smtClean="0">
                <a:latin typeface="Cambria" pitchFamily="18" charset="0"/>
              </a:rPr>
              <a:t>Gaim</a:t>
            </a:r>
            <a:r>
              <a:rPr lang="en-US" sz="1600" dirty="0" smtClean="0">
                <a:latin typeface="Cambria" pitchFamily="18" charset="0"/>
              </a:rPr>
              <a:t> etc)</a:t>
            </a:r>
            <a:endParaRPr lang="en-IN" sz="1600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Password Recovery Workshop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Post Lunch Session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39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28600" y="1447800"/>
            <a:ext cx="8610600" cy="56015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</a:t>
            </a:r>
            <a:r>
              <a:rPr lang="en-US" sz="2000" dirty="0" smtClean="0">
                <a:latin typeface="Cambria" pitchFamily="18" charset="0"/>
              </a:rPr>
              <a:t>Windows 98 used to store the user account passwords in </a:t>
            </a:r>
            <a:r>
              <a:rPr lang="en-US" sz="2000" b="1" dirty="0" smtClean="0">
                <a:latin typeface="Cambria" pitchFamily="18" charset="0"/>
              </a:rPr>
              <a:t>.PWL files </a:t>
            </a:r>
            <a:r>
              <a:rPr lang="en-US" sz="2000" dirty="0" smtClean="0">
                <a:latin typeface="Cambria" pitchFamily="18" charset="0"/>
              </a:rPr>
              <a:t>in Windows directory. 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000" dirty="0" smtClean="0">
                <a:latin typeface="Cambria" pitchFamily="18" charset="0"/>
              </a:rPr>
              <a:t>  Windows NT onwards stores the login password into registry hive files named </a:t>
            </a:r>
            <a:r>
              <a:rPr lang="en-US" sz="2000" b="1" dirty="0" smtClean="0">
                <a:latin typeface="Cambria" pitchFamily="18" charset="0"/>
              </a:rPr>
              <a:t>'SYSTEM'</a:t>
            </a:r>
            <a:r>
              <a:rPr lang="en-US" sz="2000" dirty="0" smtClean="0">
                <a:latin typeface="Cambria" pitchFamily="18" charset="0"/>
              </a:rPr>
              <a:t> and </a:t>
            </a:r>
            <a:r>
              <a:rPr lang="en-US" sz="2000" b="1" dirty="0" smtClean="0">
                <a:latin typeface="Cambria" pitchFamily="18" charset="0"/>
              </a:rPr>
              <a:t>'SAM'</a:t>
            </a:r>
            <a:r>
              <a:rPr lang="en-US" sz="2000" dirty="0" smtClean="0">
                <a:latin typeface="Cambria" pitchFamily="18" charset="0"/>
              </a:rPr>
              <a:t> at following location</a:t>
            </a:r>
          </a:p>
          <a:p>
            <a:pPr eaLnBrk="1" hangingPunct="1"/>
            <a:r>
              <a:rPr lang="en-US" sz="2000" dirty="0" smtClean="0">
                <a:latin typeface="Cambria" pitchFamily="18" charset="0"/>
              </a:rPr>
              <a:t>  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C:\Windows\System32\Config</a:t>
            </a:r>
          </a:p>
          <a:p>
            <a:pPr eaLnBrk="1" hangingPunct="1"/>
            <a:endParaRPr lang="en-US" sz="2000" dirty="0" smtClean="0">
              <a:latin typeface="Cambria" pitchFamily="18" charset="0"/>
            </a:endParaRPr>
          </a:p>
          <a:p>
            <a:pPr eaLnBrk="1" hangingPunct="1"/>
            <a:endParaRPr lang="en-IN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Windows Login Password Secrets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12" name="Picture 11" descr="windowspassword_recove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2286000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28600" y="1143000"/>
            <a:ext cx="8610600" cy="48013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</a:t>
            </a:r>
            <a:r>
              <a:rPr lang="en-US" sz="1600" dirty="0" smtClean="0">
                <a:latin typeface="Cambria" pitchFamily="18" charset="0"/>
                <a:hlinkClick r:id="rId4"/>
              </a:rPr>
              <a:t>Windows Login Password Recovery </a:t>
            </a:r>
            <a:endParaRPr lang="en-US" sz="16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z="16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mbria" pitchFamily="18" charset="0"/>
              </a:rPr>
              <a:t>   </a:t>
            </a:r>
            <a:r>
              <a:rPr lang="en-US" sz="1600" dirty="0" smtClean="0">
                <a:latin typeface="Cambria" pitchFamily="18" charset="0"/>
                <a:hlinkClick r:id="rId5"/>
              </a:rPr>
              <a:t>Linux Password &amp; Shadow File Formats</a:t>
            </a:r>
            <a:endParaRPr lang="en-US" sz="1600" dirty="0" smtClean="0">
              <a:latin typeface="Cambria" pitchFamily="18" charset="0"/>
            </a:endParaRPr>
          </a:p>
          <a:p>
            <a:pPr eaLnBrk="1" hangingPunct="1"/>
            <a:r>
              <a:rPr lang="en-US" sz="1600" dirty="0" smtClean="0">
                <a:latin typeface="Cambria" pitchFamily="18" charset="0"/>
              </a:rPr>
              <a:t>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mbria" pitchFamily="18" charset="0"/>
              </a:rPr>
              <a:t>   </a:t>
            </a:r>
            <a:r>
              <a:rPr lang="en-US" sz="1600" dirty="0" smtClean="0">
                <a:latin typeface="Cambria" pitchFamily="18" charset="0"/>
                <a:hlinkClick r:id="rId6"/>
              </a:rPr>
              <a:t>Windows Data Protection  Technology – DPAPI</a:t>
            </a:r>
            <a:endParaRPr lang="en-US" sz="1600" dirty="0" smtClean="0">
              <a:latin typeface="Cambria" pitchFamily="18" charset="0"/>
            </a:endParaRPr>
          </a:p>
          <a:p>
            <a:pPr eaLnBrk="1" hangingPunct="1"/>
            <a:endParaRPr lang="en-US" sz="16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mbria" pitchFamily="18" charset="0"/>
              </a:rPr>
              <a:t>   </a:t>
            </a:r>
            <a:r>
              <a:rPr lang="en-US" sz="1600" dirty="0" smtClean="0">
                <a:latin typeface="Cambria" pitchFamily="18" charset="0"/>
                <a:hlinkClick r:id="rId7"/>
              </a:rPr>
              <a:t>Exposing the Secret of Decrypting Network Passwords</a:t>
            </a:r>
            <a:endParaRPr lang="en-US" sz="16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z="16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mbria" pitchFamily="18" charset="0"/>
              </a:rPr>
              <a:t>   </a:t>
            </a:r>
            <a:r>
              <a:rPr lang="en-US" sz="1600" dirty="0" smtClean="0">
                <a:latin typeface="Cambria" pitchFamily="18" charset="0"/>
                <a:hlinkClick r:id="rId8"/>
              </a:rPr>
              <a:t>Password Secrets of Popular Windows Applications</a:t>
            </a:r>
            <a:endParaRPr lang="en-US" sz="16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z="16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mbria" pitchFamily="18" charset="0"/>
              </a:rPr>
              <a:t>   </a:t>
            </a:r>
            <a:r>
              <a:rPr lang="en-US" sz="1600" dirty="0" smtClean="0">
                <a:latin typeface="Cambria" pitchFamily="18" charset="0"/>
                <a:hlinkClick r:id="rId9"/>
              </a:rPr>
              <a:t>Browser Password </a:t>
            </a:r>
            <a:r>
              <a:rPr lang="en-US" sz="1600" dirty="0" err="1" smtClean="0">
                <a:latin typeface="Cambria" pitchFamily="18" charset="0"/>
                <a:hlinkClick r:id="rId9"/>
              </a:rPr>
              <a:t>Decryptor</a:t>
            </a:r>
            <a:r>
              <a:rPr lang="en-US" sz="1600" dirty="0" smtClean="0">
                <a:latin typeface="Cambria" pitchFamily="18" charset="0"/>
                <a:hlinkClick r:id="rId9"/>
              </a:rPr>
              <a:t> - All Browser Password Recovery Tool</a:t>
            </a:r>
            <a:endParaRPr lang="en-US" sz="1600" dirty="0" smtClean="0">
              <a:latin typeface="Cambria" pitchFamily="18" charset="0"/>
            </a:endParaRPr>
          </a:p>
          <a:p>
            <a:pPr eaLnBrk="1" hangingPunct="1"/>
            <a:r>
              <a:rPr lang="en-US" sz="1600" dirty="0" smtClean="0">
                <a:latin typeface="Cambria" pitchFamily="18" charset="0"/>
              </a:rPr>
              <a:t>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mbria" pitchFamily="18" charset="0"/>
                <a:hlinkClick r:id="rId10"/>
              </a:rPr>
              <a:t>   The Rainbow Crack  Project</a:t>
            </a:r>
            <a:endParaRPr lang="en-US" sz="16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z="16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mbria" pitchFamily="18" charset="0"/>
              </a:rPr>
              <a:t>   </a:t>
            </a:r>
            <a:r>
              <a:rPr lang="en-US" sz="1600" dirty="0" smtClean="0">
                <a:latin typeface="Cambria" pitchFamily="18" charset="0"/>
                <a:hlinkClick r:id="rId11"/>
              </a:rPr>
              <a:t>Cain &amp; Abel -  The Windows multi purpose Password Tool</a:t>
            </a:r>
            <a:endParaRPr lang="en-US" sz="1600" dirty="0" smtClean="0">
              <a:latin typeface="Cambria" pitchFamily="18" charset="0"/>
            </a:endParaRPr>
          </a:p>
          <a:p>
            <a:pPr eaLnBrk="1" hangingPunct="1"/>
            <a:r>
              <a:rPr lang="en-US" sz="1600" dirty="0" smtClean="0">
                <a:latin typeface="Cambria" pitchFamily="18" charset="0"/>
              </a:rPr>
              <a:t>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mbria" pitchFamily="18" charset="0"/>
              </a:rPr>
              <a:t>   </a:t>
            </a:r>
            <a:r>
              <a:rPr lang="en-US" sz="1600" dirty="0" smtClean="0">
                <a:latin typeface="Cambria" pitchFamily="18" charset="0"/>
                <a:hlinkClick r:id="rId12"/>
              </a:rPr>
              <a:t>BackTrack -  Most popular Linux Security Distribution  </a:t>
            </a:r>
            <a:endParaRPr lang="en-US" sz="16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z="16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1600" dirty="0" smtClean="0">
                <a:latin typeface="Cambria" pitchFamily="18" charset="0"/>
              </a:rPr>
              <a:t>   </a:t>
            </a:r>
            <a:r>
              <a:rPr lang="en-US" sz="1600" dirty="0" smtClean="0">
                <a:latin typeface="Cambria" pitchFamily="18" charset="0"/>
                <a:hlinkClick r:id="rId13"/>
              </a:rPr>
              <a:t>Pwdump6   - Windows Password Dumping Tool</a:t>
            </a:r>
            <a:endParaRPr lang="en-IN" sz="1600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References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40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52400" y="2209800"/>
            <a:ext cx="91440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Questions ?</a:t>
            </a:r>
            <a:endParaRPr lang="en-US" sz="48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41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371600"/>
            <a:ext cx="9144000" cy="4278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Thank You !</a:t>
            </a:r>
          </a:p>
          <a:p>
            <a:pPr algn="ctr"/>
            <a:endParaRPr lang="en-US" sz="4800" b="1" dirty="0" smtClean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  <a:p>
            <a:pPr algn="ctr"/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  <a:p>
            <a:pPr algn="ctr"/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  <a:p>
            <a:pPr algn="ctr"/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  <a:p>
            <a:pPr algn="ctr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  <a:hlinkClick r:id="rId4"/>
              </a:rPr>
              <a:t>www.SecurityXploded.com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  <a:p>
            <a:pPr algn="ctr"/>
            <a:endParaRPr lang="en-US" sz="32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[tnagareshwar@gmail.com]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42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7" name="Picture 6" descr="securityxploded_Logo_ic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0" y="2514600"/>
            <a:ext cx="1838325" cy="15335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28600" y="1447800"/>
            <a:ext cx="8610600" cy="54784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sz="2000" dirty="0" smtClean="0">
                <a:latin typeface="Cambria" pitchFamily="18" charset="0"/>
              </a:rPr>
              <a:t>  These password files are highly protected and not accessible while Windows is running even for the administrator.  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000" dirty="0" smtClean="0">
                <a:latin typeface="Cambria" pitchFamily="18" charset="0"/>
              </a:rPr>
              <a:t>  </a:t>
            </a:r>
            <a:r>
              <a:rPr lang="en-US" sz="2000" b="1" dirty="0" smtClean="0">
                <a:latin typeface="Cambria" pitchFamily="18" charset="0"/>
              </a:rPr>
              <a:t>SAM</a:t>
            </a:r>
            <a:r>
              <a:rPr lang="en-US" sz="2000" dirty="0" smtClean="0">
                <a:latin typeface="Cambria" pitchFamily="18" charset="0"/>
              </a:rPr>
              <a:t> hive file </a:t>
            </a:r>
            <a:r>
              <a:rPr lang="en-US" sz="2000" dirty="0" smtClean="0">
                <a:latin typeface="Cambria" pitchFamily="18" charset="0"/>
              </a:rPr>
              <a:t>refers </a:t>
            </a:r>
            <a:r>
              <a:rPr lang="en-US" sz="2000" dirty="0" smtClean="0">
                <a:latin typeface="Cambria" pitchFamily="18" charset="0"/>
              </a:rPr>
              <a:t>to registry location </a:t>
            </a:r>
          </a:p>
          <a:p>
            <a:pPr eaLnBrk="1" hangingPunct="1"/>
            <a:r>
              <a:rPr lang="en-US" sz="1600" dirty="0" smtClean="0"/>
              <a:t>HKEY_LOCAL_MACHINE\SAM</a:t>
            </a:r>
          </a:p>
          <a:p>
            <a:pPr eaLnBrk="1" hangingPunct="1"/>
            <a:endParaRPr lang="en-US" sz="20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000" dirty="0" smtClean="0">
                <a:latin typeface="Cambria" pitchFamily="18" charset="0"/>
              </a:rPr>
              <a:t> </a:t>
            </a:r>
            <a:r>
              <a:rPr lang="en-US" sz="2000" b="1" dirty="0" smtClean="0">
                <a:latin typeface="Cambria" pitchFamily="18" charset="0"/>
              </a:rPr>
              <a:t>SYSTEM</a:t>
            </a:r>
            <a:r>
              <a:rPr lang="en-US" sz="2000" dirty="0" smtClean="0">
                <a:latin typeface="Cambria" pitchFamily="18" charset="0"/>
              </a:rPr>
              <a:t> hive file refers to registry location </a:t>
            </a:r>
          </a:p>
          <a:p>
            <a:pPr eaLnBrk="1" hangingPunct="1"/>
            <a:r>
              <a:rPr lang="en-US" sz="1600" dirty="0" smtClean="0"/>
              <a:t>HKEY_LOCAL_MACHINE\SYSTEM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000" dirty="0" smtClean="0">
                <a:latin typeface="Cambria" pitchFamily="18" charset="0"/>
              </a:rPr>
              <a:t>  These registry locations (user accounts related content) are visible only from </a:t>
            </a:r>
            <a:r>
              <a:rPr lang="en-US" sz="2000" b="1" dirty="0" smtClean="0">
                <a:latin typeface="Cambria" pitchFamily="18" charset="0"/>
              </a:rPr>
              <a:t>‘System Account’</a:t>
            </a:r>
            <a:endParaRPr lang="en-US" sz="2000" b="1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000" dirty="0" smtClean="0">
                <a:latin typeface="Cambria" pitchFamily="18" charset="0"/>
              </a:rPr>
              <a:t>Login </a:t>
            </a:r>
            <a:r>
              <a:rPr lang="en-US" sz="2000" dirty="0" smtClean="0">
                <a:latin typeface="Cambria" pitchFamily="18" charset="0"/>
              </a:rPr>
              <a:t>Passwords are encrypted using one way hash algorithm known as </a:t>
            </a:r>
            <a:r>
              <a:rPr lang="en-US" sz="2000" b="1" dirty="0" smtClean="0">
                <a:latin typeface="Cambria" pitchFamily="18" charset="0"/>
              </a:rPr>
              <a:t>LM/NTLM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2000" b="1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000" dirty="0" smtClean="0">
                <a:latin typeface="Cambria" pitchFamily="18" charset="0"/>
              </a:rPr>
              <a:t>   Code </a:t>
            </a:r>
            <a:r>
              <a:rPr lang="en-US" sz="2000" dirty="0" smtClean="0">
                <a:latin typeface="Cambria" pitchFamily="18" charset="0"/>
              </a:rPr>
              <a:t>Injection technique is used to dump these password hashes from System Process - </a:t>
            </a:r>
            <a:r>
              <a:rPr lang="en-US" sz="2000" b="1" dirty="0" smtClean="0">
                <a:latin typeface="Cambria" pitchFamily="18" charset="0"/>
              </a:rPr>
              <a:t>LSASS.EXE</a:t>
            </a:r>
            <a:endParaRPr lang="en-IN" sz="2000" b="1" dirty="0">
              <a:latin typeface="Cambria" pitchFamily="18" charset="0"/>
            </a:endParaRPr>
          </a:p>
          <a:p>
            <a:pPr eaLnBrk="1" hangingPunct="1"/>
            <a:endParaRPr lang="en-IN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Windows Login Password Secrets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28600" y="1447800"/>
            <a:ext cx="8610600" cy="45243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b="1" dirty="0" smtClean="0">
                <a:latin typeface="Cambria" pitchFamily="18" charset="0"/>
              </a:rPr>
              <a:t>   Live Password Recovery</a:t>
            </a:r>
          </a:p>
          <a:p>
            <a:pPr marL="1085850" lvl="1" indent="-342900" eaLnBrk="1" hangingPunct="1">
              <a:buFont typeface="+mj-lt"/>
              <a:buAutoNum type="arabicPeriod"/>
            </a:pPr>
            <a:r>
              <a:rPr lang="en-US" dirty="0" smtClean="0">
                <a:latin typeface="Cambria" pitchFamily="18" charset="0"/>
              </a:rPr>
              <a:t>Dumping the LM/NTLM password hashes of users using </a:t>
            </a:r>
            <a:r>
              <a:rPr lang="en-US" dirty="0" err="1" smtClean="0">
                <a:latin typeface="Cambria" pitchFamily="18" charset="0"/>
              </a:rPr>
              <a:t>pwdump</a:t>
            </a:r>
            <a:r>
              <a:rPr lang="en-US" dirty="0" smtClean="0">
                <a:latin typeface="Cambria" pitchFamily="18" charset="0"/>
              </a:rPr>
              <a:t>/lc5/</a:t>
            </a:r>
            <a:r>
              <a:rPr lang="en-US" dirty="0" err="1" smtClean="0">
                <a:latin typeface="Cambria" pitchFamily="18" charset="0"/>
              </a:rPr>
              <a:t>cain&amp;abel</a:t>
            </a:r>
            <a:r>
              <a:rPr lang="en-US" dirty="0" smtClean="0">
                <a:latin typeface="Cambria" pitchFamily="18" charset="0"/>
              </a:rPr>
              <a:t> tools</a:t>
            </a:r>
          </a:p>
          <a:p>
            <a:pPr marL="1085850" lvl="1" indent="-342900" eaLnBrk="1" hangingPunct="1">
              <a:buFont typeface="+mj-lt"/>
              <a:buAutoNum type="arabicPeriod"/>
            </a:pPr>
            <a:r>
              <a:rPr lang="en-US" dirty="0" smtClean="0">
                <a:latin typeface="Cambria" pitchFamily="18" charset="0"/>
              </a:rPr>
              <a:t>Recovering the password using Online/</a:t>
            </a:r>
            <a:r>
              <a:rPr lang="en-US" dirty="0" err="1" smtClean="0">
                <a:latin typeface="Cambria" pitchFamily="18" charset="0"/>
              </a:rPr>
              <a:t>RainbowCrack</a:t>
            </a:r>
            <a:r>
              <a:rPr lang="en-US" dirty="0" smtClean="0">
                <a:latin typeface="Cambria" pitchFamily="18" charset="0"/>
              </a:rPr>
              <a:t>/</a:t>
            </a:r>
            <a:r>
              <a:rPr lang="en-US" dirty="0" err="1" smtClean="0">
                <a:latin typeface="Cambria" pitchFamily="18" charset="0"/>
              </a:rPr>
              <a:t>BruteForce</a:t>
            </a:r>
            <a:r>
              <a:rPr lang="en-US" dirty="0" smtClean="0">
                <a:latin typeface="Cambria" pitchFamily="18" charset="0"/>
              </a:rPr>
              <a:t> method.</a:t>
            </a:r>
          </a:p>
          <a:p>
            <a:pPr eaLnBrk="1" hangingPunct="1">
              <a:buFont typeface="Wingdings" pitchFamily="2" charset="2"/>
              <a:buChar char="§"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</a:t>
            </a:r>
            <a:r>
              <a:rPr lang="en-US" b="1" dirty="0" smtClean="0">
                <a:latin typeface="Cambria" pitchFamily="18" charset="0"/>
              </a:rPr>
              <a:t>Offline Password Recovery - Resetting the Password</a:t>
            </a:r>
          </a:p>
          <a:p>
            <a:pPr lvl="1" eaLnBrk="1" hangingPunct="1"/>
            <a:r>
              <a:rPr lang="en-US" dirty="0" smtClean="0">
                <a:latin typeface="Cambria" pitchFamily="18" charset="0"/>
              </a:rPr>
              <a:t>Boot via Backtrack, mount the system partition and use </a:t>
            </a:r>
            <a:r>
              <a:rPr lang="en-US" b="1" dirty="0" err="1" smtClean="0">
                <a:latin typeface="Cambria" pitchFamily="18" charset="0"/>
              </a:rPr>
              <a:t>chntpw</a:t>
            </a:r>
            <a:r>
              <a:rPr lang="en-US" dirty="0" smtClean="0">
                <a:latin typeface="Cambria" pitchFamily="18" charset="0"/>
              </a:rPr>
              <a:t> tool to reset password. </a:t>
            </a:r>
          </a:p>
          <a:p>
            <a:pPr eaLnBrk="1" hangingPunct="1"/>
            <a:r>
              <a:rPr lang="en-US" dirty="0" smtClean="0">
                <a:latin typeface="Cambria" pitchFamily="18" charset="0"/>
              </a:rPr>
              <a:t>       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 </a:t>
            </a:r>
            <a:r>
              <a:rPr lang="en-US" b="1" dirty="0" smtClean="0">
                <a:latin typeface="Cambria" pitchFamily="18" charset="0"/>
              </a:rPr>
              <a:t>Offline Password Recovery - Retrieving the original password </a:t>
            </a:r>
          </a:p>
          <a:p>
            <a:pPr marL="1085850" lvl="1" indent="-342900" eaLnBrk="1" hangingPunct="1">
              <a:buFont typeface="+mj-lt"/>
              <a:buAutoNum type="arabicPeriod"/>
            </a:pPr>
            <a:r>
              <a:rPr lang="en-US" dirty="0" smtClean="0">
                <a:latin typeface="Cambria" pitchFamily="18" charset="0"/>
              </a:rPr>
              <a:t>Boot from BackTrack or any Live CD</a:t>
            </a:r>
          </a:p>
          <a:p>
            <a:pPr marL="1085850" lvl="1" indent="-342900" eaLnBrk="1" hangingPunct="1">
              <a:buFont typeface="+mj-lt"/>
              <a:buAutoNum type="arabicPeriod"/>
            </a:pPr>
            <a:r>
              <a:rPr lang="en-US" dirty="0" smtClean="0">
                <a:latin typeface="Cambria" pitchFamily="18" charset="0"/>
              </a:rPr>
              <a:t>Copy SYSTEM &amp; SAM files from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\\Windows\System32\Config </a:t>
            </a:r>
            <a:r>
              <a:rPr lang="en-US" dirty="0" smtClean="0">
                <a:latin typeface="Cambria" pitchFamily="18" charset="0"/>
              </a:rPr>
              <a:t>folder</a:t>
            </a:r>
          </a:p>
          <a:p>
            <a:pPr marL="1085850" lvl="1" indent="-342900" eaLnBrk="1" hangingPunct="1">
              <a:buFont typeface="+mj-lt"/>
              <a:buAutoNum type="arabicPeriod"/>
            </a:pPr>
            <a:r>
              <a:rPr lang="en-US" dirty="0" smtClean="0">
                <a:latin typeface="Cambria" pitchFamily="18" charset="0"/>
              </a:rPr>
              <a:t>Now on another system, use </a:t>
            </a:r>
            <a:r>
              <a:rPr lang="en-US" dirty="0" err="1" smtClean="0">
                <a:latin typeface="Cambria" pitchFamily="18" charset="0"/>
              </a:rPr>
              <a:t>Cain&amp;Abel</a:t>
            </a:r>
            <a:r>
              <a:rPr lang="en-US" dirty="0" smtClean="0">
                <a:latin typeface="Cambria" pitchFamily="18" charset="0"/>
              </a:rPr>
              <a:t>/LC5 tool to get LM/NTLM hashes from these files</a:t>
            </a:r>
          </a:p>
          <a:p>
            <a:pPr marL="1085850" lvl="1" indent="-342900" eaLnBrk="1" hangingPunct="1">
              <a:buFont typeface="+mj-lt"/>
              <a:buAutoNum type="arabicPeriod"/>
            </a:pPr>
            <a:r>
              <a:rPr lang="en-US" dirty="0" smtClean="0">
                <a:latin typeface="Cambria" pitchFamily="18" charset="0"/>
              </a:rPr>
              <a:t>Finally get the original password using Online/</a:t>
            </a:r>
            <a:r>
              <a:rPr lang="en-US" dirty="0" err="1" smtClean="0">
                <a:latin typeface="Cambria" pitchFamily="18" charset="0"/>
              </a:rPr>
              <a:t>RainbowCrack</a:t>
            </a:r>
            <a:r>
              <a:rPr lang="en-US" dirty="0" smtClean="0">
                <a:latin typeface="Cambria" pitchFamily="18" charset="0"/>
              </a:rPr>
              <a:t>/</a:t>
            </a:r>
            <a:r>
              <a:rPr lang="en-US" dirty="0" err="1" smtClean="0">
                <a:latin typeface="Cambria" pitchFamily="18" charset="0"/>
              </a:rPr>
              <a:t>BruteForce</a:t>
            </a:r>
            <a:r>
              <a:rPr lang="en-US" dirty="0" smtClean="0">
                <a:latin typeface="Cambria" pitchFamily="18" charset="0"/>
              </a:rPr>
              <a:t> method.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Windows Login Password Recovery - I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28600" y="1371600"/>
            <a:ext cx="8610600" cy="3693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en-US" dirty="0" smtClean="0">
                <a:latin typeface="Cambria" pitchFamily="18" charset="0"/>
              </a:rPr>
              <a:t>   Screenshot - Dumping Local password hashes using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Cain &amp; Abel </a:t>
            </a:r>
            <a:r>
              <a:rPr lang="en-US" dirty="0" smtClean="0">
                <a:latin typeface="Cambria" pitchFamily="18" charset="0"/>
              </a:rPr>
              <a:t>Tool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Windows Login Password Recovery -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II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8" name="Picture 7" descr="winpassword_screen1_cain_abel_local_password_dump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1981200"/>
            <a:ext cx="843915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28600" y="1447800"/>
            <a:ext cx="8610600" cy="23083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</a:rPr>
              <a:t>Bypass Windows Authentication using </a:t>
            </a:r>
            <a:r>
              <a:rPr lang="en-US" b="1" dirty="0" err="1" smtClean="0">
                <a:latin typeface="Cambria" pitchFamily="18" charset="0"/>
              </a:rPr>
              <a:t>Kon</a:t>
            </a:r>
            <a:r>
              <a:rPr lang="en-US" b="1" dirty="0" smtClean="0">
                <a:latin typeface="Cambria" pitchFamily="18" charset="0"/>
              </a:rPr>
              <a:t>-Boot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Login to any windows system without entering password using </a:t>
            </a:r>
            <a:r>
              <a:rPr lang="en-US" dirty="0" err="1" smtClean="0">
                <a:latin typeface="Cambria" pitchFamily="18" charset="0"/>
              </a:rPr>
              <a:t>Kon</a:t>
            </a:r>
            <a:r>
              <a:rPr lang="en-US" dirty="0" smtClean="0">
                <a:latin typeface="Cambria" pitchFamily="18" charset="0"/>
              </a:rPr>
              <a:t>-Boot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It dynamically modifies Windows kernel to bypass authentication</a:t>
            </a:r>
          </a:p>
          <a:p>
            <a:pPr eaLnBrk="1" hangingPunct="1">
              <a:buFont typeface="Wingdings" pitchFamily="2" charset="2"/>
              <a:buChar char="§"/>
            </a:pPr>
            <a:endParaRPr lang="en-US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>
                <a:latin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</a:rPr>
              <a:t>Remote System Password Recovery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Use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pwdump</a:t>
            </a:r>
            <a:r>
              <a:rPr lang="en-US" dirty="0" smtClean="0">
                <a:latin typeface="Cambria" pitchFamily="18" charset="0"/>
              </a:rPr>
              <a:t> tool to remotely dump the password hashes from live system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Then recover the password using Online/</a:t>
            </a:r>
            <a:r>
              <a:rPr lang="en-US" dirty="0" err="1" smtClean="0">
                <a:latin typeface="Cambria" pitchFamily="18" charset="0"/>
              </a:rPr>
              <a:t>RainbowCrack</a:t>
            </a:r>
            <a:r>
              <a:rPr lang="en-US" dirty="0" smtClean="0">
                <a:latin typeface="Cambria" pitchFamily="18" charset="0"/>
              </a:rPr>
              <a:t>/</a:t>
            </a:r>
            <a:r>
              <a:rPr lang="en-US" dirty="0" err="1" smtClean="0">
                <a:latin typeface="Cambria" pitchFamily="18" charset="0"/>
              </a:rPr>
              <a:t>BruteForce</a:t>
            </a:r>
            <a:r>
              <a:rPr lang="en-US" dirty="0" smtClean="0">
                <a:latin typeface="Cambria" pitchFamily="18" charset="0"/>
              </a:rPr>
              <a:t> Method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mbria" pitchFamily="18" charset="0"/>
              </a:rPr>
              <a:t> You need to know admin password of remote system.</a:t>
            </a:r>
            <a:endParaRPr lang="en-IN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Windows Login Password Recovery -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III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7" name="Picture 6" descr="winpassword_screen3_remote_passrecovery_using_pwdump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810000"/>
            <a:ext cx="77724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6"/>
          <p:cNvSpPr txBox="1">
            <a:spLocks noChangeArrowheads="1"/>
          </p:cNvSpPr>
          <p:nvPr/>
        </p:nvSpPr>
        <p:spPr bwMode="auto">
          <a:xfrm>
            <a:off x="228600" y="1447800"/>
            <a:ext cx="8610600" cy="37856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07/7/7/main" xmlns="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:a14="http://schemas.microsoft.com/office/drawing/2007/7/7/main" xmlns="" w="9525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n-US" sz="2000" dirty="0" smtClean="0">
                <a:latin typeface="Cambria" pitchFamily="18" charset="0"/>
              </a:rPr>
              <a:t>  Linux stores user login information in </a:t>
            </a:r>
            <a:r>
              <a:rPr lang="en-US" sz="2000" b="1" dirty="0" smtClean="0">
                <a:latin typeface="Cambria" pitchFamily="18" charset="0"/>
              </a:rPr>
              <a:t>/etc/password </a:t>
            </a:r>
            <a:r>
              <a:rPr lang="en-US" sz="2000" dirty="0" smtClean="0">
                <a:latin typeface="Cambria" pitchFamily="18" charset="0"/>
              </a:rPr>
              <a:t>&amp; </a:t>
            </a:r>
            <a:r>
              <a:rPr lang="en-US" sz="2000" b="1" dirty="0" smtClean="0">
                <a:latin typeface="Cambria" pitchFamily="18" charset="0"/>
              </a:rPr>
              <a:t>/etc/shadow </a:t>
            </a:r>
            <a:r>
              <a:rPr lang="en-US" sz="2000" dirty="0" smtClean="0">
                <a:latin typeface="Cambria" pitchFamily="18" charset="0"/>
              </a:rPr>
              <a:t>files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000" dirty="0" smtClean="0">
                <a:latin typeface="Cambria" pitchFamily="18" charset="0"/>
              </a:rPr>
              <a:t>  /etc/password contains only user login related info and encrypted password is actually stored in /etc/shadow file.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000" dirty="0" smtClean="0">
                <a:latin typeface="Cambria" pitchFamily="18" charset="0"/>
              </a:rPr>
              <a:t>  Contents of /etc/password</a:t>
            </a:r>
          </a:p>
          <a:p>
            <a:pPr eaLnBrk="1" hangingPunct="1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   smithj:x:561:561:Joe Smith:/home/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smithj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:/bin/bash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000" dirty="0" smtClean="0">
                <a:latin typeface="Cambria" pitchFamily="18" charset="0"/>
              </a:rPr>
              <a:t>  Contents of /etc/shadow</a:t>
            </a:r>
          </a:p>
          <a:p>
            <a:pPr eaLnBrk="1" hangingPunct="1"/>
            <a:r>
              <a:rPr lang="en-US" sz="2000" dirty="0" smtClean="0">
                <a:latin typeface="Cambria" pitchFamily="18" charset="0"/>
              </a:rPr>
              <a:t>  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smithj:Ep6mckrOLChF.:10063:0:99999:7:::</a:t>
            </a:r>
          </a:p>
          <a:p>
            <a:pPr eaLnBrk="1" hangingPunct="1">
              <a:buFont typeface="Wingdings" pitchFamily="2" charset="2"/>
              <a:buChar char="§"/>
            </a:pPr>
            <a:endParaRPr lang="en-US" sz="2000" dirty="0" smtClean="0">
              <a:latin typeface="Cambria" pitchFamily="18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000" dirty="0" smtClean="0">
                <a:latin typeface="Cambria" pitchFamily="18" charset="0"/>
              </a:rPr>
              <a:t>  Use </a:t>
            </a:r>
            <a:r>
              <a:rPr lang="en-US" sz="2000" b="1" dirty="0" smtClean="0">
                <a:latin typeface="Cambria" pitchFamily="18" charset="0"/>
              </a:rPr>
              <a:t>"John the Ripper" </a:t>
            </a:r>
            <a:r>
              <a:rPr lang="en-US" sz="2000" dirty="0" smtClean="0">
                <a:latin typeface="Cambria" pitchFamily="18" charset="0"/>
              </a:rPr>
              <a:t>to crack Linux passwords</a:t>
            </a:r>
            <a:endParaRPr lang="en-IN" sz="2000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8600"/>
            <a:ext cx="91440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25400" dir="2700000" algn="tl">
                    <a:schemeClr val="tx1">
                      <a:alpha val="43000"/>
                    </a:schemeClr>
                  </a:outerShdw>
                </a:effectLst>
              </a:rPr>
              <a:t>Linux Login Password Secrets &amp; Recovery</a:t>
            </a:r>
            <a:endParaRPr lang="en-US" sz="3600" b="1" dirty="0">
              <a:solidFill>
                <a:srgbClr val="FF0000"/>
              </a:solidFill>
              <a:effectLst>
                <a:outerShdw blurRad="38100" dist="25400" dir="2700000" algn="tl">
                  <a:schemeClr val="tx1">
                    <a:alpha val="43000"/>
                  </a:scheme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7CE4FB-B005-4AB9-97A3-DA8860E780D6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www.SecurityXploded.com</a:t>
            </a:r>
            <a:endParaRPr lang="en-I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7" name="Picture 6" descr="fat linux pengu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4953000"/>
            <a:ext cx="13716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2010-10-28T18:34:05Z</outs:dateTime>
      <outs:isPinned>true</outs:isPinned>
    </outs:relatedDate>
    <outs:relatedDate>
      <outs:type>2</outs:type>
      <outs:displayName>Created</outs:displayName>
      <outs:dateTime>2010-07-04T05:35:18Z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Nagareshwar Talekar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nag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Props1.xml><?xml version="1.0" encoding="utf-8"?>
<ds:datastoreItem xmlns:ds="http://schemas.openxmlformats.org/officeDocument/2006/customXml" ds:itemID="{963F2505-FD45-4DDE-B41A-9969EF4D17D6}">
  <ds:schemaRefs>
    <ds:schemaRef ds:uri="http://schemas.microsoft.com/office/2009/outspace/meta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9663</TotalTime>
  <Words>2565</Words>
  <Application>Microsoft Office PowerPoint</Application>
  <PresentationFormat>On-screen Show (4:3)</PresentationFormat>
  <Paragraphs>547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Technic</vt:lpstr>
      <vt:lpstr>Primer on Password Security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Virtualization</dc:title>
  <dc:creator>Nagareshwar Talekar</dc:creator>
  <cp:lastModifiedBy>nag</cp:lastModifiedBy>
  <cp:revision>489</cp:revision>
  <dcterms:created xsi:type="dcterms:W3CDTF">2010-07-04T05:35:18Z</dcterms:created>
  <dcterms:modified xsi:type="dcterms:W3CDTF">2011-03-08T19:43:59Z</dcterms:modified>
</cp:coreProperties>
</file>