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4" r:id="rId2"/>
  </p:sldMasterIdLst>
  <p:notesMasterIdLst>
    <p:notesMasterId r:id="rId20"/>
  </p:notesMasterIdLst>
  <p:handoutMasterIdLst>
    <p:handoutMasterId r:id="rId21"/>
  </p:handoutMasterIdLst>
  <p:sldIdLst>
    <p:sldId id="335" r:id="rId3"/>
    <p:sldId id="261" r:id="rId4"/>
    <p:sldId id="336" r:id="rId5"/>
    <p:sldId id="337" r:id="rId6"/>
    <p:sldId id="323" r:id="rId7"/>
    <p:sldId id="333" r:id="rId8"/>
    <p:sldId id="324" r:id="rId9"/>
    <p:sldId id="325" r:id="rId10"/>
    <p:sldId id="326" r:id="rId11"/>
    <p:sldId id="327" r:id="rId12"/>
    <p:sldId id="328" r:id="rId13"/>
    <p:sldId id="329" r:id="rId14"/>
    <p:sldId id="330" r:id="rId15"/>
    <p:sldId id="331" r:id="rId16"/>
    <p:sldId id="332" r:id="rId17"/>
    <p:sldId id="334" r:id="rId18"/>
    <p:sldId id="322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  <p:clrMru>
    <a:srgbClr val="3BFB31"/>
    <a:srgbClr val="15FB09"/>
    <a:srgbClr val="C7DAF1"/>
    <a:srgbClr val="FFB3B3"/>
    <a:srgbClr val="FF3300"/>
    <a:srgbClr val="FF9900"/>
    <a:srgbClr val="FF8265"/>
    <a:srgbClr val="C6605E"/>
  </p:clrMru>
  <p:extLst>
    <p:ext uri="{E76CE94A-603C-4142-B9EB-6D1370010A27}">
      <p14:discardImageEditData xmlns="" xmlns:p14="http://schemas.microsoft.com/office/powerpoint/2007/7/12/main" val="0"/>
    </p:ext>
    <p:ext uri="{D31A062A-798A-4329-ABDD-BBA856620510}">
      <p14:defaultImageDpi xmlns="" xmlns:p14="http://schemas.microsoft.com/office/powerpoint/2007/7/12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14241" autoAdjust="0"/>
    <p:restoredTop sz="95512" autoAdjust="0"/>
  </p:normalViewPr>
  <p:slideViewPr>
    <p:cSldViewPr>
      <p:cViewPr varScale="1">
        <p:scale>
          <a:sx n="111" d="100"/>
          <a:sy n="111" d="100"/>
        </p:scale>
        <p:origin x="-161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F1D9CA-13F9-4C31-AE5A-2ABB9CCF1D62}" type="datetimeFigureOut">
              <a:rPr lang="en-US" smtClean="0"/>
              <a:pPr/>
              <a:t>1/10/2012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A2A4E4-3D55-4E40-8356-9BD60566730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5252BEC-BFCC-4C57-9C68-E0B08D3A6B5F}" type="datetimeFigureOut">
              <a:rPr lang="en-US"/>
              <a:pPr>
                <a:defRPr/>
              </a:pPr>
              <a:t>1/10/2012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IN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IN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68A04A8-207B-4F46-83B8-72F14DAAC076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07/7/12/main" val="27572372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07/7/7/main">
                <a:solidFill>
                  <a:srgbClr xmlns:mc="http://schemas.openxmlformats.org/markup-compatibility/2006" val="FFFFFF" mc:Ignorable="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="" xmlns:a14="http://schemas.microsoft.com/office/drawing/2007/7/7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="" xmlns:a14="http://schemas.microsoft.com/office/drawing/2007/7/7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BD2AD44-9997-4061-AD45-B101B9682349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IN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07/7/7/main">
                <a:solidFill>
                  <a:srgbClr xmlns:mc="http://schemas.openxmlformats.org/markup-compatibility/2006" val="FFFFFF" mc:Ignorable="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="" xmlns:a14="http://schemas.microsoft.com/office/drawing/2007/7/7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="" xmlns:a14="http://schemas.microsoft.com/office/drawing/2007/7/7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22474E-434D-4428-8FA3-D565D5E1CB51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IN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07/7/7/main">
                <a:solidFill>
                  <a:srgbClr xmlns:mc="http://schemas.openxmlformats.org/markup-compatibility/2006" val="FFFFFF" mc:Ignorable="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="" xmlns:a14="http://schemas.microsoft.com/office/drawing/2007/7/7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="" xmlns:a14="http://schemas.microsoft.com/office/drawing/2007/7/7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22474E-434D-4428-8FA3-D565D5E1CB51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IN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07/7/7/main">
                <a:solidFill>
                  <a:srgbClr xmlns:mc="http://schemas.openxmlformats.org/markup-compatibility/2006" val="FFFFFF" mc:Ignorable="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="" xmlns:a14="http://schemas.microsoft.com/office/drawing/2007/7/7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="" xmlns:a14="http://schemas.microsoft.com/office/drawing/2007/7/7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22474E-434D-4428-8FA3-D565D5E1CB51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IN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07/7/7/main">
                <a:solidFill>
                  <a:srgbClr xmlns:mc="http://schemas.openxmlformats.org/markup-compatibility/2006" val="FFFFFF" mc:Ignorable="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="" xmlns:a14="http://schemas.microsoft.com/office/drawing/2007/7/7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="" xmlns:a14="http://schemas.microsoft.com/office/drawing/2007/7/7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22474E-434D-4428-8FA3-D565D5E1CB51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IN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07/7/7/main">
                <a:solidFill>
                  <a:srgbClr xmlns:mc="http://schemas.openxmlformats.org/markup-compatibility/2006" val="FFFFFF" mc:Ignorable="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="" xmlns:a14="http://schemas.microsoft.com/office/drawing/2007/7/7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="" xmlns:a14="http://schemas.microsoft.com/office/drawing/2007/7/7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22474E-434D-4428-8FA3-D565D5E1CB51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IN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07/7/7/main">
                <a:solidFill>
                  <a:srgbClr xmlns:mc="http://schemas.openxmlformats.org/markup-compatibility/2006" val="FFFFFF" mc:Ignorable="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="" xmlns:a14="http://schemas.microsoft.com/office/drawing/2007/7/7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="" xmlns:a14="http://schemas.microsoft.com/office/drawing/2007/7/7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22474E-434D-4428-8FA3-D565D5E1CB51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IN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FE04B28-61BA-45F0-A010-998CA1857B24}" type="datetime1">
              <a:rPr lang="en-US" smtClean="0"/>
              <a:pPr>
                <a:defRPr/>
              </a:pPr>
              <a:t>1/10/2012</a:t>
            </a:fld>
            <a:endParaRPr lang="en-IN"/>
          </a:p>
        </p:txBody>
      </p:sp>
      <p:sp>
        <p:nvSpPr>
          <p:cNvPr id="7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8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7CE4FB-B005-4AB9-97A3-DA8860E780D6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07/7/12/main" val="1132822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80469-F552-4BD7-A8E0-4CA01673EB54}" type="datetime1">
              <a:rPr lang="en-US" smtClean="0"/>
              <a:pPr>
                <a:defRPr/>
              </a:pPr>
              <a:t>1/10/2012</a:t>
            </a:fld>
            <a:endParaRPr lang="en-IN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7F7556-1938-4E96-9E82-5C32A0B9BE8E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07/7/12/main" val="3051302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CB987D-980B-4DB6-ACC9-B0A14D91A375}" type="datetime1">
              <a:rPr lang="en-US" smtClean="0"/>
              <a:pPr>
                <a:defRPr/>
              </a:pPr>
              <a:t>1/10/2012</a:t>
            </a:fld>
            <a:endParaRPr lang="en-IN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F7D809-4E83-46CC-8C44-782D37AB2E82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07/7/12/main" val="103240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B7915-37E3-4720-BA3D-4CF52B9AC699}" type="datetime1">
              <a:rPr lang="en-US" smtClean="0"/>
              <a:pPr>
                <a:defRPr/>
              </a:pPr>
              <a:t>1/10/2012</a:t>
            </a:fld>
            <a:endParaRPr lang="en-IN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0FA3F-EDB7-4937-B70E-AE92E46D05C6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07/7/12/main" val="2803844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7814FAC-F91A-43FA-89AE-1E06CE6ABA95}" type="datetime1">
              <a:rPr lang="en-US" smtClean="0"/>
              <a:pPr>
                <a:defRPr/>
              </a:pPr>
              <a:t>1/10/2012</a:t>
            </a:fld>
            <a:endParaRPr lang="en-IN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148D1D-E6E8-4159-8FD7-0F021F32EDB9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07/7/12/main" val="398048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B096F-0560-449F-81D0-8485458473AA}" type="datetime1">
              <a:rPr lang="en-US" smtClean="0"/>
              <a:pPr>
                <a:defRPr/>
              </a:pPr>
              <a:t>1/10/2012</a:t>
            </a:fld>
            <a:endParaRPr lang="en-IN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E2EE76-B72B-449A-B191-D6745CF0C470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07/7/12/main" val="444493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94E85-5DD1-482A-BAF8-7E22D66C0205}" type="datetime1">
              <a:rPr lang="en-US" smtClean="0"/>
              <a:pPr>
                <a:defRPr/>
              </a:pPr>
              <a:t>1/10/2012</a:t>
            </a:fld>
            <a:endParaRPr lang="en-IN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ED13AE-F100-4719-A1D4-D4ED0CC8ACD9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07/7/12/main" val="3500898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38689F-0B25-4762-8BA9-985E47DD0B9F}" type="datetime1">
              <a:rPr lang="en-US" smtClean="0"/>
              <a:pPr>
                <a:defRPr/>
              </a:pPr>
              <a:t>1/10/2012</a:t>
            </a:fld>
            <a:endParaRPr lang="en-IN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786003-8CB8-4CC3-BC46-AE68B2FDD0A7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07/7/12/main" val="1617550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04A07-E0BF-4C2C-8578-AD95DF3839C5}" type="datetime1">
              <a:rPr lang="en-US" smtClean="0"/>
              <a:pPr>
                <a:defRPr/>
              </a:pPr>
              <a:t>1/10/2012</a:t>
            </a:fld>
            <a:endParaRPr lang="en-IN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9E7F1E-3FE7-46D1-8585-D1F13B32AED2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07/7/12/main" val="1079741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EDB3C94-5B79-409A-AF13-E4A41C7F815F}" type="datetime1">
              <a:rPr lang="en-US" smtClean="0"/>
              <a:pPr>
                <a:defRPr/>
              </a:pPr>
              <a:t>1/10/2012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DA232E-1608-49C2-B460-1CD79D9F40A2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07/7/12/main" val="3392401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8CE76-C7BA-46AF-9105-BBFD4148FA1A}" type="datetime1">
              <a:rPr lang="en-US" smtClean="0"/>
              <a:pPr>
                <a:defRPr/>
              </a:pPr>
              <a:t>1/10/2012</a:t>
            </a:fld>
            <a:endParaRPr lang="en-IN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BFC5C-1C83-4254-8AAF-4E6EF8930431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07/7/12/main" val="555023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15FB09"/>
            </a:gs>
            <a:gs pos="50000">
              <a:srgbClr val="9CB86E"/>
            </a:gs>
            <a:gs pos="100000">
              <a:srgbClr val="156B13"/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extLst>
            <a:ext uri="{909E8E84-426E-40dd-AFC4-6F175D3DCCD1}">
              <a14:hiddenFill xmlns="" xmlns:a14="http://schemas.microsoft.com/office/drawing/2007/7/7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="" xmlns:a14="http://schemas.microsoft.com/office/drawing/2007/7/7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extLst>
            <a:ext uri="{909E8E84-426E-40dd-AFC4-6F175D3DCCD1}">
              <a14:hiddenFill xmlns="" xmlns:a14="http://schemas.microsoft.com/office/drawing/2007/7/7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="" xmlns:a14="http://schemas.microsoft.com/office/drawing/2007/7/7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A5CE149-DDC4-4784-808D-4718D40DEAB1}" type="datetime1">
              <a:rPr lang="en-US" smtClean="0"/>
              <a:pPr>
                <a:defRPr/>
              </a:pPr>
              <a:t>1/10/2012</a:t>
            </a:fld>
            <a:endParaRPr lang="en-IN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9EC26DD-FF3B-4A7C-ACD8-4E655ACB1E87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73" r:id="rId2"/>
    <p:sldLayoutId id="2147484082" r:id="rId3"/>
    <p:sldLayoutId id="2147484074" r:id="rId4"/>
    <p:sldLayoutId id="2147484075" r:id="rId5"/>
    <p:sldLayoutId id="2147484076" r:id="rId6"/>
    <p:sldLayoutId id="2147484077" r:id="rId7"/>
    <p:sldLayoutId id="2147484083" r:id="rId8"/>
    <p:sldLayoutId id="2147484078" r:id="rId9"/>
    <p:sldLayoutId id="2147484079" r:id="rId10"/>
    <p:sldLayoutId id="2147484080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9pPr>
    </p:titleStyle>
    <p:bodyStyle>
      <a:lvl1pPr marL="419100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eaLnBrk="0" fontAlgn="base" hangingPunct="0">
        <a:spcBef>
          <a:spcPct val="20000"/>
        </a:spcBef>
        <a:spcAft>
          <a:spcPct val="0"/>
        </a:spcAft>
        <a:buClr>
          <a:srgbClr val="9BBB59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eaLnBrk="0" fontAlgn="base" hangingPunct="0">
        <a:spcBef>
          <a:spcPct val="20000"/>
        </a:spcBef>
        <a:spcAft>
          <a:spcPct val="0"/>
        </a:spcAft>
        <a:buClr>
          <a:srgbClr val="8064A2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ecurityxploded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technet.microsoft.com/en-us/library/cc768129.aspx" TargetMode="External"/><Relationship Id="rId2" Type="http://schemas.openxmlformats.org/officeDocument/2006/relationships/hyperlink" Target="http://securityxploded.com/malware-analysis-training-reference.php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3.xml"/><Relationship Id="rId5" Type="http://schemas.openxmlformats.org/officeDocument/2006/relationships/image" Target="../media/image5.png"/><Relationship Id="rId4" Type="http://schemas.openxmlformats.org/officeDocument/2006/relationships/hyperlink" Target="http://www.securityxploded.com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securityxploded.com/security-training.php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1066792"/>
            <a:ext cx="8929718" cy="1143008"/>
          </a:xfrm>
          <a:noFill/>
          <a:ln>
            <a:noFill/>
            <a:headEnd/>
            <a:tailEnd/>
          </a:ln>
          <a:effectLst>
            <a:glow rad="1016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dk1"/>
          </a:lnRef>
          <a:fillRef idx="1003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600" b="0" cap="none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/>
                <a:cs typeface="Calibri" pitchFamily="34" charset="0"/>
              </a:rPr>
              <a:t>Part I – Lab Setup Guide</a:t>
            </a:r>
            <a:endParaRPr lang="en-IN" sz="3600" b="0" cap="none" dirty="0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chemeClr val="tx2">
                  <a:lumMod val="50000"/>
                </a:schemeClr>
              </a:solidFill>
              <a:effectLst/>
              <a:cs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05000" y="2286000"/>
            <a:ext cx="5572164" cy="954107"/>
          </a:xfrm>
          <a:prstGeom prst="rect">
            <a:avLst/>
          </a:prstGeom>
          <a:noFill/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  <a:innerShdw blurRad="114300">
              <a:prstClr val="black"/>
            </a:innerShdw>
          </a:effectLst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>
            <a:spAutoFit/>
            <a:scene3d>
              <a:camera prst="perspectiveBelow"/>
              <a:lightRig rig="threePt" dir="t"/>
            </a:scene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smtClean="0">
                <a:ln w="1905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Swapnil Pathak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 smtClean="0">
                <a:ln w="1905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Amit</a:t>
            </a:r>
            <a:r>
              <a:rPr lang="en-US" sz="2800" b="1" dirty="0" smtClean="0">
                <a:ln w="1905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905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Malik</a:t>
            </a:r>
            <a:endParaRPr lang="en-US" sz="2800" b="1" dirty="0">
              <a:ln w="1905"/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057400" y="4876800"/>
            <a:ext cx="5572140" cy="1015663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www.SecurityXploded.com</a:t>
            </a:r>
            <a:endParaRPr lang="en-US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200" b="1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9050" cap="flat" cmpd="sng" algn="ctr">
            <a:noFill/>
            <a:prstDash val="solid"/>
            <a:headEnd/>
            <a:tailEnd/>
          </a:ln>
          <a:extLst>
            <a:ext uri="{909E8E84-426E-40dd-AFC4-6F175D3DCCD1}">
              <a14:hiddenFill xmlns="" xmlns:a14="http://schemas.microsoft.com/office/drawing/2007/7/7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="" xmlns:a14="http://schemas.microsoft.com/office/drawing/2007/7/7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dk1"/>
          </a:lnRef>
          <a:fillRef idx="1003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2400" b="1" i="0" u="none" strike="noStrike" kern="1200" cap="none" spc="0" normalizeH="0" baseline="0" noProof="0" dirty="0" smtClean="0">
                <a:ln w="10541" cmpd="sng">
                  <a:solidFill>
                    <a:srgbClr val="076202"/>
                  </a:solidFill>
                  <a:prstDash val="solid"/>
                </a:ln>
                <a:solidFill>
                  <a:schemeClr val="bg1">
                    <a:lumMod val="85000"/>
                  </a:schemeClr>
                </a:solidFill>
                <a:uLnTx/>
                <a:uFillTx/>
                <a:latin typeface="+mn-lt"/>
                <a:ea typeface="+mn-ea"/>
                <a:cs typeface="+mn-cs"/>
              </a:rPr>
              <a:t>Reverse</a:t>
            </a:r>
            <a:r>
              <a:rPr kumimoji="0" lang="en-IN" sz="2400" b="1" i="0" u="none" strike="noStrike" kern="1200" cap="none" spc="0" normalizeH="0" noProof="0" dirty="0" smtClean="0">
                <a:ln w="10541" cmpd="sng">
                  <a:solidFill>
                    <a:srgbClr val="076202"/>
                  </a:solidFill>
                  <a:prstDash val="solid"/>
                </a:ln>
                <a:solidFill>
                  <a:schemeClr val="bg1">
                    <a:lumMod val="85000"/>
                  </a:schemeClr>
                </a:solidFill>
                <a:uLnTx/>
                <a:uFillTx/>
                <a:latin typeface="+mn-lt"/>
                <a:ea typeface="+mn-ea"/>
                <a:cs typeface="+mn-cs"/>
              </a:rPr>
              <a:t> Engineering</a:t>
            </a:r>
            <a:r>
              <a:rPr kumimoji="0" lang="en-IN" sz="2400" b="1" i="0" u="none" strike="noStrike" kern="1200" cap="none" spc="0" normalizeH="0" baseline="0" noProof="0" dirty="0" smtClean="0">
                <a:ln w="10541" cmpd="sng">
                  <a:solidFill>
                    <a:srgbClr val="076202"/>
                  </a:solidFill>
                  <a:prstDash val="solid"/>
                </a:ln>
                <a:solidFill>
                  <a:schemeClr val="bg1">
                    <a:lumMod val="85000"/>
                  </a:schemeClr>
                </a:solidFill>
                <a:uLnTx/>
                <a:uFillTx/>
                <a:latin typeface="+mn-lt"/>
                <a:ea typeface="+mn-ea"/>
                <a:cs typeface="+mn-cs"/>
              </a:rPr>
              <a:t> &amp; Malware Analysis</a:t>
            </a:r>
            <a:r>
              <a:rPr lang="en-IN" sz="2400" b="1" dirty="0" smtClean="0">
                <a:ln w="10541" cmpd="sng">
                  <a:solidFill>
                    <a:srgbClr val="076202"/>
                  </a:solidFill>
                  <a:prstDash val="solid"/>
                </a:ln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IN" sz="2400" b="1" dirty="0" smtClean="0">
                <a:ln w="10541" cmpd="sng">
                  <a:solidFill>
                    <a:srgbClr val="076202"/>
                  </a:solidFill>
                  <a:prstDash val="solid"/>
                </a:ln>
                <a:solidFill>
                  <a:schemeClr val="bg1">
                    <a:lumMod val="85000"/>
                  </a:schemeClr>
                </a:solidFill>
              </a:rPr>
              <a:t>Training</a:t>
            </a:r>
            <a:endParaRPr kumimoji="0" lang="en-IN" sz="2400" b="1" i="0" u="none" strike="noStrike" kern="1200" cap="none" spc="0" normalizeH="0" noProof="0" dirty="0" smtClean="0">
              <a:ln w="10541" cmpd="sng">
                <a:solidFill>
                  <a:srgbClr val="076202"/>
                </a:solidFill>
                <a:prstDash val="solid"/>
              </a:ln>
              <a:solidFill>
                <a:schemeClr val="bg1">
                  <a:lumMod val="85000"/>
                </a:schemeClr>
              </a:solidFill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6" descr="securityxplodedbigiconnorma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86200" y="3530600"/>
            <a:ext cx="1524000" cy="127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15FB09"/>
            </a:gs>
            <a:gs pos="50000">
              <a:srgbClr val="9CB86E"/>
            </a:gs>
            <a:gs pos="100000">
              <a:srgbClr val="156B13"/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467600" cy="1143000"/>
          </a:xfrm>
        </p:spPr>
        <p:txBody>
          <a:bodyPr/>
          <a:lstStyle/>
          <a:p>
            <a:pPr algn="ctr"/>
            <a:r>
              <a:rPr lang="en-US" sz="4400" b="1" dirty="0" err="1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VmWare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Image</a:t>
            </a:r>
            <a:endParaRPr lang="en-IN" sz="4400" b="1" dirty="0">
              <a:solidFill>
                <a:srgbClr val="002060"/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4" name="Content Placeholder 3" descr="VmWare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755576" y="1428056"/>
            <a:ext cx="7704855" cy="48965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Footer Placeholder 10"/>
          <p:cNvSpPr txBox="1">
            <a:spLocks/>
          </p:cNvSpPr>
          <p:nvPr/>
        </p:nvSpPr>
        <p:spPr>
          <a:xfrm>
            <a:off x="3048000" y="6492875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www.SecurityXploded.com</a:t>
            </a:r>
            <a:endParaRPr kumimoji="0" lang="en-IN" sz="1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467600" cy="1143000"/>
          </a:xfrm>
        </p:spPr>
        <p:txBody>
          <a:bodyPr/>
          <a:lstStyle/>
          <a:p>
            <a:pPr algn="ctr"/>
            <a:r>
              <a:rPr lang="en-US" sz="4400" b="1" dirty="0" err="1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VirtualBox</a:t>
            </a:r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 Image</a:t>
            </a:r>
            <a:endParaRPr lang="en-IN" sz="4400" b="1" dirty="0">
              <a:solidFill>
                <a:srgbClr val="002060"/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4" name="Content Placeholder 3" descr="VirtualBox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09600" y="1428056"/>
            <a:ext cx="7776864" cy="48965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Footer Placeholder 10"/>
          <p:cNvSpPr txBox="1">
            <a:spLocks/>
          </p:cNvSpPr>
          <p:nvPr/>
        </p:nvSpPr>
        <p:spPr>
          <a:xfrm>
            <a:off x="3048000" y="6492875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www.SecurityXploded.com</a:t>
            </a:r>
            <a:endParaRPr kumimoji="0" lang="en-IN" sz="1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Tools Development</a:t>
            </a:r>
            <a:endParaRPr lang="en-IN" sz="4400" b="1" dirty="0">
              <a:solidFill>
                <a:srgbClr val="002060"/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Compiler/IDE</a:t>
            </a:r>
          </a:p>
          <a:p>
            <a:pPr lvl="1"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Dev C++ (Free) - preferred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Microsoft Visual C++ (Commercial)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Assemblers</a:t>
            </a:r>
          </a:p>
          <a:p>
            <a:pPr lvl="1"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MASM (Free) -preferred</a:t>
            </a:r>
          </a:p>
          <a:p>
            <a:pPr lvl="1"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NASM (Free)</a:t>
            </a:r>
          </a:p>
          <a:p>
            <a:pPr lvl="1">
              <a:lnSpc>
                <a:spcPct val="150000"/>
              </a:lnSpc>
            </a:pP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Winasm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(IDE) (Free)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Interpreters</a:t>
            </a:r>
          </a:p>
          <a:p>
            <a:pPr lvl="1"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Python (Free)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Footer Placeholder 10"/>
          <p:cNvSpPr txBox="1">
            <a:spLocks/>
          </p:cNvSpPr>
          <p:nvPr/>
        </p:nvSpPr>
        <p:spPr>
          <a:xfrm>
            <a:off x="2971800" y="6492875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www.SecurityXploded.com</a:t>
            </a:r>
            <a:endParaRPr kumimoji="0" lang="en-IN" sz="1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Tools Reverse </a:t>
            </a:r>
            <a:r>
              <a:rPr lang="en-US" sz="4400" b="1" dirty="0" err="1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Engg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IN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Disassembler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IDA Pro (Download free version)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Debuggers</a:t>
            </a:r>
          </a:p>
          <a:p>
            <a:pPr lvl="1">
              <a:lnSpc>
                <a:spcPct val="150000"/>
              </a:lnSpc>
            </a:pP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Ollydbg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Immunity Debugger</a:t>
            </a:r>
          </a:p>
          <a:p>
            <a:pPr lvl="1">
              <a:lnSpc>
                <a:spcPct val="150000"/>
              </a:lnSpc>
            </a:pP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Windbg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Pydbg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(optional)</a:t>
            </a:r>
          </a:p>
        </p:txBody>
      </p:sp>
      <p:sp>
        <p:nvSpPr>
          <p:cNvPr id="5" name="Footer Placeholder 10"/>
          <p:cNvSpPr txBox="1">
            <a:spLocks/>
          </p:cNvSpPr>
          <p:nvPr/>
        </p:nvSpPr>
        <p:spPr>
          <a:xfrm>
            <a:off x="2971800" y="6492875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www.SecurityXploded.com</a:t>
            </a:r>
            <a:endParaRPr kumimoji="0" lang="en-IN" sz="1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Tools Reverse </a:t>
            </a:r>
            <a:r>
              <a:rPr lang="en-US" sz="4400" b="1" dirty="0" err="1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Engg</a:t>
            </a:r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. Cont.</a:t>
            </a:r>
            <a:endParaRPr lang="en-IN" sz="4400" b="1" dirty="0">
              <a:solidFill>
                <a:srgbClr val="002060"/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PE file Format</a:t>
            </a:r>
          </a:p>
          <a:p>
            <a:pPr lvl="1">
              <a:lnSpc>
                <a:spcPct val="150000"/>
              </a:lnSpc>
            </a:pP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PEview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PEbrowse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LordPE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ImpRec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Peid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ExeScan</a:t>
            </a:r>
            <a:endParaRPr lang="en-IN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Process Related</a:t>
            </a:r>
          </a:p>
          <a:p>
            <a:pPr lvl="1">
              <a:lnSpc>
                <a:spcPct val="150000"/>
              </a:lnSpc>
            </a:pP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ProcMon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, Process explorer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Network Related</a:t>
            </a:r>
          </a:p>
          <a:p>
            <a:pPr lvl="1">
              <a:lnSpc>
                <a:spcPct val="150000"/>
              </a:lnSpc>
            </a:pP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Wireshark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TcpDump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Tshark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TCPView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File, Registry Related</a:t>
            </a:r>
          </a:p>
          <a:p>
            <a:pPr lvl="1">
              <a:lnSpc>
                <a:spcPct val="150000"/>
              </a:lnSpc>
            </a:pP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Regshot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filemon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InstallwatchPro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CaptureBat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10"/>
          <p:cNvSpPr txBox="1">
            <a:spLocks/>
          </p:cNvSpPr>
          <p:nvPr/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www.SecurityXploded.com</a:t>
            </a:r>
            <a:endParaRPr kumimoji="0" lang="en-IN" sz="1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15FB09"/>
            </a:gs>
            <a:gs pos="50000">
              <a:srgbClr val="9CB86E"/>
            </a:gs>
            <a:gs pos="100000">
              <a:srgbClr val="156B13"/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Tools Reverse </a:t>
            </a:r>
            <a:r>
              <a:rPr lang="en-US" sz="4400" b="1" dirty="0" err="1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Engg</a:t>
            </a:r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. Cont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IN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Misc.</a:t>
            </a:r>
          </a:p>
          <a:p>
            <a:pPr lvl="1">
              <a:lnSpc>
                <a:spcPct val="150000"/>
              </a:lnSpc>
            </a:pP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CFFExplorer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, Notepad++, Dependency Walker,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Sysinternal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tools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If something additional is required then we will cover that in the respective lecture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ooter Placeholder 10"/>
          <p:cNvSpPr txBox="1">
            <a:spLocks/>
          </p:cNvSpPr>
          <p:nvPr/>
        </p:nvSpPr>
        <p:spPr>
          <a:xfrm>
            <a:off x="3200400" y="6492875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www.SecurityXploded.com</a:t>
            </a:r>
            <a:endParaRPr kumimoji="0" lang="en-IN" sz="1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Reference</a:t>
            </a:r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</a:t>
            </a:r>
            <a:endParaRPr lang="en-US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Complete Reference Guide for Reversing &amp; Malware Analysis Training</a:t>
            </a:r>
            <a:endParaRPr lang="en-US" sz="22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  <a:hlinkClick r:id="rId3"/>
            </a:endParaRPr>
          </a:p>
          <a:p>
            <a:pPr>
              <a:lnSpc>
                <a:spcPct val="150000"/>
              </a:lnSpc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1371600"/>
            <a:ext cx="9144000" cy="4462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Thank You !</a:t>
            </a:r>
          </a:p>
          <a:p>
            <a:pPr algn="ctr"/>
            <a:endParaRPr lang="en-US" sz="4800" b="1" dirty="0" smtClean="0">
              <a:solidFill>
                <a:srgbClr val="FF0000"/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  <a:p>
            <a:pPr algn="ctr"/>
            <a:endParaRPr lang="en-US" sz="3200" b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  <a:p>
            <a:pPr algn="ctr"/>
            <a:endParaRPr lang="en-US" sz="3200" b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  <a:p>
            <a:pPr algn="ctr"/>
            <a:endParaRPr lang="en-US" sz="3200" b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  <a:p>
            <a:pPr algn="ctr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hlinkClick r:id="rId4"/>
              </a:rPr>
              <a:t>www.SecurityXploded.com</a:t>
            </a:r>
            <a:endParaRPr lang="en-US" sz="3200" b="1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  <a:p>
            <a:pPr algn="ctr"/>
            <a:endParaRPr lang="en-US" sz="3200" b="1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  <a:p>
            <a:pPr algn="ctr"/>
            <a:endParaRPr lang="en-US" sz="3200" b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</p:txBody>
      </p:sp>
      <p:pic>
        <p:nvPicPr>
          <p:cNvPr id="7" name="Picture 6" descr="securityxploded_Logo_icon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581400" y="2514600"/>
            <a:ext cx="1838325" cy="1533525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85720" y="357166"/>
            <a:ext cx="8429684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0"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Disclaimer</a:t>
            </a:r>
          </a:p>
        </p:txBody>
      </p:sp>
      <p:sp>
        <p:nvSpPr>
          <p:cNvPr id="6147" name="TextBox 16"/>
          <p:cNvSpPr txBox="1">
            <a:spLocks noChangeArrowheads="1"/>
          </p:cNvSpPr>
          <p:nvPr/>
        </p:nvSpPr>
        <p:spPr bwMode="auto">
          <a:xfrm>
            <a:off x="0" y="1371600"/>
            <a:ext cx="9144000" cy="1384995"/>
          </a:xfrm>
          <a:prstGeom prst="rect">
            <a:avLst/>
          </a:prstGeom>
          <a:extLst>
            <a:ext uri="{909E8E84-426E-40dd-AFC4-6F175D3DCCD1}">
              <a14:hiddenFill xmlns="" xmlns:a14="http://schemas.microsoft.com/office/drawing/2007/7/7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="" xmlns:a14="http://schemas.microsoft.com/office/drawing/2007/7/7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 eaLnBrk="1" hangingPunct="1">
              <a:buFont typeface="Wingdings" pitchFamily="2" charset="2"/>
              <a:buChar char="§"/>
            </a:pPr>
            <a:endParaRPr lang="en-IN" sz="2400" dirty="0">
              <a:latin typeface="Cambria" pitchFamily="18" charset="0"/>
            </a:endParaRPr>
          </a:p>
          <a:p>
            <a:pPr marL="285750" indent="-285750" eaLnBrk="1" hangingPunct="1"/>
            <a:endParaRPr lang="en-IN" sz="2400" dirty="0" smtClean="0">
              <a:latin typeface="Cambria" pitchFamily="18" charset="0"/>
            </a:endParaRPr>
          </a:p>
          <a:p>
            <a:pPr eaLnBrk="1" hangingPunct="1"/>
            <a:endParaRPr lang="en-IN" dirty="0">
              <a:latin typeface="Cambria" pitchFamily="18" charset="0"/>
            </a:endParaRPr>
          </a:p>
          <a:p>
            <a:pPr eaLnBrk="1" hangingPunct="1"/>
            <a:r>
              <a:rPr lang="en-IN" dirty="0" smtClean="0">
                <a:latin typeface="Cambria" pitchFamily="18" charset="0"/>
              </a:rPr>
              <a:t>    </a:t>
            </a:r>
            <a:endParaRPr lang="en-IN" dirty="0">
              <a:latin typeface="Cambria" pitchFamily="18" charset="0"/>
            </a:endParaRPr>
          </a:p>
        </p:txBody>
      </p:sp>
      <p:sp>
        <p:nvSpPr>
          <p:cNvPr id="6" name="TextBox 16"/>
          <p:cNvSpPr txBox="1">
            <a:spLocks noChangeArrowheads="1"/>
          </p:cNvSpPr>
          <p:nvPr/>
        </p:nvSpPr>
        <p:spPr bwMode="auto">
          <a:xfrm>
            <a:off x="0" y="1371600"/>
            <a:ext cx="8763000" cy="4154984"/>
          </a:xfrm>
          <a:prstGeom prst="rect">
            <a:avLst/>
          </a:prstGeom>
          <a:extLst>
            <a:ext uri="{909E8E84-426E-40dd-AFC4-6F175D3DCCD1}">
              <a14:hiddenFill xmlns="" xmlns:a14="http://schemas.microsoft.com/office/drawing/2007/7/7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="" xmlns:a14="http://schemas.microsoft.com/office/drawing/2007/7/7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 eaLnBrk="1" hangingPunct="1">
              <a:buFont typeface="Wingdings" pitchFamily="2" charset="2"/>
              <a:buChar char="§"/>
            </a:pPr>
            <a:endParaRPr lang="en-IN" sz="22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 eaLnBrk="1" hangingPunct="1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	The Content, Demonstration, Source Code and Programs presented here is "AS IS" without any warranty or conditions of any kind. Also the views/ideas/knowledge expressed here are solely of the trainer’s only and nothing to do with the company or the organization in which the trainer is currently working. </a:t>
            </a:r>
          </a:p>
          <a:p>
            <a:pPr marL="285750" indent="-285750" algn="just" eaLnBrk="1" hangingPunct="1"/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 eaLnBrk="1" hangingPunct="1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	However in no circumstances neither the trainer nor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SecurityXploded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is responsible for any damage or loss caused due to use or misuse of the information presented here.</a:t>
            </a:r>
          </a:p>
          <a:p>
            <a:pPr marL="285750" indent="-285750" eaLnBrk="1" hangingPunct="1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85720" y="357166"/>
            <a:ext cx="8429684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0"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Acknowledgement</a:t>
            </a:r>
            <a:endParaRPr lang="en-US" sz="4400" b="1" dirty="0" smtClean="0">
              <a:solidFill>
                <a:srgbClr val="002060"/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7" name="TextBox 16"/>
          <p:cNvSpPr txBox="1">
            <a:spLocks noChangeArrowheads="1"/>
          </p:cNvSpPr>
          <p:nvPr/>
        </p:nvSpPr>
        <p:spPr bwMode="auto">
          <a:xfrm>
            <a:off x="0" y="1371600"/>
            <a:ext cx="9144000" cy="1384995"/>
          </a:xfrm>
          <a:prstGeom prst="rect">
            <a:avLst/>
          </a:prstGeom>
          <a:extLst>
            <a:ext uri="{909E8E84-426E-40dd-AFC4-6F175D3DCCD1}">
              <a14:hiddenFill xmlns="" xmlns:a14="http://schemas.microsoft.com/office/drawing/2007/7/7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="" xmlns:a14="http://schemas.microsoft.com/office/drawing/2007/7/7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 eaLnBrk="1" hangingPunct="1">
              <a:buFont typeface="Wingdings" pitchFamily="2" charset="2"/>
              <a:buChar char="§"/>
            </a:pPr>
            <a:endParaRPr lang="en-IN" sz="2400" dirty="0">
              <a:latin typeface="Cambria" pitchFamily="18" charset="0"/>
            </a:endParaRPr>
          </a:p>
          <a:p>
            <a:pPr marL="285750" indent="-285750" eaLnBrk="1" hangingPunct="1"/>
            <a:endParaRPr lang="en-IN" sz="2400" dirty="0" smtClean="0">
              <a:latin typeface="Cambria" pitchFamily="18" charset="0"/>
            </a:endParaRPr>
          </a:p>
          <a:p>
            <a:pPr eaLnBrk="1" hangingPunct="1"/>
            <a:endParaRPr lang="en-IN" dirty="0">
              <a:latin typeface="Cambria" pitchFamily="18" charset="0"/>
            </a:endParaRPr>
          </a:p>
          <a:p>
            <a:pPr eaLnBrk="1" hangingPunct="1"/>
            <a:r>
              <a:rPr lang="en-IN" dirty="0" smtClean="0">
                <a:latin typeface="Cambria" pitchFamily="18" charset="0"/>
              </a:rPr>
              <a:t>    </a:t>
            </a:r>
            <a:endParaRPr lang="en-IN" dirty="0">
              <a:latin typeface="Cambria" pitchFamily="18" charset="0"/>
            </a:endParaRPr>
          </a:p>
        </p:txBody>
      </p:sp>
      <p:sp>
        <p:nvSpPr>
          <p:cNvPr id="6" name="TextBox 16"/>
          <p:cNvSpPr txBox="1">
            <a:spLocks noChangeArrowheads="1"/>
          </p:cNvSpPr>
          <p:nvPr/>
        </p:nvSpPr>
        <p:spPr bwMode="auto">
          <a:xfrm>
            <a:off x="0" y="1371600"/>
            <a:ext cx="8763000" cy="2970044"/>
          </a:xfrm>
          <a:prstGeom prst="rect">
            <a:avLst/>
          </a:prstGeom>
          <a:extLst>
            <a:ext uri="{909E8E84-426E-40dd-AFC4-6F175D3DCCD1}">
              <a14:hiddenFill xmlns="" xmlns:a14="http://schemas.microsoft.com/office/drawing/2007/7/7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="" xmlns:a14="http://schemas.microsoft.com/office/drawing/2007/7/7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Special thanks to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null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Garage4Hackers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community for their extended support and cooperation.</a:t>
            </a:r>
          </a:p>
          <a:p>
            <a:pPr marL="285750" indent="-285750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Thanks to all the trainers who have devoted their precious time and countless hours to make it happen.</a:t>
            </a:r>
          </a:p>
          <a:p>
            <a:pPr marL="285750" indent="-285750" eaLnBrk="1" hangingPunct="1">
              <a:lnSpc>
                <a:spcPct val="150000"/>
              </a:lnSpc>
              <a:buFont typeface="Wingdings" pitchFamily="2" charset="2"/>
              <a:buChar char="§"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9718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  <p:sp>
        <p:nvSpPr>
          <p:cNvPr id="7" name="Footer Placeholder 10"/>
          <p:cNvSpPr txBox="1">
            <a:spLocks/>
          </p:cNvSpPr>
          <p:nvPr/>
        </p:nvSpPr>
        <p:spPr>
          <a:xfrm>
            <a:off x="6248400" y="6492875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85720" y="357166"/>
            <a:ext cx="8429684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0" algn="ctr"/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Reversing &amp; Malware Analysis Training</a:t>
            </a:r>
            <a:endParaRPr lang="en-US" sz="3600" b="1" dirty="0" smtClean="0">
              <a:solidFill>
                <a:srgbClr val="002060"/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7" name="TextBox 16"/>
          <p:cNvSpPr txBox="1">
            <a:spLocks noChangeArrowheads="1"/>
          </p:cNvSpPr>
          <p:nvPr/>
        </p:nvSpPr>
        <p:spPr bwMode="auto">
          <a:xfrm>
            <a:off x="0" y="1371600"/>
            <a:ext cx="9144000" cy="1384995"/>
          </a:xfrm>
          <a:prstGeom prst="rect">
            <a:avLst/>
          </a:prstGeom>
          <a:extLst>
            <a:ext uri="{909E8E84-426E-40dd-AFC4-6F175D3DCCD1}">
              <a14:hiddenFill xmlns="" xmlns:a14="http://schemas.microsoft.com/office/drawing/2007/7/7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="" xmlns:a14="http://schemas.microsoft.com/office/drawing/2007/7/7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 eaLnBrk="1" hangingPunct="1">
              <a:buFont typeface="Wingdings" pitchFamily="2" charset="2"/>
              <a:buChar char="§"/>
            </a:pPr>
            <a:endParaRPr lang="en-IN" sz="2400" dirty="0">
              <a:latin typeface="Cambria" pitchFamily="18" charset="0"/>
            </a:endParaRPr>
          </a:p>
          <a:p>
            <a:pPr marL="285750" indent="-285750" eaLnBrk="1" hangingPunct="1"/>
            <a:endParaRPr lang="en-IN" sz="2400" dirty="0" smtClean="0">
              <a:latin typeface="Cambria" pitchFamily="18" charset="0"/>
            </a:endParaRPr>
          </a:p>
          <a:p>
            <a:pPr eaLnBrk="1" hangingPunct="1"/>
            <a:endParaRPr lang="en-IN" dirty="0">
              <a:latin typeface="Cambria" pitchFamily="18" charset="0"/>
            </a:endParaRPr>
          </a:p>
          <a:p>
            <a:pPr eaLnBrk="1" hangingPunct="1"/>
            <a:r>
              <a:rPr lang="en-IN" dirty="0" smtClean="0">
                <a:latin typeface="Cambria" pitchFamily="18" charset="0"/>
              </a:rPr>
              <a:t>    </a:t>
            </a:r>
            <a:endParaRPr lang="en-IN" dirty="0">
              <a:latin typeface="Cambria" pitchFamily="18" charset="0"/>
            </a:endParaRPr>
          </a:p>
        </p:txBody>
      </p:sp>
      <p:sp>
        <p:nvSpPr>
          <p:cNvPr id="6" name="TextBox 16"/>
          <p:cNvSpPr txBox="1">
            <a:spLocks noChangeArrowheads="1"/>
          </p:cNvSpPr>
          <p:nvPr/>
        </p:nvSpPr>
        <p:spPr bwMode="auto">
          <a:xfrm>
            <a:off x="0" y="1399431"/>
            <a:ext cx="8763000" cy="5001369"/>
          </a:xfrm>
          <a:prstGeom prst="rect">
            <a:avLst/>
          </a:prstGeom>
          <a:extLst>
            <a:ext uri="{909E8E84-426E-40dd-AFC4-6F175D3DCCD1}">
              <a14:hiddenFill xmlns="" xmlns:a14="http://schemas.microsoft.com/office/drawing/2007/7/7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="" xmlns:a14="http://schemas.microsoft.com/office/drawing/2007/7/7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eaLnBrk="1" hangingPunct="1"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This presentation is part of our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Reverse Engineering &amp; Malware Analysis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Training program. Currently it is delivered only during our local meet for FREE of cost.</a:t>
            </a:r>
          </a:p>
          <a:p>
            <a:pPr marL="285750" eaLnBrk="1" hangingPunct="1">
              <a:lnSpc>
                <a:spcPct val="150000"/>
              </a:lnSpc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eaLnBrk="1" hangingPunct="1">
              <a:lnSpc>
                <a:spcPct val="150000"/>
              </a:lnSpc>
              <a:buFont typeface="Wingdings" pitchFamily="2" charset="2"/>
              <a:buChar char="§"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eaLnBrk="1" hangingPunct="1">
              <a:lnSpc>
                <a:spcPct val="150000"/>
              </a:lnSpc>
              <a:buFont typeface="Wingdings" pitchFamily="2" charset="2"/>
              <a:buChar char="§"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eaLnBrk="1" hangingPunct="1">
              <a:lnSpc>
                <a:spcPct val="150000"/>
              </a:lnSpc>
              <a:buFont typeface="Wingdings" pitchFamily="2" charset="2"/>
              <a:buChar char="§"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eaLnBrk="1" hangingPunct="1">
              <a:lnSpc>
                <a:spcPct val="150000"/>
              </a:lnSpc>
              <a:buFont typeface="Wingdings" pitchFamily="2" charset="2"/>
              <a:buChar char="§"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eaLnBrk="1" hangingPunct="1"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   For complete details of this course, visit our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  <a:hlinkClick r:id="rId3"/>
              </a:rPr>
              <a:t>Security Training page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9718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  <p:sp>
        <p:nvSpPr>
          <p:cNvPr id="7" name="Footer Placeholder 10"/>
          <p:cNvSpPr txBox="1">
            <a:spLocks/>
          </p:cNvSpPr>
          <p:nvPr/>
        </p:nvSpPr>
        <p:spPr>
          <a:xfrm>
            <a:off x="6248400" y="6492875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Picture 7" descr="security-training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95600" y="3124200"/>
            <a:ext cx="2857500" cy="2057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85720" y="357166"/>
            <a:ext cx="8429684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0"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Who am I #1</a:t>
            </a:r>
          </a:p>
        </p:txBody>
      </p:sp>
      <p:sp>
        <p:nvSpPr>
          <p:cNvPr id="6147" name="TextBox 16"/>
          <p:cNvSpPr txBox="1">
            <a:spLocks noChangeArrowheads="1"/>
          </p:cNvSpPr>
          <p:nvPr/>
        </p:nvSpPr>
        <p:spPr bwMode="auto">
          <a:xfrm>
            <a:off x="304800" y="1371600"/>
            <a:ext cx="8839200" cy="4031873"/>
          </a:xfrm>
          <a:prstGeom prst="rect">
            <a:avLst/>
          </a:prstGeom>
          <a:extLst>
            <a:ext uri="{909E8E84-426E-40dd-AFC4-6F175D3DCCD1}">
              <a14:hiddenFill xmlns="" xmlns:a14="http://schemas.microsoft.com/office/drawing/2007/7/7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="" xmlns:a14="http://schemas.microsoft.com/office/drawing/2007/7/7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 eaLnBrk="1" hangingPunct="1">
              <a:lnSpc>
                <a:spcPct val="150000"/>
              </a:lnSpc>
            </a:pP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Amit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Malik (sometimes DouBle_Zer0,DZZ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1028700" lvl="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Member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SecurityXploded &amp; Garage4Hackers</a:t>
            </a:r>
          </a:p>
          <a:p>
            <a:pPr marL="1028700" lvl="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Security Researcher</a:t>
            </a:r>
          </a:p>
          <a:p>
            <a:pPr marL="1028700" lvl="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RE, Exploit Analysis/Development, Malware Analysis</a:t>
            </a:r>
          </a:p>
          <a:p>
            <a:pPr marL="1028700" lvl="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Email: m.amit30@gmail.com</a:t>
            </a:r>
          </a:p>
          <a:p>
            <a:pPr marL="285750" indent="-285750" eaLnBrk="1" hangingPunct="1">
              <a:buFont typeface="Wingdings" pitchFamily="2" charset="2"/>
              <a:buChar char="§"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eaLnBrk="1" hangingPunct="1">
              <a:buFont typeface="Wingdings" pitchFamily="2" charset="2"/>
              <a:buChar char="§"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IN" sz="22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9718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85720" y="357166"/>
            <a:ext cx="8429684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0"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Who am I #2</a:t>
            </a:r>
          </a:p>
        </p:txBody>
      </p:sp>
      <p:sp>
        <p:nvSpPr>
          <p:cNvPr id="6147" name="TextBox 16"/>
          <p:cNvSpPr txBox="1">
            <a:spLocks noChangeArrowheads="1"/>
          </p:cNvSpPr>
          <p:nvPr/>
        </p:nvSpPr>
        <p:spPr bwMode="auto">
          <a:xfrm>
            <a:off x="304800" y="1371600"/>
            <a:ext cx="8839200" cy="4031873"/>
          </a:xfrm>
          <a:prstGeom prst="rect">
            <a:avLst/>
          </a:prstGeom>
          <a:extLst>
            <a:ext uri="{909E8E84-426E-40dd-AFC4-6F175D3DCCD1}">
              <a14:hiddenFill xmlns="" xmlns:a14="http://schemas.microsoft.com/office/drawing/2007/7/7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="" xmlns:a14="http://schemas.microsoft.com/office/drawing/2007/7/7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 eaLnBrk="1" hangingPunct="1">
              <a:lnSpc>
                <a:spcPct val="150000"/>
              </a:lnSpc>
            </a:pP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Swapnil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Pathak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1028700" lvl="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Member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SecurityXploded</a:t>
            </a:r>
          </a:p>
          <a:p>
            <a:pPr marL="1028700" lvl="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Security Researcher</a:t>
            </a:r>
          </a:p>
          <a:p>
            <a:pPr marL="1028700" lvl="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RE, Malware Analysis, Network Security</a:t>
            </a:r>
          </a:p>
          <a:p>
            <a:pPr marL="1028700" lvl="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Email: swapnilpathak101@gmail.com</a:t>
            </a:r>
          </a:p>
          <a:p>
            <a:pPr marL="285750" indent="-285750" eaLnBrk="1" hangingPunct="1">
              <a:buFont typeface="Wingdings" pitchFamily="2" charset="2"/>
              <a:buChar char="§"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eaLnBrk="1" hangingPunct="1">
              <a:buFont typeface="Wingdings" pitchFamily="2" charset="2"/>
              <a:buChar char="§"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IN" sz="22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8956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Introduction</a:t>
            </a:r>
            <a:endParaRPr lang="en-IN" sz="4400" b="1" dirty="0">
              <a:solidFill>
                <a:srgbClr val="002060"/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This Guide is specific to our course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Although it will cover most of the tools and techniques for an analysis environment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Our main focus is on the famous tools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Footer Placeholder 10"/>
          <p:cNvSpPr txBox="1">
            <a:spLocks/>
          </p:cNvSpPr>
          <p:nvPr/>
        </p:nvSpPr>
        <p:spPr>
          <a:xfrm>
            <a:off x="3048000" y="6492875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www.SecurityXploded.com</a:t>
            </a:r>
            <a:endParaRPr kumimoji="0" lang="en-IN" sz="1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Virtualization</a:t>
            </a:r>
            <a:endParaRPr lang="en-IN" sz="4400" b="1" dirty="0">
              <a:solidFill>
                <a:srgbClr val="002060"/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Run multiple OS on the single hardware at the same time.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Advanced functionalities like Snapshot, Revert Back, pause etc.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Automation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Controlled environment</a:t>
            </a:r>
          </a:p>
          <a:p>
            <a:pPr>
              <a:lnSpc>
                <a:spcPct val="150000"/>
              </a:lnSpc>
              <a:buNone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Footer Placeholder 10"/>
          <p:cNvSpPr txBox="1">
            <a:spLocks/>
          </p:cNvSpPr>
          <p:nvPr/>
        </p:nvSpPr>
        <p:spPr>
          <a:xfrm>
            <a:off x="3048000" y="6492875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www.SecurityXploded.com</a:t>
            </a:r>
            <a:endParaRPr kumimoji="0" lang="en-IN" sz="1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Virtualization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Tools</a:t>
            </a:r>
            <a:endParaRPr lang="en-IN" sz="4400" b="1" dirty="0">
              <a:solidFill>
                <a:srgbClr val="002060"/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VmWare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 (Commercial)</a:t>
            </a:r>
          </a:p>
          <a:p>
            <a:pPr>
              <a:lnSpc>
                <a:spcPct val="150000"/>
              </a:lnSpc>
            </a:pP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VirtualBox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(Open Source – free)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Images – XpSp2, XpSp3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Footer Placeholder 10"/>
          <p:cNvSpPr txBox="1">
            <a:spLocks/>
          </p:cNvSpPr>
          <p:nvPr/>
        </p:nvSpPr>
        <p:spPr>
          <a:xfrm>
            <a:off x="3048000" y="6492875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www.SecurityXploded.com</a:t>
            </a:r>
            <a:endParaRPr kumimoji="0" lang="en-IN" sz="1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outs:outSpaceData xmlns:outs="http://schemas.microsoft.com/office/2009/outspace/metadata">
  <outs:relatedDates>
    <outs:relatedDate>
      <outs:type>3</outs:type>
      <outs:displayName>Last Modified</outs:displayName>
      <outs:dateTime>2010-10-28T18:34:05Z</outs:dateTime>
      <outs:isPinned>true</outs:isPinned>
    </outs:relatedDate>
    <outs:relatedDate>
      <outs:type>2</outs:type>
      <outs:displayName>Created</outs:displayName>
      <outs:dateTime>2010-07-04T05:35:18Z</outs:dateTime>
      <outs:isPinned>true</outs:isPinned>
    </outs:relatedDate>
    <outs:relatedDate>
      <outs:type>4</outs:type>
      <outs:displayName>Last Printed</outs:displayName>
      <outs:dateTime/>
      <outs:isPinned>true</outs:isPinned>
    </outs:relatedDate>
  </outs:relatedDates>
  <outs:relatedDocuments>
    <outs:relatedDocument>
      <outs:type>2</outs:type>
      <outs:displayName>Other documents in current folder</outs:displayName>
      <outs:uri/>
      <outs:isPinned>true</outs:isPinned>
    </outs:relatedDocument>
  </outs:relatedDocuments>
  <outs:relatedPeople>
    <outs:relatedPeopleItem>
      <outs:category>Author</outs:category>
      <outs:people>
        <outs:relatedPerson>
          <outs:displayName>Nagareshwar Talekar</outs:displayName>
          <outs:accountName/>
        </outs:relatedPerson>
      </outs:people>
      <outs:source>0</outs:source>
      <outs:isPinned>true</outs:isPinned>
    </outs:relatedPeopleItem>
    <outs:relatedPeopleItem>
      <outs:category>Last modified by</outs:category>
      <outs:people>
        <outs:relatedPerson>
          <outs:displayName>nag</outs:displayName>
          <outs:accountName/>
        </outs:relatedPerson>
      </outs:people>
      <outs:source>0</outs:source>
      <outs:isPinned>true</outs:isPinned>
    </outs:relatedPeopleItem>
    <outs:relatedPeopleItem>
      <outs:category>Manager</outs:category>
      <outs:people/>
      <outs:source>0</outs:source>
      <outs:isPinned>false</outs:isPinned>
    </outs:relatedPeopleItem>
  </outs:relatedPeople>
  <propertyMetadataList xmlns="http://schemas.microsoft.com/office/2009/outspace/metadata">
    <propertyMetadata>
      <type>0</type>
      <propertyId>2228224</propertyId>
      <propertyName/>
      <isPinned>true</isPinned>
    </propertyMetadata>
    <propertyMetadata>
      <type>0</type>
      <propertyId>1114115</propertyId>
      <propertyName/>
      <isPinned>true</isPinned>
    </propertyMetadata>
    <propertyMetadata>
      <type>0</type>
      <propertyId>1114117</propertyId>
      <propertyName/>
      <isPinned>true</isPinned>
    </propertyMetadata>
    <propertyMetadata>
      <type>0</type>
      <propertyId>589825</propertyId>
      <propertyName/>
      <isPinned>false</isPinned>
    </propertyMetadata>
    <propertyMetadata>
      <type>0</type>
      <propertyId>1114116</propertyId>
      <propertyName/>
      <isPinned>false</isPinned>
    </propertyMetadata>
    <propertyMetadata>
      <type>0</type>
      <propertyId>14</propertyId>
      <propertyName/>
      <isPinned>true</isPinned>
    </propertyMetadata>
    <propertyMetadata>
      <type>0</type>
      <propertyId>8</propertyId>
      <propertyName/>
      <isPinned>true</isPinned>
    </propertyMetadata>
    <propertyMetadata>
      <type>0</type>
      <propertyId>6</propertyId>
      <propertyName/>
      <isPinned>false</isPinned>
    </propertyMetadata>
    <propertyMetadata>
      <type>0</type>
      <propertyId>1114118</propertyId>
      <propertyName/>
      <isPinned>false</isPinned>
    </propertyMetadata>
    <propertyMetadata>
      <type>0</type>
      <propertyId>1179649</propertyId>
      <propertyName/>
      <isPinned>false</isPinned>
    </propertyMetadata>
    <propertyMetadata>
      <type>0</type>
      <propertyId>655365</propertyId>
      <propertyName/>
      <isPinned>false</isPinned>
    </propertyMetadata>
    <propertyMetadata>
      <type>0</type>
      <propertyId>1</propertyId>
      <propertyName/>
      <isPinned>false</isPinned>
    </propertyMetadata>
    <propertyMetadata>
      <type>0</type>
      <propertyId>0</propertyId>
      <propertyName/>
      <isPinned>true</isPinned>
    </propertyMetadata>
    <propertyMetadata>
      <type>0</type>
      <propertyId>13</propertyId>
      <propertyName/>
      <isPinned>false</isPinned>
    </propertyMetadata>
    <propertyMetadata>
      <type>0</type>
      <propertyId>1179653</propertyId>
      <propertyName/>
      <isPinned>false</isPinned>
    </propertyMetadata>
    <propertyMetadata>
      <type>0</type>
      <propertyId>22</propertyId>
      <propertyName/>
      <isPinned>false</isPinned>
    </propertyMetadata>
  </propertyMetadataList>
  <outs:corruptMetadataWasLost/>
</outs:outSpaceData>
</file>

<file path=customXml/itemProps1.xml><?xml version="1.0" encoding="utf-8"?>
<ds:datastoreItem xmlns:ds="http://schemas.openxmlformats.org/officeDocument/2006/customXml" ds:itemID="{963F2505-FD45-4DDE-B41A-9969EF4D17D6}">
  <ds:schemaRefs>
    <ds:schemaRef ds:uri="http://schemas.microsoft.com/office/2009/outspace/metadat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9741</TotalTime>
  <Words>410</Words>
  <Application>Microsoft Office PowerPoint</Application>
  <PresentationFormat>On-screen Show (4:3)</PresentationFormat>
  <Paragraphs>135</Paragraphs>
  <Slides>17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Technic</vt:lpstr>
      <vt:lpstr>Part I – Lab Setup Guide</vt:lpstr>
      <vt:lpstr>Slide 2</vt:lpstr>
      <vt:lpstr>Slide 3</vt:lpstr>
      <vt:lpstr>Slide 4</vt:lpstr>
      <vt:lpstr>Slide 5</vt:lpstr>
      <vt:lpstr>Slide 6</vt:lpstr>
      <vt:lpstr>Introduction</vt:lpstr>
      <vt:lpstr>Virtualization</vt:lpstr>
      <vt:lpstr>Virtualization Tools</vt:lpstr>
      <vt:lpstr>VmWare Image</vt:lpstr>
      <vt:lpstr>VirtualBox Image</vt:lpstr>
      <vt:lpstr>Tools Development</vt:lpstr>
      <vt:lpstr>Tools Reverse Engg.</vt:lpstr>
      <vt:lpstr>Tools Reverse Engg. Cont.</vt:lpstr>
      <vt:lpstr>Tools Reverse Engg. Cont.</vt:lpstr>
      <vt:lpstr>Reference 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Application Virtualization</dc:title>
  <dc:creator>Nagareshwar Talekar</dc:creator>
  <cp:lastModifiedBy>nag</cp:lastModifiedBy>
  <cp:revision>537</cp:revision>
  <dcterms:created xsi:type="dcterms:W3CDTF">2010-07-04T05:35:18Z</dcterms:created>
  <dcterms:modified xsi:type="dcterms:W3CDTF">2012-01-09T18:50:37Z</dcterms:modified>
</cp:coreProperties>
</file>