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2"/>
  </p:sldMasterIdLst>
  <p:notesMasterIdLst>
    <p:notesMasterId r:id="rId25"/>
  </p:notesMasterIdLst>
  <p:handoutMasterIdLst>
    <p:handoutMasterId r:id="rId26"/>
  </p:handoutMasterIdLst>
  <p:sldIdLst>
    <p:sldId id="335" r:id="rId3"/>
    <p:sldId id="261" r:id="rId4"/>
    <p:sldId id="336" r:id="rId5"/>
    <p:sldId id="337" r:id="rId6"/>
    <p:sldId id="323" r:id="rId7"/>
    <p:sldId id="353" r:id="rId8"/>
    <p:sldId id="324" r:id="rId9"/>
    <p:sldId id="350" r:id="rId10"/>
    <p:sldId id="338" r:id="rId11"/>
    <p:sldId id="339" r:id="rId12"/>
    <p:sldId id="340" r:id="rId13"/>
    <p:sldId id="341" r:id="rId14"/>
    <p:sldId id="342" r:id="rId15"/>
    <p:sldId id="343" r:id="rId16"/>
    <p:sldId id="345" r:id="rId17"/>
    <p:sldId id="351" r:id="rId18"/>
    <p:sldId id="346" r:id="rId19"/>
    <p:sldId id="347" r:id="rId20"/>
    <p:sldId id="349" r:id="rId21"/>
    <p:sldId id="352" r:id="rId22"/>
    <p:sldId id="354" r:id="rId23"/>
    <p:sldId id="322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FB31"/>
    <a:srgbClr val="15FB09"/>
    <a:srgbClr val="C7DAF1"/>
    <a:srgbClr val="FFB3B3"/>
    <a:srgbClr val="FF3300"/>
    <a:srgbClr val="FF9900"/>
    <a:srgbClr val="FF8265"/>
    <a:srgbClr val="C66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241" autoAdjust="0"/>
    <p:restoredTop sz="95512" autoAdjust="0"/>
  </p:normalViewPr>
  <p:slideViewPr>
    <p:cSldViewPr>
      <p:cViewPr>
        <p:scale>
          <a:sx n="119" d="100"/>
          <a:sy n="119" d="100"/>
        </p:scale>
        <p:origin x="-139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43A288-2301-4936-990A-C8F0163AC46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8DE1459-A1C4-4BCA-9B00-1503D3A63257}">
      <dgm:prSet phldrT="[Text]"/>
      <dgm:spPr/>
      <dgm:t>
        <a:bodyPr/>
        <a:lstStyle/>
        <a:p>
          <a:r>
            <a:rPr lang="en-US" dirty="0" smtClean="0"/>
            <a:t>Process</a:t>
          </a:r>
          <a:endParaRPr lang="en-IN" dirty="0"/>
        </a:p>
      </dgm:t>
    </dgm:pt>
    <dgm:pt modelId="{D9240098-0D06-4DEB-A9C7-9F31F0FB1634}" type="parTrans" cxnId="{220B62D1-6719-46C0-B580-82EC8F825D7B}">
      <dgm:prSet/>
      <dgm:spPr/>
      <dgm:t>
        <a:bodyPr/>
        <a:lstStyle/>
        <a:p>
          <a:endParaRPr lang="en-IN"/>
        </a:p>
      </dgm:t>
    </dgm:pt>
    <dgm:pt modelId="{B6F7F8AA-2E07-400D-A73E-E351B5F9AC01}" type="sibTrans" cxnId="{220B62D1-6719-46C0-B580-82EC8F825D7B}">
      <dgm:prSet/>
      <dgm:spPr/>
      <dgm:t>
        <a:bodyPr/>
        <a:lstStyle/>
        <a:p>
          <a:endParaRPr lang="en-IN"/>
        </a:p>
      </dgm:t>
    </dgm:pt>
    <dgm:pt modelId="{72D8B005-56BD-4B30-B2F7-E8F234487691}">
      <dgm:prSet phldrT="[Text]"/>
      <dgm:spPr/>
      <dgm:t>
        <a:bodyPr/>
        <a:lstStyle/>
        <a:p>
          <a:r>
            <a:rPr lang="en-US" dirty="0" smtClean="0"/>
            <a:t>Thread Information Block</a:t>
          </a:r>
          <a:endParaRPr lang="en-IN" dirty="0"/>
        </a:p>
      </dgm:t>
    </dgm:pt>
    <dgm:pt modelId="{C24B5D84-B5D6-46C3-8055-197DDB3525AF}" type="parTrans" cxnId="{B44B453B-C93B-491D-BA8B-35C5B5617CC0}">
      <dgm:prSet/>
      <dgm:spPr/>
      <dgm:t>
        <a:bodyPr/>
        <a:lstStyle/>
        <a:p>
          <a:endParaRPr lang="en-IN"/>
        </a:p>
      </dgm:t>
    </dgm:pt>
    <dgm:pt modelId="{6BD87C70-D102-441A-BDAA-B65E8E9B480F}" type="sibTrans" cxnId="{B44B453B-C93B-491D-BA8B-35C5B5617CC0}">
      <dgm:prSet/>
      <dgm:spPr/>
      <dgm:t>
        <a:bodyPr/>
        <a:lstStyle/>
        <a:p>
          <a:endParaRPr lang="en-IN"/>
        </a:p>
      </dgm:t>
    </dgm:pt>
    <dgm:pt modelId="{188A991D-C07B-46AE-8671-C2C62B314686}">
      <dgm:prSet phldrT="[Text]"/>
      <dgm:spPr/>
      <dgm:t>
        <a:bodyPr/>
        <a:lstStyle/>
        <a:p>
          <a:r>
            <a:rPr lang="en-US" dirty="0" err="1" smtClean="0"/>
            <a:t>Fs</a:t>
          </a:r>
          <a:r>
            <a:rPr lang="en-US" dirty="0" smtClean="0"/>
            <a:t>[0] – Exception Registration</a:t>
          </a:r>
          <a:endParaRPr lang="en-IN" dirty="0"/>
        </a:p>
      </dgm:t>
    </dgm:pt>
    <dgm:pt modelId="{BBE6568E-F628-4610-8AE8-B68EDC0E971C}" type="parTrans" cxnId="{4163F3A3-3D62-4501-BC52-5479B4CEC954}">
      <dgm:prSet/>
      <dgm:spPr/>
      <dgm:t>
        <a:bodyPr/>
        <a:lstStyle/>
        <a:p>
          <a:endParaRPr lang="en-IN"/>
        </a:p>
      </dgm:t>
    </dgm:pt>
    <dgm:pt modelId="{2074987E-CB25-4DD6-AFD2-CC246582F2F8}" type="sibTrans" cxnId="{4163F3A3-3D62-4501-BC52-5479B4CEC954}">
      <dgm:prSet/>
      <dgm:spPr/>
      <dgm:t>
        <a:bodyPr/>
        <a:lstStyle/>
        <a:p>
          <a:endParaRPr lang="en-IN"/>
        </a:p>
      </dgm:t>
    </dgm:pt>
    <dgm:pt modelId="{5191EEDF-715E-42A9-A5C0-CA257B9BBC5B}" type="pres">
      <dgm:prSet presAssocID="{3143A288-2301-4936-990A-C8F0163AC46F}" presName="Name0" presStyleCnt="0">
        <dgm:presLayoutVars>
          <dgm:dir/>
          <dgm:resizeHandles val="exact"/>
        </dgm:presLayoutVars>
      </dgm:prSet>
      <dgm:spPr/>
    </dgm:pt>
    <dgm:pt modelId="{F26F9735-FEF1-44B2-B943-F5B48DA6F18D}" type="pres">
      <dgm:prSet presAssocID="{B8DE1459-A1C4-4BCA-9B00-1503D3A6325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BE25070-B6C9-4663-BD6F-B0BC6663E076}" type="pres">
      <dgm:prSet presAssocID="{B6F7F8AA-2E07-400D-A73E-E351B5F9AC01}" presName="sibTrans" presStyleLbl="sibTrans2D1" presStyleIdx="0" presStyleCnt="2"/>
      <dgm:spPr/>
      <dgm:t>
        <a:bodyPr/>
        <a:lstStyle/>
        <a:p>
          <a:endParaRPr lang="en-IN"/>
        </a:p>
      </dgm:t>
    </dgm:pt>
    <dgm:pt modelId="{0FFD71A2-DFAC-43D1-BB9B-3C33DB5C7CF6}" type="pres">
      <dgm:prSet presAssocID="{B6F7F8AA-2E07-400D-A73E-E351B5F9AC01}" presName="connectorText" presStyleLbl="sibTrans2D1" presStyleIdx="0" presStyleCnt="2"/>
      <dgm:spPr/>
      <dgm:t>
        <a:bodyPr/>
        <a:lstStyle/>
        <a:p>
          <a:endParaRPr lang="en-IN"/>
        </a:p>
      </dgm:t>
    </dgm:pt>
    <dgm:pt modelId="{C157ED06-256A-40D9-9205-CEAD8602A5C0}" type="pres">
      <dgm:prSet presAssocID="{72D8B005-56BD-4B30-B2F7-E8F23448769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EB91E76-3801-4910-9016-6418C355DFF1}" type="pres">
      <dgm:prSet presAssocID="{6BD87C70-D102-441A-BDAA-B65E8E9B480F}" presName="sibTrans" presStyleLbl="sibTrans2D1" presStyleIdx="1" presStyleCnt="2"/>
      <dgm:spPr/>
      <dgm:t>
        <a:bodyPr/>
        <a:lstStyle/>
        <a:p>
          <a:endParaRPr lang="en-IN"/>
        </a:p>
      </dgm:t>
    </dgm:pt>
    <dgm:pt modelId="{57B57DD9-85D5-4C9C-80B5-5F0B3143E3D9}" type="pres">
      <dgm:prSet presAssocID="{6BD87C70-D102-441A-BDAA-B65E8E9B480F}" presName="connectorText" presStyleLbl="sibTrans2D1" presStyleIdx="1" presStyleCnt="2"/>
      <dgm:spPr/>
      <dgm:t>
        <a:bodyPr/>
        <a:lstStyle/>
        <a:p>
          <a:endParaRPr lang="en-IN"/>
        </a:p>
      </dgm:t>
    </dgm:pt>
    <dgm:pt modelId="{122A4C73-796C-4467-A4B5-0BAC42326500}" type="pres">
      <dgm:prSet presAssocID="{188A991D-C07B-46AE-8671-C2C62B31468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D0C6888-6586-470F-8FDD-C85D7BFC5CFD}" type="presOf" srcId="{B8DE1459-A1C4-4BCA-9B00-1503D3A63257}" destId="{F26F9735-FEF1-44B2-B943-F5B48DA6F18D}" srcOrd="0" destOrd="0" presId="urn:microsoft.com/office/officeart/2005/8/layout/process1"/>
    <dgm:cxn modelId="{220B62D1-6719-46C0-B580-82EC8F825D7B}" srcId="{3143A288-2301-4936-990A-C8F0163AC46F}" destId="{B8DE1459-A1C4-4BCA-9B00-1503D3A63257}" srcOrd="0" destOrd="0" parTransId="{D9240098-0D06-4DEB-A9C7-9F31F0FB1634}" sibTransId="{B6F7F8AA-2E07-400D-A73E-E351B5F9AC01}"/>
    <dgm:cxn modelId="{B02C1531-DBA9-4B3C-9304-0125EAE51E53}" type="presOf" srcId="{B6F7F8AA-2E07-400D-A73E-E351B5F9AC01}" destId="{8BE25070-B6C9-4663-BD6F-B0BC6663E076}" srcOrd="0" destOrd="0" presId="urn:microsoft.com/office/officeart/2005/8/layout/process1"/>
    <dgm:cxn modelId="{85C06F64-B99B-4A2B-A87E-A06C8F728A51}" type="presOf" srcId="{3143A288-2301-4936-990A-C8F0163AC46F}" destId="{5191EEDF-715E-42A9-A5C0-CA257B9BBC5B}" srcOrd="0" destOrd="0" presId="urn:microsoft.com/office/officeart/2005/8/layout/process1"/>
    <dgm:cxn modelId="{0F5311A3-9B72-4BF1-B195-661DDE179ED1}" type="presOf" srcId="{6BD87C70-D102-441A-BDAA-B65E8E9B480F}" destId="{57B57DD9-85D5-4C9C-80B5-5F0B3143E3D9}" srcOrd="1" destOrd="0" presId="urn:microsoft.com/office/officeart/2005/8/layout/process1"/>
    <dgm:cxn modelId="{AD408097-5F79-484D-9819-4F15677063A5}" type="presOf" srcId="{188A991D-C07B-46AE-8671-C2C62B314686}" destId="{122A4C73-796C-4467-A4B5-0BAC42326500}" srcOrd="0" destOrd="0" presId="urn:microsoft.com/office/officeart/2005/8/layout/process1"/>
    <dgm:cxn modelId="{2C2B76F9-E4A0-4E2F-B3CB-2E9D76BA6169}" type="presOf" srcId="{6BD87C70-D102-441A-BDAA-B65E8E9B480F}" destId="{EEB91E76-3801-4910-9016-6418C355DFF1}" srcOrd="0" destOrd="0" presId="urn:microsoft.com/office/officeart/2005/8/layout/process1"/>
    <dgm:cxn modelId="{6C241262-6F5B-4C0D-B5A2-6ACEE7F9007E}" type="presOf" srcId="{72D8B005-56BD-4B30-B2F7-E8F234487691}" destId="{C157ED06-256A-40D9-9205-CEAD8602A5C0}" srcOrd="0" destOrd="0" presId="urn:microsoft.com/office/officeart/2005/8/layout/process1"/>
    <dgm:cxn modelId="{4163F3A3-3D62-4501-BC52-5479B4CEC954}" srcId="{3143A288-2301-4936-990A-C8F0163AC46F}" destId="{188A991D-C07B-46AE-8671-C2C62B314686}" srcOrd="2" destOrd="0" parTransId="{BBE6568E-F628-4610-8AE8-B68EDC0E971C}" sibTransId="{2074987E-CB25-4DD6-AFD2-CC246582F2F8}"/>
    <dgm:cxn modelId="{5916711E-D6B8-4A7F-BEA7-60BBE95B6F76}" type="presOf" srcId="{B6F7F8AA-2E07-400D-A73E-E351B5F9AC01}" destId="{0FFD71A2-DFAC-43D1-BB9B-3C33DB5C7CF6}" srcOrd="1" destOrd="0" presId="urn:microsoft.com/office/officeart/2005/8/layout/process1"/>
    <dgm:cxn modelId="{B44B453B-C93B-491D-BA8B-35C5B5617CC0}" srcId="{3143A288-2301-4936-990A-C8F0163AC46F}" destId="{72D8B005-56BD-4B30-B2F7-E8F234487691}" srcOrd="1" destOrd="0" parTransId="{C24B5D84-B5D6-46C3-8055-197DDB3525AF}" sibTransId="{6BD87C70-D102-441A-BDAA-B65E8E9B480F}"/>
    <dgm:cxn modelId="{3E6EC7D6-C1AA-45CD-87DF-72B5C6671074}" type="presParOf" srcId="{5191EEDF-715E-42A9-A5C0-CA257B9BBC5B}" destId="{F26F9735-FEF1-44B2-B943-F5B48DA6F18D}" srcOrd="0" destOrd="0" presId="urn:microsoft.com/office/officeart/2005/8/layout/process1"/>
    <dgm:cxn modelId="{EFE817F0-35CA-4BEB-9BDA-4E21E1BC8BCB}" type="presParOf" srcId="{5191EEDF-715E-42A9-A5C0-CA257B9BBC5B}" destId="{8BE25070-B6C9-4663-BD6F-B0BC6663E076}" srcOrd="1" destOrd="0" presId="urn:microsoft.com/office/officeart/2005/8/layout/process1"/>
    <dgm:cxn modelId="{39C16697-9376-47EF-97E4-EBF656637C8A}" type="presParOf" srcId="{8BE25070-B6C9-4663-BD6F-B0BC6663E076}" destId="{0FFD71A2-DFAC-43D1-BB9B-3C33DB5C7CF6}" srcOrd="0" destOrd="0" presId="urn:microsoft.com/office/officeart/2005/8/layout/process1"/>
    <dgm:cxn modelId="{52F47666-6DFE-4861-B4E2-7D1285989969}" type="presParOf" srcId="{5191EEDF-715E-42A9-A5C0-CA257B9BBC5B}" destId="{C157ED06-256A-40D9-9205-CEAD8602A5C0}" srcOrd="2" destOrd="0" presId="urn:microsoft.com/office/officeart/2005/8/layout/process1"/>
    <dgm:cxn modelId="{69333788-0936-4376-857D-7E3FA90851F4}" type="presParOf" srcId="{5191EEDF-715E-42A9-A5C0-CA257B9BBC5B}" destId="{EEB91E76-3801-4910-9016-6418C355DFF1}" srcOrd="3" destOrd="0" presId="urn:microsoft.com/office/officeart/2005/8/layout/process1"/>
    <dgm:cxn modelId="{E13DD9FC-3E20-49B2-B31E-7991F03AE153}" type="presParOf" srcId="{EEB91E76-3801-4910-9016-6418C355DFF1}" destId="{57B57DD9-85D5-4C9C-80B5-5F0B3143E3D9}" srcOrd="0" destOrd="0" presId="urn:microsoft.com/office/officeart/2005/8/layout/process1"/>
    <dgm:cxn modelId="{520376DB-619A-4E3A-B101-CDBF1D199BD8}" type="presParOf" srcId="{5191EEDF-715E-42A9-A5C0-CA257B9BBC5B}" destId="{122A4C73-796C-4467-A4B5-0BAC4232650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6F9735-FEF1-44B2-B943-F5B48DA6F18D}">
      <dsp:nvSpPr>
        <dsp:cNvPr id="0" name=""/>
        <dsp:cNvSpPr/>
      </dsp:nvSpPr>
      <dsp:spPr>
        <a:xfrm>
          <a:off x="3121" y="415758"/>
          <a:ext cx="933108" cy="559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Process</a:t>
          </a:r>
          <a:endParaRPr lang="en-IN" sz="1100" kern="1200" dirty="0"/>
        </a:p>
      </dsp:txBody>
      <dsp:txXfrm>
        <a:off x="19519" y="432156"/>
        <a:ext cx="900312" cy="527069"/>
      </dsp:txXfrm>
    </dsp:sp>
    <dsp:sp modelId="{8BE25070-B6C9-4663-BD6F-B0BC6663E076}">
      <dsp:nvSpPr>
        <dsp:cNvPr id="0" name=""/>
        <dsp:cNvSpPr/>
      </dsp:nvSpPr>
      <dsp:spPr>
        <a:xfrm>
          <a:off x="1029541" y="579985"/>
          <a:ext cx="197818" cy="2314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900" kern="1200"/>
        </a:p>
      </dsp:txBody>
      <dsp:txXfrm>
        <a:off x="1029541" y="626267"/>
        <a:ext cx="138473" cy="138846"/>
      </dsp:txXfrm>
    </dsp:sp>
    <dsp:sp modelId="{C157ED06-256A-40D9-9205-CEAD8602A5C0}">
      <dsp:nvSpPr>
        <dsp:cNvPr id="0" name=""/>
        <dsp:cNvSpPr/>
      </dsp:nvSpPr>
      <dsp:spPr>
        <a:xfrm>
          <a:off x="1309473" y="415758"/>
          <a:ext cx="933108" cy="559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Thread Information Block</a:t>
          </a:r>
          <a:endParaRPr lang="en-IN" sz="1100" kern="1200" dirty="0"/>
        </a:p>
      </dsp:txBody>
      <dsp:txXfrm>
        <a:off x="1325871" y="432156"/>
        <a:ext cx="900312" cy="527069"/>
      </dsp:txXfrm>
    </dsp:sp>
    <dsp:sp modelId="{EEB91E76-3801-4910-9016-6418C355DFF1}">
      <dsp:nvSpPr>
        <dsp:cNvPr id="0" name=""/>
        <dsp:cNvSpPr/>
      </dsp:nvSpPr>
      <dsp:spPr>
        <a:xfrm>
          <a:off x="2335893" y="579985"/>
          <a:ext cx="197818" cy="2314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900" kern="1200"/>
        </a:p>
      </dsp:txBody>
      <dsp:txXfrm>
        <a:off x="2335893" y="626267"/>
        <a:ext cx="138473" cy="138846"/>
      </dsp:txXfrm>
    </dsp:sp>
    <dsp:sp modelId="{122A4C73-796C-4467-A4B5-0BAC42326500}">
      <dsp:nvSpPr>
        <dsp:cNvPr id="0" name=""/>
        <dsp:cNvSpPr/>
      </dsp:nvSpPr>
      <dsp:spPr>
        <a:xfrm>
          <a:off x="2615825" y="415758"/>
          <a:ext cx="933108" cy="5598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Fs</a:t>
          </a:r>
          <a:r>
            <a:rPr lang="en-US" sz="1100" kern="1200" dirty="0" smtClean="0"/>
            <a:t>[0] – Exception Registration</a:t>
          </a:r>
          <a:endParaRPr lang="en-IN" sz="1100" kern="1200" dirty="0"/>
        </a:p>
      </dsp:txBody>
      <dsp:txXfrm>
        <a:off x="2632223" y="432156"/>
        <a:ext cx="900312" cy="527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D9CA-13F9-4C31-AE5A-2ABB9CCF1D62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A4E4-3D55-4E40-8356-9BD6056673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363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252BEC-BFCC-4C57-9C68-E0B08D3A6B5F}" type="datetimeFigureOut">
              <a:rPr lang="en-US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A04A8-207B-4F46-83B8-72F14DAAC07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60335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D2AD44-9997-4061-AD45-B101B96823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IN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I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E04B28-61BA-45F0-A010-998CA1857B24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E4FB-B005-4AB9-97A3-DA8860E780D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0469-F552-4BD7-A8E0-4CA01673EB54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7556-1938-4E96-9E82-5C32A0B9BE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987D-980B-4DB6-ACC9-B0A14D91A375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7D809-4E83-46CC-8C44-782D37AB2E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7915-37E3-4720-BA3D-4CF52B9AC699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FA3F-EDB7-4937-B70E-AE92E46D05C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814FAC-F91A-43FA-89AE-1E06CE6ABA95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8D1D-E6E8-4159-8FD7-0F021F32ED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B096F-0560-449F-81D0-8485458473AA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EE76-B72B-449A-B191-D6745CF0C47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94E85-5DD1-482A-BAF8-7E22D66C0205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13AE-F100-4719-A1D4-D4ED0CC8ACD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8689F-0B25-4762-8BA9-985E47DD0B9F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6003-8CB8-4CC3-BC46-AE68B2FDD0A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04A07-E0BF-4C2C-8578-AD95DF3839C5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7F1E-3FE7-46D1-8585-D1F13B32AED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B3C94-5B79-409A-AF13-E4A41C7F815F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232E-1608-49C2-B460-1CD79D9F40A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8CE76-C7BA-46AF-9105-BBFD4148FA1A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FC5C-1C83-4254-8AAF-4E6EF89304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ex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5CE149-DDC4-4784-808D-4718D40DEAB1}" type="datetime1">
              <a:rPr lang="en-US" smtClean="0"/>
              <a:pPr>
                <a:defRPr/>
              </a:pPr>
              <a:t>8/13/2012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EC26DD-FF3B-4A7C-ACD8-4E655ACB1E8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erl_Aee8oD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njQ47H7jO4s&amp;feature=youtu.be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library/cc768129.aspx" TargetMode="External"/><Relationship Id="rId2" Type="http://schemas.openxmlformats.org/officeDocument/2006/relationships/hyperlink" Target="http://securityxploded.com/malware-analysis-training-reference.php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.png"/><Relationship Id="rId4" Type="http://schemas.openxmlformats.org/officeDocument/2006/relationships/hyperlink" Target="http://www.securityxploded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90592"/>
            <a:ext cx="8929718" cy="914408"/>
          </a:xfrm>
          <a:noFill/>
          <a:ln>
            <a:noFill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IN" sz="2900" cap="none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Practical Reversing </a:t>
            </a:r>
            <a:r>
              <a:rPr lang="en-IN" sz="290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V – </a:t>
            </a:r>
            <a:r>
              <a:rPr lang="en-US" sz="290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Exploit Development </a:t>
            </a:r>
            <a:r>
              <a:rPr lang="en-US" sz="2900" cap="none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B</a:t>
            </a:r>
            <a:r>
              <a:rPr lang="en-US" sz="290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asics</a:t>
            </a:r>
            <a:endParaRPr lang="en-IN" sz="2900" cap="none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45105" y="2438400"/>
            <a:ext cx="5572164" cy="461665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Harsimran</a:t>
            </a:r>
            <a:r>
              <a:rPr lang="en-US" sz="24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Walia</a:t>
            </a:r>
            <a:r>
              <a:rPr lang="en-US" sz="24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Amit</a:t>
            </a:r>
            <a:r>
              <a:rPr lang="en-US" sz="24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Malik</a:t>
            </a:r>
            <a:endParaRPr lang="en-US" sz="2400" b="1" dirty="0">
              <a:ln w="1905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7400" y="4876800"/>
            <a:ext cx="5572140" cy="101566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www.SecurityXploded.com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 cap="flat" cmpd="sng" algn="ctr">
            <a:noFill/>
            <a:prstDash val="solid"/>
            <a:headEnd/>
            <a:tailEnd/>
          </a:ln>
          <a:extLst/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Reverse</a:t>
            </a:r>
            <a:r>
              <a:rPr kumimoji="0" lang="en-IN" sz="2400" b="1" i="0" u="none" strike="noStrike" kern="1200" cap="none" spc="0" normalizeH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Engineering</a:t>
            </a: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&amp; Malware Analysis</a:t>
            </a:r>
            <a:r>
              <a:rPr lang="en-IN" sz="2400" b="1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</a:rPr>
              <a:t> Training</a:t>
            </a:r>
            <a:endParaRPr kumimoji="0" lang="en-IN" sz="2400" b="1" i="0" u="none" strike="noStrike" kern="1200" cap="none" spc="0" normalizeH="0" noProof="0" dirty="0" smtClean="0">
              <a:ln w="10541" cmpd="sng">
                <a:solidFill>
                  <a:srgbClr val="076202"/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securityxplodedbigiconnorm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3530600"/>
            <a:ext cx="1524000" cy="127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Exploits can be in any form based on the software it exploits: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Software : exploit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Adobe reader 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pdf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file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Microsoft word : doc file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Microsoft excel 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file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Internet Explorer : Attacker hosted website or html file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nd so on..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Exploit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contd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99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Classification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Based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 the vulnerability they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exploit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Buffer Overflow, Memory Corruption, Use-After-Free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Local 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Remote</a:t>
            </a:r>
          </a:p>
          <a:p>
            <a:pPr lvl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Local Privilege Escalation, Remote code execution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Result of running the exploit </a:t>
            </a:r>
          </a:p>
          <a:p>
            <a:pPr lvl="1"/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DoS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EoP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324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Stack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Buffer Overflow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ccurs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when a program writes to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memory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addresses on the stack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 outside of the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allocated buffer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exploiting a stack based buffer overflow is to overwrite the function return address with a pointer to attacker-controlled data (usually on the stack itself)</a:t>
            </a:r>
          </a:p>
        </p:txBody>
      </p:sp>
    </p:spTree>
    <p:extLst>
      <p:ext uri="{BB962C8B-B14F-4D97-AF65-F5344CB8AC3E}">
        <p14:creationId xmlns:p14="http://schemas.microsoft.com/office/powerpoint/2010/main" val="244325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upload.wikimedia.org/wikipedia/en/thumb/4/4f/Stack_Overflow_2.png/171px-Stack_Overflow_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60984"/>
            <a:ext cx="2624159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upload.wikimedia.org/wikipedia/en/thumb/9/93/Stack_Overflow_3.png/171px-Stack_Overflow_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360984"/>
            <a:ext cx="2624159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upload.wikimedia.org/wikipedia/en/thumb/c/c3/Stack_Overflow_4.png/207px-Stack_Overflow_4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360984"/>
            <a:ext cx="3163648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4664" y="5297617"/>
            <a:ext cx="2575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dirty="0">
                <a:solidFill>
                  <a:prstClr val="black"/>
                </a:solidFill>
              </a:rPr>
              <a:t>A - Before data is copied.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59832" y="5297617"/>
            <a:ext cx="2624159" cy="664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prstClr val="black"/>
                </a:solidFill>
              </a:rPr>
              <a:t>B - "hello" is the first command line argument.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5868144" y="5105400"/>
            <a:ext cx="31636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prstClr val="black"/>
                </a:solidFill>
              </a:rPr>
              <a:t>C -A​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</a:t>
            </a:r>
            <a:r>
              <a:rPr lang="en-IN" dirty="0" err="1">
                <a:solidFill>
                  <a:prstClr val="black"/>
                </a:solidFill>
              </a:rPr>
              <a:t>A</a:t>
            </a:r>
            <a:r>
              <a:rPr lang="en-IN" dirty="0">
                <a:solidFill>
                  <a:prstClr val="black"/>
                </a:solidFill>
              </a:rPr>
              <a:t>​\x08​\x35​\xC0​\x80" is the first command line argument.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7467600" cy="729916"/>
          </a:xfrm>
        </p:spPr>
        <p:txBody>
          <a:bodyPr/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Stack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Buffer Overflow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in Action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01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Direct EIP overwrite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Every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Windows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uses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process memory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that contains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3 major components :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code segment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(executable instructions).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  The EIP keeps track of the next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instruction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data segment (variables, dynamic buffers)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stack segment (used to pass data/arguments to functions, and is used as space for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variables)</a:t>
            </a:r>
          </a:p>
          <a:p>
            <a:pPr marL="984250" lvl="2" indent="-69850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stack starts (= the bottom of the stack) from the very end of the virtual memory of a page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and grows upwards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(to a lower address). 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2" indent="0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PUSH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adds something to the top of the stack,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2" indent="0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POP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will remove one item (4 bytes) from the stack and puts it in a register.</a:t>
            </a:r>
          </a:p>
          <a:p>
            <a:endParaRPr lang="en-I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75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EIP 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verwrite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Demo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vulnerability in </a:t>
            </a:r>
          </a:p>
          <a:p>
            <a:pPr lvl="1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“Shadow Stream Recorder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version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3.0.1.7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Buffer overflow when reading file (.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Step -1 : Create 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generate a crash in the software to verify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vuln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Step -2 : Find the offset to overwrite EIP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Step -3: Find an address of the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jmp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esp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 instruction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Step -4: Generate 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shellcode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append it to the exploit code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Step -5: Putting it all together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1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DEMO - EIP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http://www.youtube.com/watch?v=erl_Aee8oDg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SEH Overwrite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Exception?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 event which disrupts normal execution flow of code and requires execution outside normal flow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Software Exception –Generated by program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Invalid file handle)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Hardware Exception – Access invalid memory, divide by zero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SEH (structured exception handler)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Patented by Borland and licensed to Microsoft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Software’s method of  dispatching and handling exceptions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Can handle both software and hardware exceptions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try{ } ; except { }; block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Whenever an exception happens control is passed on to the OS, which in turn locate and pass the control to the handler chain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02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2492896"/>
            <a:ext cx="1296144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prstClr val="black"/>
                </a:solidFill>
              </a:rPr>
              <a:t>Pointer to next SEH</a:t>
            </a:r>
            <a:endParaRPr lang="en-IN" sz="11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2996952"/>
            <a:ext cx="1296144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prstClr val="black"/>
                </a:solidFill>
              </a:rPr>
              <a:t>Pointer to </a:t>
            </a:r>
            <a:r>
              <a:rPr lang="en-US" sz="1200" dirty="0" err="1">
                <a:solidFill>
                  <a:prstClr val="black"/>
                </a:solidFill>
              </a:rPr>
              <a:t>excep</a:t>
            </a:r>
            <a:r>
              <a:rPr lang="en-US" sz="1200" dirty="0">
                <a:solidFill>
                  <a:prstClr val="black"/>
                </a:solidFill>
              </a:rPr>
              <a:t>. handlers</a:t>
            </a:r>
            <a:endParaRPr lang="en-IN" sz="12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2329" y="3717032"/>
            <a:ext cx="13574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Exception </a:t>
            </a:r>
          </a:p>
          <a:p>
            <a:r>
              <a:rPr lang="en-US" dirty="0">
                <a:solidFill>
                  <a:prstClr val="black"/>
                </a:solidFill>
              </a:rPr>
              <a:t>Registration </a:t>
            </a:r>
          </a:p>
          <a:p>
            <a:r>
              <a:rPr lang="en-US" dirty="0">
                <a:solidFill>
                  <a:prstClr val="black"/>
                </a:solidFill>
              </a:rPr>
              <a:t>Record </a:t>
            </a:r>
            <a:endParaRPr lang="en-IN" dirty="0">
              <a:solidFill>
                <a:prstClr val="black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83568" y="2516046"/>
            <a:ext cx="0" cy="10081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496" y="2852936"/>
            <a:ext cx="635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</a:rPr>
              <a:t>8 bytes</a:t>
            </a:r>
            <a:endParaRPr lang="en-IN" sz="1200" dirty="0">
              <a:solidFill>
                <a:prstClr val="black"/>
              </a:solidFill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270555631"/>
              </p:ext>
            </p:extLst>
          </p:nvPr>
        </p:nvGraphicFramePr>
        <p:xfrm>
          <a:off x="4160278" y="2325650"/>
          <a:ext cx="3552056" cy="1391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Down Arrow 10"/>
          <p:cNvSpPr/>
          <p:nvPr/>
        </p:nvSpPr>
        <p:spPr>
          <a:xfrm>
            <a:off x="7184614" y="3524158"/>
            <a:ext cx="144016" cy="6545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08550" y="4388334"/>
            <a:ext cx="1296144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prstClr val="black"/>
                </a:solidFill>
              </a:rPr>
              <a:t>FFFFFFFF</a:t>
            </a:r>
            <a:endParaRPr lang="en-IN" sz="11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08550" y="4892390"/>
            <a:ext cx="1296144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prstClr val="black"/>
                </a:solidFill>
              </a:rPr>
              <a:t>OS Handler</a:t>
            </a:r>
            <a:endParaRPr lang="en-IN" sz="1200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19279" y="5530006"/>
            <a:ext cx="1337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Default ERR </a:t>
            </a:r>
            <a:endParaRPr lang="en-IN" dirty="0">
              <a:solidFill>
                <a:prstClr val="black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SEH Overwrite in Action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78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1" grpId="0" animBg="1"/>
      <p:bldP spid="12" grpId="0" animBg="1"/>
      <p:bldP spid="13" grpId="0" animBg="1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SEH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Overwrite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Demo</a:t>
            </a:r>
            <a:endParaRPr lang="en-IN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vulnerability in </a:t>
            </a:r>
          </a:p>
          <a:p>
            <a:pPr lvl="1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“MM Player 2.2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Buffer overflow when reading file (.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ppl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Step -1 : Create 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generate a crash in the software to verify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vuln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Step -2 : Find the offset to overwrite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nSEH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SEHandler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Step -3: Find an address of the command sequence “pop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ret ”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Step -4: Generate 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shellcode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append it to the exploit code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Step -5: Putting it all together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61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Disclaimer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4154984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85750" indent="-285750" algn="just" eaLnBrk="1" hangingPunct="1"/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However in no circumstances neither the trainer nor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SecurityXploded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 responsible for any damage or loss caused due to use or misuse of the information presented here.</a:t>
            </a:r>
          </a:p>
          <a:p>
            <a:pPr marL="285750" indent="-285750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808038"/>
          </a:xfrm>
        </p:spPr>
        <p:txBody>
          <a:bodyPr/>
          <a:lstStyle/>
          <a:p>
            <a:r>
              <a:rPr lang="en-US" sz="4000" dirty="0" smtClean="0"/>
              <a:t>SEH Overwrite Demo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http://www.youtube.com/watch?v=njQ47H7jO4s&amp;feature=youtu.be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Reference	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Complete Reference Guide for Reversing &amp; Malware Analysis Training</a:t>
            </a:r>
            <a:endParaRPr lang="en-US" sz="2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3656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371600"/>
            <a:ext cx="9144000" cy="4462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</a:p>
          <a:p>
            <a:pPr algn="ctr"/>
            <a:endParaRPr lang="en-US" sz="4800" b="1" dirty="0" smtClean="0">
              <a:solidFill>
                <a:srgbClr val="FF000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hlinkClick r:id="rId4"/>
              </a:rPr>
              <a:t>www.SecurityXploded.com</a:t>
            </a:r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</p:txBody>
      </p:sp>
      <p:pic>
        <p:nvPicPr>
          <p:cNvPr id="1026" name="Picture 2" descr="C:\Users\Administrator\Desktop\securityxplodedbigiconnorm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478088"/>
            <a:ext cx="1676400" cy="14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Acknowledgement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2970044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Special thanks to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Garage4Hackers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community for their extended support and cooperation.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Thanks to all the trainers who have devoted their precious time and countless hours to make it happen.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Reversing &amp; Malware Analysis Training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99431"/>
            <a:ext cx="8763000" cy="5001369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presentation is part of our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Reverse Engineering &amp; Malware Analysis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program. Currently it is delivered only during our local meet for FREE of cost.</a:t>
            </a:r>
          </a:p>
          <a:p>
            <a:pPr marL="285750" eaLnBrk="1" hangingPunct="1"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For complete details of this course, visit our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Security Training page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security-trainin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95600" y="3124200"/>
            <a:ext cx="2857500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Who am I #1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04800" y="1371600"/>
            <a:ext cx="8839200" cy="4078039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Harsimran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Walia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28700"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/>
              <a:t>Research Scientist @ McAfee</a:t>
            </a:r>
          </a:p>
          <a:p>
            <a:pPr marL="1028700"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/>
              <a:t>Expertise: Malware Analysis, Exploit development and Vulnerability Analysis</a:t>
            </a:r>
          </a:p>
          <a:p>
            <a:pPr marL="1028700"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/>
              <a:t>Twitter: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b44nz0r</a:t>
            </a:r>
          </a:p>
          <a:p>
            <a:pPr marL="1028700"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/>
              <a:t>Email: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walia.harsimran@gmail.com</a:t>
            </a: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Who am I #2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04800" y="1371600"/>
            <a:ext cx="8839200" cy="4031873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Amit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Malik (sometimes DouBle_Zer0,DZZ)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Member SecurityXploded &amp; Garage4Hackers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 Researcher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RE, Exploit Analysis/Development, Malware Analysis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Email: m.amit30@gmail.com</a:t>
            </a: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6876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Contents</a:t>
            </a:r>
            <a:endParaRPr lang="en-IN" sz="44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What is an Exploit?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Classification of exploits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Exploitation Techniques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Direct EIP overwrite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SEH overwrite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Vulnerability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 computer security, a vulnerability is a weakness which allows an attacker to reduce a system's information assurance.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Vulnerability is the intersection of three elements: a system susceptibility or flaw, attacker access to the flaw, and attacker capability to exploit the flaw.</a:t>
            </a:r>
          </a:p>
          <a:p>
            <a:pPr lvl="8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Source: Wikipedia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Exploit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Piece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of 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software/code that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takes advantage of a 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vulnerability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 in order to cause unintended or unanticipated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behaviour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to occur on computer software,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hardware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[Wiki]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frequently includes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gaining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control of a computer system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or</a:t>
            </a:r>
          </a:p>
          <a:p>
            <a:pPr lvl="1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privilege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escalation 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or</a:t>
            </a:r>
          </a:p>
          <a:p>
            <a:pPr lvl="1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 denial-of-service attack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91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2010-10-28T18:34:05Z</outs:dateTime>
      <outs:isPinned>true</outs:isPinned>
    </outs:relatedDate>
    <outs:relatedDate>
      <outs:type>2</outs:type>
      <outs:displayName>Created</outs:displayName>
      <outs:dateTime>2010-07-04T05:35:18Z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Nagareshwar Talekar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963F2505-FD45-4DDE-B41A-9969EF4D17D6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10045</TotalTime>
  <Words>726</Words>
  <Application>Microsoft Office PowerPoint</Application>
  <PresentationFormat>On-screen Show (4:3)</PresentationFormat>
  <Paragraphs>177</Paragraphs>
  <Slides>22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Technic</vt:lpstr>
      <vt:lpstr>Practical Reversing V – Exploit Development Basics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Contents</vt:lpstr>
      <vt:lpstr>Vulnerability</vt:lpstr>
      <vt:lpstr>Exploit</vt:lpstr>
      <vt:lpstr>Exploit (contd)</vt:lpstr>
      <vt:lpstr>Classification</vt:lpstr>
      <vt:lpstr>Stack Buffer Overflow</vt:lpstr>
      <vt:lpstr>Stack Buffer Overflow in Action</vt:lpstr>
      <vt:lpstr>Direct EIP overwrite</vt:lpstr>
      <vt:lpstr>EIP Overwrite Demo</vt:lpstr>
      <vt:lpstr>DEMO - EIP</vt:lpstr>
      <vt:lpstr>SEH Overwrite</vt:lpstr>
      <vt:lpstr>SEH Overwrite in Action</vt:lpstr>
      <vt:lpstr>SEH Overwrite Demo</vt:lpstr>
      <vt:lpstr>SEH Overwrite Demo</vt:lpstr>
      <vt:lpstr>Reference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Nagareshwar Talekar</dc:creator>
  <cp:lastModifiedBy>nag</cp:lastModifiedBy>
  <cp:revision>628</cp:revision>
  <dcterms:created xsi:type="dcterms:W3CDTF">2010-07-04T05:35:18Z</dcterms:created>
  <dcterms:modified xsi:type="dcterms:W3CDTF">2012-08-13T06:27:33Z</dcterms:modified>
</cp:coreProperties>
</file>