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2"/>
  </p:sldMasterIdLst>
  <p:notesMasterIdLst>
    <p:notesMasterId r:id="rId49"/>
  </p:notesMasterIdLst>
  <p:handoutMasterIdLst>
    <p:handoutMasterId r:id="rId50"/>
  </p:handoutMasterIdLst>
  <p:sldIdLst>
    <p:sldId id="335" r:id="rId3"/>
    <p:sldId id="261" r:id="rId4"/>
    <p:sldId id="336" r:id="rId5"/>
    <p:sldId id="337" r:id="rId6"/>
    <p:sldId id="323" r:id="rId7"/>
    <p:sldId id="324" r:id="rId8"/>
    <p:sldId id="338" r:id="rId9"/>
    <p:sldId id="388" r:id="rId10"/>
    <p:sldId id="389" r:id="rId11"/>
    <p:sldId id="425" r:id="rId12"/>
    <p:sldId id="426" r:id="rId13"/>
    <p:sldId id="427" r:id="rId14"/>
    <p:sldId id="392" r:id="rId15"/>
    <p:sldId id="393" r:id="rId16"/>
    <p:sldId id="394" r:id="rId17"/>
    <p:sldId id="395" r:id="rId18"/>
    <p:sldId id="396" r:id="rId19"/>
    <p:sldId id="397" r:id="rId20"/>
    <p:sldId id="398" r:id="rId21"/>
    <p:sldId id="399" r:id="rId22"/>
    <p:sldId id="400" r:id="rId23"/>
    <p:sldId id="401" r:id="rId24"/>
    <p:sldId id="402" r:id="rId25"/>
    <p:sldId id="404" r:id="rId26"/>
    <p:sldId id="405" r:id="rId27"/>
    <p:sldId id="406" r:id="rId28"/>
    <p:sldId id="407" r:id="rId29"/>
    <p:sldId id="408" r:id="rId30"/>
    <p:sldId id="409" r:id="rId31"/>
    <p:sldId id="410" r:id="rId32"/>
    <p:sldId id="411" r:id="rId33"/>
    <p:sldId id="412" r:id="rId34"/>
    <p:sldId id="413" r:id="rId35"/>
    <p:sldId id="414" r:id="rId36"/>
    <p:sldId id="415" r:id="rId37"/>
    <p:sldId id="416" r:id="rId38"/>
    <p:sldId id="417" r:id="rId39"/>
    <p:sldId id="418" r:id="rId40"/>
    <p:sldId id="419" r:id="rId41"/>
    <p:sldId id="420" r:id="rId42"/>
    <p:sldId id="421" r:id="rId43"/>
    <p:sldId id="422" r:id="rId44"/>
    <p:sldId id="423" r:id="rId45"/>
    <p:sldId id="424" r:id="rId46"/>
    <p:sldId id="367" r:id="rId47"/>
    <p:sldId id="322" r:id="rId48"/>
  </p:sldIdLst>
  <p:sldSz cx="8893175" cy="504031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493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69865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0479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39731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1746646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095975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445304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2794633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0000CC"/>
    <a:srgbClr val="3BFB31"/>
    <a:srgbClr val="15FB09"/>
    <a:srgbClr val="C7DAF1"/>
    <a:srgbClr val="FFB3B3"/>
    <a:srgbClr val="FF3300"/>
    <a:srgbClr val="FF9900"/>
    <a:srgbClr val="FF8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241" autoAdjust="0"/>
    <p:restoredTop sz="94348" autoAdjust="0"/>
  </p:normalViewPr>
  <p:slideViewPr>
    <p:cSldViewPr>
      <p:cViewPr varScale="1">
        <p:scale>
          <a:sx n="150" d="100"/>
          <a:sy n="150" d="100"/>
        </p:scale>
        <p:origin x="-642" y="-96"/>
      </p:cViewPr>
      <p:guideLst>
        <p:guide orient="horz" pos="1589"/>
        <p:guide pos="28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1D9CA-13F9-4C31-AE5A-2ABB9CCF1D62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2A4E4-3D55-4E40-8356-9BD6056673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363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252BEC-BFCC-4C57-9C68-E0B08D3A6B5F}" type="datetimeFigureOut">
              <a:rPr lang="en-US"/>
              <a:pPr>
                <a:defRPr/>
              </a:pPr>
              <a:t>10/14/2012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68A04A8-207B-4F46-83B8-72F14DAAC07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60335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9329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9865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47987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97317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46646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95975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45304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94633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D2AD44-9997-4061-AD45-B101B9682349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I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I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I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I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I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I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3" y="3492058"/>
            <a:ext cx="889317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5938054" y="6"/>
            <a:ext cx="2955127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17297" y="2452954"/>
            <a:ext cx="6302296" cy="1691304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21174" y="1135367"/>
            <a:ext cx="6302296" cy="1288080"/>
          </a:xfrm>
        </p:spPr>
        <p:txBody>
          <a:bodyPr tIns="0" rIns="34932" b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349329" indent="0" algn="ctr">
              <a:buNone/>
            </a:lvl2pPr>
            <a:lvl3pPr marL="698658" indent="0" algn="ctr">
              <a:buNone/>
            </a:lvl3pPr>
            <a:lvl4pPr marL="1047987" indent="0" algn="ctr">
              <a:buNone/>
            </a:lvl4pPr>
            <a:lvl5pPr marL="1397317" indent="0" algn="ctr">
              <a:buNone/>
            </a:lvl5pPr>
            <a:lvl6pPr marL="1746646" indent="0" algn="ctr">
              <a:buNone/>
            </a:lvl6pPr>
            <a:lvl7pPr marL="2095975" indent="0" algn="ctr">
              <a:buNone/>
            </a:lvl7pPr>
            <a:lvl8pPr marL="2445304" indent="0" algn="ctr">
              <a:buNone/>
            </a:lvl8pPr>
            <a:lvl9pPr marL="2794633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04B28-61BA-45F0-A010-998CA1857B24}" type="datetime1">
              <a:rPr lang="en-US" smtClean="0"/>
              <a:pPr>
                <a:defRPr/>
              </a:pPr>
              <a:t>10/14/2012</a:t>
            </a:fld>
            <a:endParaRPr lang="en-IN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CE4FB-B005-4AB9-97A3-DA8860E780D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80469-F552-4BD7-A8E0-4CA01673EB54}" type="datetime1">
              <a:rPr lang="en-US" smtClean="0"/>
              <a:pPr>
                <a:defRPr/>
              </a:pPr>
              <a:t>10/14/2012</a:t>
            </a:fld>
            <a:endParaRPr lang="en-IN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F7556-1938-4E96-9E82-5C32A0B9BE8E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7555" y="201848"/>
            <a:ext cx="2000963" cy="43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661" y="201848"/>
            <a:ext cx="5854673" cy="430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B987D-980B-4DB6-ACC9-B0A14D91A375}" type="datetime1">
              <a:rPr lang="en-US" smtClean="0"/>
              <a:pPr>
                <a:defRPr/>
              </a:pPr>
              <a:t>10/14/2012</a:t>
            </a:fld>
            <a:endParaRPr lang="en-IN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7D809-4E83-46CC-8C44-782D37AB2E8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B7915-37E3-4720-BA3D-4CF52B9AC699}" type="datetime1">
              <a:rPr lang="en-US" smtClean="0"/>
              <a:pPr>
                <a:defRPr/>
              </a:pPr>
              <a:t>10/14/2012</a:t>
            </a:fld>
            <a:endParaRPr lang="en-IN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0FA3F-EDB7-4937-B70E-AE92E46D05C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3" y="3492058"/>
            <a:ext cx="889317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5938054" y="6"/>
            <a:ext cx="2955127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991" y="2633957"/>
            <a:ext cx="6447551" cy="1342292"/>
          </a:xfrm>
        </p:spPr>
        <p:txBody>
          <a:bodyPr tIns="0" bIns="0" anchor="t"/>
          <a:lstStyle>
            <a:lvl1pPr algn="l">
              <a:buNone/>
              <a:defRPr sz="3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991" y="1826954"/>
            <a:ext cx="6447551" cy="783967"/>
          </a:xfrm>
        </p:spPr>
        <p:txBody>
          <a:bodyPr lIns="34932" tIns="0" rIns="34932" bIns="0" anchor="b"/>
          <a:lstStyle>
            <a:lvl1pPr marL="0" indent="0" algn="l">
              <a:buNone/>
              <a:defRPr sz="1600">
                <a:solidFill>
                  <a:schemeClr val="tx1"/>
                </a:solidFill>
                <a:effectLst/>
              </a:defRPr>
            </a:lvl1pPr>
            <a:lvl2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814FAC-F91A-43FA-89AE-1E06CE6ABA95}" type="datetime1">
              <a:rPr lang="en-US" smtClean="0"/>
              <a:pPr>
                <a:defRPr/>
              </a:pPr>
              <a:t>10/14/2012</a:t>
            </a:fld>
            <a:endParaRPr lang="en-I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48D1D-E6E8-4159-8FD7-0F021F32EDB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201848"/>
            <a:ext cx="7262761" cy="840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660" y="1176076"/>
            <a:ext cx="3557270" cy="332637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0152" y="1176076"/>
            <a:ext cx="3557270" cy="332637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B096F-0560-449F-81D0-8485458473AA}" type="datetime1">
              <a:rPr lang="en-US" smtClean="0"/>
              <a:pPr>
                <a:defRPr/>
              </a:pPr>
              <a:t>10/14/2012</a:t>
            </a:fld>
            <a:endParaRPr lang="en-IN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2EE76-B72B-449A-B191-D6745CF0C47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62" y="200680"/>
            <a:ext cx="8003858" cy="84005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662" y="4032251"/>
            <a:ext cx="3929365" cy="616038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100" b="1"/>
            </a:lvl4pPr>
            <a:lvl5pPr>
              <a:buNone/>
              <a:defRPr sz="11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17614" y="4032251"/>
            <a:ext cx="3930906" cy="616038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100" b="1"/>
            </a:lvl4pPr>
            <a:lvl5pPr>
              <a:buNone/>
              <a:defRPr sz="11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44662" y="1114866"/>
            <a:ext cx="3929365" cy="28970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7614" y="1114866"/>
            <a:ext cx="3930906" cy="28970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94E85-5DD1-482A-BAF8-7E22D66C0205}" type="datetime1">
              <a:rPr lang="en-US" smtClean="0"/>
              <a:pPr>
                <a:defRPr/>
              </a:pPr>
              <a:t>10/14/2012</a:t>
            </a:fld>
            <a:endParaRPr lang="en-IN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D13AE-F100-4719-A1D4-D4ED0CC8ACD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62" y="201613"/>
            <a:ext cx="7265724" cy="840054"/>
          </a:xfrm>
        </p:spPr>
        <p:txBody>
          <a:bodyPr/>
          <a:lstStyle>
            <a:lvl1pPr algn="l">
              <a:defRPr sz="3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8689F-0B25-4762-8BA9-985E47DD0B9F}" type="datetime1">
              <a:rPr lang="en-US" smtClean="0"/>
              <a:pPr>
                <a:defRPr/>
              </a:pPr>
              <a:t>10/14/2012</a:t>
            </a:fld>
            <a:endParaRPr lang="en-IN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86003-8CB8-4CC3-BC46-AE68B2FDD0A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04A07-E0BF-4C2C-8578-AD95DF3839C5}" type="datetime1">
              <a:rPr lang="en-US" smtClean="0"/>
              <a:pPr>
                <a:defRPr/>
              </a:pPr>
              <a:t>10/14/2012</a:t>
            </a:fld>
            <a:endParaRPr lang="en-IN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7F1E-3FE7-46D1-8585-D1F13B32AED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62" y="871308"/>
            <a:ext cx="3112610" cy="536700"/>
          </a:xfrm>
        </p:spPr>
        <p:txBody>
          <a:bodyPr tIns="0" bIns="0" anchor="t"/>
          <a:lstStyle>
            <a:lvl1pPr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4661" y="157596"/>
            <a:ext cx="2667953" cy="672041"/>
          </a:xfrm>
        </p:spPr>
        <p:txBody>
          <a:bodyPr lIns="34932" tIns="0" rIns="34932" bIns="0" anchor="b"/>
          <a:lstStyle>
            <a:lvl1pPr marL="0" indent="0" algn="l">
              <a:buNone/>
              <a:defRPr sz="1100"/>
            </a:lvl1pPr>
            <a:lvl2pPr>
              <a:buNone/>
              <a:defRPr sz="900"/>
            </a:lvl2pPr>
            <a:lvl3pPr>
              <a:buNone/>
              <a:defRPr sz="8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44660" y="1456091"/>
            <a:ext cx="6892212" cy="280017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DB3C94-5B79-409A-AF13-E4A41C7F815F}" type="datetime1">
              <a:rPr lang="en-US" smtClean="0"/>
              <a:pPr>
                <a:defRPr/>
              </a:pPr>
              <a:t>10/14/2012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32837" y="4719460"/>
            <a:ext cx="741096" cy="268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A232E-1608-49C2-B460-1CD79D9F40A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309" y="1253623"/>
            <a:ext cx="2970099" cy="921491"/>
          </a:xfrm>
        </p:spPr>
        <p:txBody>
          <a:bodyPr anchor="b"/>
          <a:lstStyle>
            <a:lvl1pPr algn="l">
              <a:buNone/>
              <a:defRPr sz="17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402" y="749584"/>
            <a:ext cx="4001930" cy="3024188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4313" y="2203961"/>
            <a:ext cx="2970096" cy="1957537"/>
          </a:xfrm>
        </p:spPr>
        <p:txBody>
          <a:bodyPr lIns="34932" rIns="34932"/>
          <a:lstStyle>
            <a:lvl1pPr marL="0" indent="0">
              <a:buFontTx/>
              <a:buNone/>
              <a:defRPr sz="900"/>
            </a:lvl1pPr>
            <a:lvl2pPr>
              <a:buFontTx/>
              <a:buNone/>
              <a:defRPr sz="900"/>
            </a:lvl2pPr>
            <a:lvl3pPr>
              <a:buFontTx/>
              <a:buNone/>
              <a:defRPr sz="800"/>
            </a:lvl3pPr>
            <a:lvl4pPr>
              <a:buFontTx/>
              <a:buNone/>
              <a:defRPr sz="700"/>
            </a:lvl4pPr>
            <a:lvl5pPr>
              <a:buFontTx/>
              <a:buNone/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8CE76-C7BA-46AF-9105-BBFD4148FA1A}" type="datetime1">
              <a:rPr lang="en-US" smtClean="0"/>
              <a:pPr>
                <a:defRPr/>
              </a:pPr>
              <a:t>10/14/2012</a:t>
            </a:fld>
            <a:endParaRPr lang="en-IN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BFC5C-1C83-4254-8AAF-4E6EF8930431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3" y="3492058"/>
            <a:ext cx="889317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114542" y="6"/>
            <a:ext cx="1778636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44658" y="201848"/>
            <a:ext cx="7262761" cy="840054"/>
          </a:xfrm>
          <a:prstGeom prst="rect">
            <a:avLst/>
          </a:prstGeom>
          <a:extLst/>
        </p:spPr>
        <p:txBody>
          <a:bodyPr vert="horz" wrap="square" lIns="34932" tIns="34932" rIns="34932" bIns="349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44658" y="1176076"/>
            <a:ext cx="7262761" cy="3326374"/>
          </a:xfrm>
          <a:prstGeom prst="rect">
            <a:avLst/>
          </a:prstGeom>
          <a:extLst/>
        </p:spPr>
        <p:txBody>
          <a:bodyPr vert="horz" wrap="square" lIns="69866" tIns="34932" rIns="69866" bIns="349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44662" y="4719460"/>
            <a:ext cx="2075074" cy="268350"/>
          </a:xfrm>
          <a:prstGeom prst="rect">
            <a:avLst/>
          </a:prstGeom>
        </p:spPr>
        <p:txBody>
          <a:bodyPr vert="horz" lIns="69866" tIns="34932" rIns="69866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5CE149-DDC4-4784-808D-4718D40DEAB1}" type="datetime1">
              <a:rPr lang="en-US" smtClean="0"/>
              <a:pPr>
                <a:defRPr/>
              </a:pPr>
              <a:t>10/14/2012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9749" y="4719460"/>
            <a:ext cx="741096" cy="26835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EC26DD-FF3B-4A7C-ACD8-4E655ACB1E8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73" r:id="rId2"/>
    <p:sldLayoutId id="2147484082" r:id="rId3"/>
    <p:sldLayoutId id="2147484074" r:id="rId4"/>
    <p:sldLayoutId id="2147484075" r:id="rId5"/>
    <p:sldLayoutId id="2147484076" r:id="rId6"/>
    <p:sldLayoutId id="2147484077" r:id="rId7"/>
    <p:sldLayoutId id="2147484083" r:id="rId8"/>
    <p:sldLayoutId id="2147484078" r:id="rId9"/>
    <p:sldLayoutId id="2147484079" r:id="rId10"/>
    <p:sldLayoutId id="214748408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5pPr>
      <a:lvl6pPr marL="349329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6pPr>
      <a:lvl7pPr marL="698658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7pPr>
      <a:lvl8pPr marL="1047987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8pPr>
      <a:lvl9pPr marL="1397317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9pPr>
    </p:titleStyle>
    <p:bodyStyle>
      <a:lvl1pPr marL="320218" indent="-29232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51892" indent="-20862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67796" indent="-1952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77636" indent="-18073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90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7745" indent="-139489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100000"/>
        <a:buFont typeface="Arial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99505" indent="-139732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67181" indent="-139732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34861" indent="-139732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781578" indent="-139732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93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986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479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973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466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95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453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946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curityxploded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nagareshwar.securityxploded.com/2012/07/15/training-session-part-9-%E2%80%93-practical-reversing-iv-advanced-malware-analysis/" TargetMode="External"/><Relationship Id="rId2" Type="http://schemas.openxmlformats.org/officeDocument/2006/relationships/hyperlink" Target="http://nagareshwar.securityxploded.com/2012/06/16/training-session-part-8-%E2%80%93-practical-reversing-iii-memory-forensics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.be/5cLd2HukfbU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.be/J7odu8OkBYs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.be/ZAWfu-tRzrc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.be/ui_qLL3_w7A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ecurityxploded.com/security-training.ph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technet.microsoft.com/en-us/library/cc768129.aspx" TargetMode="External"/><Relationship Id="rId2" Type="http://schemas.openxmlformats.org/officeDocument/2006/relationships/hyperlink" Target="http://securityxploded.com/malware-analysis-training-reference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de.google.com/p/volatility/wiki/BasicUsage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hyperlink" Target="http://www.securityxploded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monnappa22@gmail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linkedin.com/pub/monnappa-ka-grem-ceh/42/45a/1b8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406" y="784046"/>
            <a:ext cx="8684771" cy="840058"/>
          </a:xfrm>
          <a:noFill/>
          <a:ln>
            <a:noFill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dk1"/>
          </a:lnRef>
          <a:fillRef idx="1003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2800" b="0" cap="none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cs typeface="Calibri" pitchFamily="34" charset="0"/>
              </a:rPr>
              <a:t>Case </a:t>
            </a:r>
            <a:r>
              <a:rPr sz="2800" b="0" cap="none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cs typeface="Calibri" pitchFamily="34" charset="0"/>
              </a:rPr>
              <a:t>Study – </a:t>
            </a:r>
            <a:r>
              <a:rPr sz="2800" b="0" cap="none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cs typeface="Calibri" pitchFamily="34" charset="0"/>
              </a:rPr>
              <a:t>Rootkit Analysis</a:t>
            </a:r>
            <a:endParaRPr lang="en-IN" sz="2800" b="0" cap="none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2747" y="1680104"/>
            <a:ext cx="5419317" cy="3937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69866" tIns="34932" rIns="69866" bIns="34932">
            <a:spAutoFit/>
            <a:scene3d>
              <a:camera prst="perspectiveBelow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 err="1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Monnappa</a:t>
            </a:r>
            <a:r>
              <a:rPr lang="en-US" sz="2100" b="1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(m0nna)</a:t>
            </a:r>
            <a:endParaRPr lang="en-US" sz="2100" b="1" dirty="0">
              <a:ln w="1905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00965" y="3584224"/>
            <a:ext cx="5419294" cy="7630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9866" tIns="34932" rIns="69866" bIns="34932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www.SecurityXploded.com</a:t>
            </a:r>
            <a:endParaRPr lang="en-US" sz="21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" y="5"/>
            <a:ext cx="8893175" cy="3360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noFill/>
            <a:prstDash val="solid"/>
            <a:headEnd/>
            <a:tailEnd/>
          </a:ln>
          <a:extLst/>
        </p:spPr>
        <p:style>
          <a:lnRef idx="2">
            <a:schemeClr val="dk1"/>
          </a:lnRef>
          <a:fillRef idx="1003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34932" tIns="34932" rIns="34932" bIns="34932" numCol="1" anchor="t" anchorCtr="0" compatLnSpc="1">
            <a:prstTxWarp prst="textNoShape">
              <a:avLst/>
            </a:prstTxWarp>
            <a:noAutofit/>
          </a:bodyPr>
          <a:lstStyle/>
          <a:p>
            <a:pPr algn="ctr" defTabSz="698658" fontAlgn="auto">
              <a:spcAft>
                <a:spcPts val="0"/>
              </a:spcAft>
              <a:defRPr/>
            </a:pPr>
            <a:r>
              <a:rPr lang="en-IN" b="1" dirty="0" smtClean="0">
                <a:ln w="10541" cmpd="sng">
                  <a:solidFill>
                    <a:srgbClr val="076202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Reverse Engineering &amp; Malware Analysis Training</a:t>
            </a:r>
          </a:p>
        </p:txBody>
      </p:sp>
      <p:pic>
        <p:nvPicPr>
          <p:cNvPr id="7" name="Picture 6" descr="securityxplodedbigiconnorm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600" y="2594835"/>
            <a:ext cx="1482197" cy="933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Function Call cycle on Windows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6151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Below screenshot shows the API lifecycle on Windows system</a:t>
            </a:r>
            <a:endParaRPr lang="en-US" sz="1400" dirty="0"/>
          </a:p>
        </p:txBody>
      </p:sp>
      <p:pic>
        <p:nvPicPr>
          <p:cNvPr id="7" name="Picture 6" descr="C:\Users\monna\Desktop\images\Picture3_new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6787" y="996156"/>
            <a:ext cx="4114800" cy="3902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Levels of hooking/modification on Windows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587" y="538956"/>
            <a:ext cx="8300296" cy="255212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200" dirty="0" smtClean="0"/>
              <a:t>The below screenshot shows tables and objects that Rootkit can hook/modify to hide its presence</a:t>
            </a:r>
            <a:endParaRPr lang="en-US" sz="1200" dirty="0"/>
          </a:p>
        </p:txBody>
      </p:sp>
      <p:pic>
        <p:nvPicPr>
          <p:cNvPr id="8" name="Picture 7" descr="C:\Users\monna\Desktop\images\LevelsOfHiding_new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1987" y="919956"/>
            <a:ext cx="4211044" cy="3967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6419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NOTE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59" y="996156"/>
            <a:ext cx="8152079" cy="3506294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Rootkit Theory and Techniques will be covered in depth in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our Advanced Training Series. This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session focuses on the Rootkit Analysis.</a:t>
            </a:r>
          </a:p>
          <a:p>
            <a:pPr>
              <a:buClr>
                <a:schemeClr val="tx1"/>
              </a:buClr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Because of the time constraint, the demo uses a script “sandbox.py” which automates the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behavioural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analysis and memory analysis discussed in the  Part 8 (Malware Memory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Fornesics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 and Part 9 (Advanced Malware Analysis) of the training session.</a:t>
            </a:r>
          </a:p>
          <a:p>
            <a:pPr>
              <a:buClr>
                <a:schemeClr val="tx1"/>
              </a:buClr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http://nagareshwar.securityxploded.com/2012/06/16/training-session-part-8-%E2%80%93-practical-reversing-iii-memory-forensics/</a:t>
            </a:r>
            <a:endParaRPr lang="en-US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None/>
            </a:pPr>
            <a:r>
              <a:rPr lang="en-US" sz="10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http://nagareshwar.securityxploded.com/2012/07/15/training-session-part-9-%E2%80%93-practical-reversing-iv-advanced-malware-analysis/</a:t>
            </a:r>
            <a:endParaRPr lang="en-US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None/>
            </a:pPr>
            <a:endParaRPr lang="en-US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None/>
            </a:pPr>
            <a:endParaRPr lang="en-US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“sandbox.py” uses the tools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CaptureBat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(file,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processs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, registry activity), 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tshark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(network activity),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InetSim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(simulating the services like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dns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, http,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smtp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 and Volatility (Memory Forensics) to produce the results. All these tools were discussed in Part 9 (Advanced Malware Analysis) of the training session.</a:t>
            </a: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987" y="1529556"/>
            <a:ext cx="6302296" cy="1691304"/>
          </a:xfrm>
        </p:spPr>
        <p:txBody>
          <a:bodyPr/>
          <a:lstStyle/>
          <a:p>
            <a:pPr algn="ctr"/>
            <a:r>
              <a:rPr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1</a:t>
            </a:r>
            <a:br>
              <a:rPr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sz="1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sz="1200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mader</a:t>
            </a:r>
            <a:r>
              <a:rPr sz="1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–</a:t>
            </a:r>
            <a:r>
              <a:rPr sz="1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SSDT </a:t>
            </a:r>
            <a:r>
              <a:rPr sz="1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Hooking )</a:t>
            </a:r>
            <a:br>
              <a:rPr sz="1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sz="1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sz="1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IN" sz="1200" b="0" cap="none" dirty="0">
                <a:solidFill>
                  <a:srgbClr val="002060"/>
                </a:solidFill>
                <a:effectLst/>
                <a:cs typeface="Times New Roman" pitchFamily="18" charset="0"/>
                <a:hlinkClick r:id="rId2"/>
              </a:rPr>
              <a:t>h</a:t>
            </a:r>
            <a:r>
              <a:rPr lang="en-IN" sz="1200" b="0" cap="none" dirty="0" smtClean="0">
                <a:solidFill>
                  <a:srgbClr val="002060"/>
                </a:solidFill>
                <a:effectLst/>
                <a:cs typeface="Times New Roman" pitchFamily="18" charset="0"/>
                <a:hlinkClick r:id="rId2"/>
              </a:rPr>
              <a:t>ttp://youtu.Be/5cld2hukfbu</a:t>
            </a:r>
            <a:endParaRPr lang="en-IN" sz="1200" b="0" dirty="0">
              <a:solidFill>
                <a:srgbClr val="002060"/>
              </a:solidFill>
              <a:effectLst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234156"/>
            <a:ext cx="8374407" cy="4572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Executing the sample mader.exe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Executing the sample drops a driver and loads it as kernel service </a:t>
            </a:r>
            <a:endParaRPr lang="en-US" sz="1400" dirty="0"/>
          </a:p>
        </p:txBody>
      </p:sp>
      <p:pic>
        <p:nvPicPr>
          <p:cNvPr id="14" name="Picture 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187" y="1300956"/>
            <a:ext cx="6248400" cy="196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87" y="3586956"/>
            <a:ext cx="6172200" cy="97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234156"/>
            <a:ext cx="8374407" cy="6096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Network Activity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919954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The malware makes </a:t>
            </a:r>
            <a:r>
              <a:rPr lang="en-US" sz="1400" dirty="0" err="1" smtClean="0"/>
              <a:t>dns</a:t>
            </a:r>
            <a:r>
              <a:rPr lang="en-US" sz="1400" dirty="0" smtClean="0"/>
              <a:t> query and downloads additional files 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387" y="1529556"/>
            <a:ext cx="5939790" cy="42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7587" y="2215356"/>
            <a:ext cx="5939790" cy="95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7587" y="3358356"/>
            <a:ext cx="5931535" cy="132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234156"/>
            <a:ext cx="8374407" cy="840054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Kernel 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Callbacks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919954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Rootkit uses callbacks to monitor for process creation activity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387" y="1377156"/>
            <a:ext cx="6477000" cy="345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2341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SSDT Hooking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6151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Rootkit modifies the pointers in the SSDT to protect itself from deletion or removal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4587" y="2291556"/>
            <a:ext cx="4648200" cy="258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7" y="919956"/>
            <a:ext cx="4726831" cy="134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87" y="234156"/>
            <a:ext cx="8374407" cy="533400"/>
          </a:xfrm>
        </p:spPr>
        <p:txBody>
          <a:bodyPr/>
          <a:lstStyle/>
          <a:p>
            <a:pPr algn="ctr"/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Rootkit</a:t>
            </a:r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Submission to 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VirusTotal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919954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err="1" smtClean="0"/>
              <a:t>VirusTotal</a:t>
            </a:r>
            <a:r>
              <a:rPr lang="en-US" sz="1400" dirty="0" smtClean="0"/>
              <a:t> confirms the Rootkit after dumping and submitting the driver from memory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7" y="1453356"/>
            <a:ext cx="6324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758" y="1960123"/>
            <a:ext cx="6302296" cy="1691304"/>
          </a:xfrm>
        </p:spPr>
        <p:txBody>
          <a:bodyPr/>
          <a:lstStyle/>
          <a:p>
            <a:pPr algn="ctr"/>
            <a:r>
              <a:rPr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2</a:t>
            </a:r>
            <a:br>
              <a:rPr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sz="1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sz="1100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prolaco</a:t>
            </a:r>
            <a:r>
              <a:rPr sz="1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–</a:t>
            </a:r>
            <a:r>
              <a:rPr sz="1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process hiding using </a:t>
            </a:r>
            <a:r>
              <a:rPr sz="1100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dkom</a:t>
            </a:r>
            <a:r>
              <a:rPr sz="1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br>
              <a:rPr sz="1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1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1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IN" sz="1100" b="0" cap="none" dirty="0">
                <a:solidFill>
                  <a:srgbClr val="002060"/>
                </a:solidFill>
                <a:effectLst/>
                <a:cs typeface="Times New Roman" pitchFamily="18" charset="0"/>
                <a:hlinkClick r:id="rId2"/>
              </a:rPr>
              <a:t>http://youtu.be/J7odu8OkBYs</a:t>
            </a:r>
            <a:endParaRPr lang="en-IN" sz="11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262502"/>
            <a:ext cx="8198454" cy="593766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3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Disclaimer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3" y="1008065"/>
            <a:ext cx="8893175" cy="117854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dirty="0">
              <a:latin typeface="Cambria" pitchFamily="18" charset="0"/>
            </a:endParaRPr>
          </a:p>
          <a:p>
            <a:pPr marL="218331" indent="-218331" eaLnBrk="1" hangingPunct="1"/>
            <a:endParaRPr lang="en-IN" dirty="0" smtClean="0">
              <a:latin typeface="Cambria" pitchFamily="18" charset="0"/>
            </a:endParaRPr>
          </a:p>
          <a:p>
            <a:pPr eaLnBrk="1" hangingPunct="1"/>
            <a:endParaRPr lang="en-IN" dirty="0">
              <a:latin typeface="Cambria" pitchFamily="18" charset="0"/>
            </a:endParaRPr>
          </a:p>
          <a:p>
            <a:pPr eaLnBrk="1" hangingPunct="1"/>
            <a:r>
              <a:rPr lang="en-IN" dirty="0" smtClean="0">
                <a:latin typeface="Cambria" pitchFamily="18" charset="0"/>
              </a:rPr>
              <a:t>    </a:t>
            </a:r>
            <a:endParaRPr lang="en-IN" dirty="0">
              <a:latin typeface="Cambria" pitchFamily="18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5" y="1008070"/>
            <a:ext cx="8522625" cy="2686647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  <a:p>
            <a:pPr marL="218331" indent="-218331" algn="just" eaLnBrk="1" hangingPunct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	The Content, Demonstration, Source Code and Programs presented here is "AS IS" without any warranty or conditions of any kind. Also the views/ideas/knowledge expressed here are solely of the trainer’s only and nothing to do with the company or the organization in which the trainer is currently working. </a:t>
            </a:r>
          </a:p>
          <a:p>
            <a:pPr marL="218331" indent="-218331" algn="just" eaLnBrk="1" hangingPunct="1"/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algn="just" eaLnBrk="1" hangingPunct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	However in no circumstances neither the trainer nor SecurityXploded is responsible for any damage or loss caused due to use or misuse of the information presented here.</a:t>
            </a:r>
          </a:p>
          <a:p>
            <a:pPr marL="218331" indent="-218331" eaLnBrk="1" hangingPunct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038504" y="4771965"/>
            <a:ext cx="2816174" cy="268350"/>
          </a:xfrm>
        </p:spPr>
        <p:txBody>
          <a:bodyPr/>
          <a:lstStyle/>
          <a:p>
            <a:pPr>
              <a:defRPr/>
            </a:pPr>
            <a:r>
              <a:rPr lang="en-IN" dirty="0" smtClean="0"/>
              <a:t>www.SecurityXploded.com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234156"/>
            <a:ext cx="8374407" cy="840054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Executing the sample prolaco.exe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919954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Prolaco.exe drops two files on “Googlxe.exe” and “Rundll45.exe” on the </a:t>
            </a:r>
            <a:r>
              <a:rPr lang="en-US" sz="1400" dirty="0" err="1" smtClean="0"/>
              <a:t>filesystem</a:t>
            </a:r>
            <a:endParaRPr lang="en-US" sz="1400" dirty="0"/>
          </a:p>
        </p:txBody>
      </p:sp>
      <p:pic>
        <p:nvPicPr>
          <p:cNvPr id="6" name="Picture 5" descr="D:\screencasts\rootkitanlaysis\images\prolaco\slides_raw\1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7" y="1377156"/>
            <a:ext cx="62484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:\screencasts\rootkitanlaysis\images\prolaco\slides_raw\1b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5187" y="2520156"/>
            <a:ext cx="5943600" cy="183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234156"/>
            <a:ext cx="8374407" cy="840054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Disables Security Products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919954"/>
            <a:ext cx="8300296" cy="50143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Prevents the security products from running by looking for the security products and deleting its registry key value</a:t>
            </a:r>
            <a:endParaRPr lang="en-US" sz="1400" dirty="0"/>
          </a:p>
        </p:txBody>
      </p:sp>
      <p:pic>
        <p:nvPicPr>
          <p:cNvPr id="6" name="Picture 5" descr="D:\screencasts\rootkitanlaysis\images\prolaco\slides_raw\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7" y="1529556"/>
            <a:ext cx="6553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5334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Sends Spam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91356"/>
            <a:ext cx="8300296" cy="316768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600" dirty="0" smtClean="0"/>
              <a:t>The malware sends spam invitation mails to the some of the organizations </a:t>
            </a:r>
            <a:endParaRPr lang="en-US" sz="16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587" y="1072356"/>
            <a:ext cx="6172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387" y="2215356"/>
            <a:ext cx="647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Hides the process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15157"/>
            <a:ext cx="8300296" cy="255212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200" dirty="0" smtClean="0"/>
              <a:t>Process id 1080 sends the spam, but the </a:t>
            </a:r>
            <a:r>
              <a:rPr lang="en-US" sz="1200" dirty="0" err="1" smtClean="0"/>
              <a:t>rootkits</a:t>
            </a:r>
            <a:r>
              <a:rPr lang="en-US" sz="1200" dirty="0" smtClean="0"/>
              <a:t> hides that process from the process listing using DKOM technique </a:t>
            </a:r>
            <a:endParaRPr lang="en-US" sz="12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7" y="996156"/>
            <a:ext cx="5849013" cy="73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:\screencasts\rootkitanlaysis\images\prolaco\slides_raw\4a_pslist_hidden_proces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7587" y="1834356"/>
            <a:ext cx="5586620" cy="30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5334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Hides Process from security tool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913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Hides the process from process explorer</a:t>
            </a:r>
            <a:endParaRPr lang="en-US" sz="1400" dirty="0"/>
          </a:p>
        </p:txBody>
      </p:sp>
      <p:pic>
        <p:nvPicPr>
          <p:cNvPr id="7" name="Picture 6" descr="D:\screencasts\rootkitanlaysis\images\prolaco\slides_raw\5_process_explorer_dshow_108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587" y="1300956"/>
            <a:ext cx="6745097" cy="345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5334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Detecting the hidden process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91356"/>
            <a:ext cx="8300296" cy="50143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Comparing the process listing using Volatility’s “</a:t>
            </a:r>
            <a:r>
              <a:rPr lang="en-US" sz="1400" dirty="0" err="1" smtClean="0"/>
              <a:t>pslist</a:t>
            </a:r>
            <a:r>
              <a:rPr lang="en-US" sz="1400" dirty="0" smtClean="0"/>
              <a:t>” and “</a:t>
            </a:r>
            <a:r>
              <a:rPr lang="en-US" sz="1400" dirty="0" err="1" smtClean="0"/>
              <a:t>psscan</a:t>
            </a:r>
            <a:r>
              <a:rPr lang="en-US" sz="1400" dirty="0" smtClean="0"/>
              <a:t>” </a:t>
            </a:r>
            <a:r>
              <a:rPr lang="en-US" sz="1400" dirty="0" err="1" smtClean="0"/>
              <a:t>plugin</a:t>
            </a:r>
            <a:r>
              <a:rPr lang="en-US" sz="1400" dirty="0" smtClean="0"/>
              <a:t>, shows the hidden process prolaco.exe (</a:t>
            </a:r>
            <a:r>
              <a:rPr lang="en-US" sz="1400" dirty="0" err="1" smtClean="0"/>
              <a:t>pid</a:t>
            </a:r>
            <a:r>
              <a:rPr lang="en-US" sz="1400" dirty="0" smtClean="0"/>
              <a:t> 1080) </a:t>
            </a:r>
            <a:endParaRPr lang="en-US" sz="1400" dirty="0"/>
          </a:p>
        </p:txBody>
      </p:sp>
      <p:pic>
        <p:nvPicPr>
          <p:cNvPr id="6" name="Picture 5" descr="D:\screencasts\rootkitanlaysis\images\prolaco\slides_raw\4a_pslist_hidden_process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87" y="1681956"/>
            <a:ext cx="406558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4187" y="1605756"/>
            <a:ext cx="449580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5587" y="130095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pslist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208587" y="1224756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psscan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5334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Dumping the hidden process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91356"/>
            <a:ext cx="8300296" cy="439878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200" dirty="0" smtClean="0"/>
              <a:t>Dumping the hidden process from memory and submitting to </a:t>
            </a:r>
            <a:r>
              <a:rPr lang="en-US" sz="1200" dirty="0" err="1" smtClean="0"/>
              <a:t>VirusTotal</a:t>
            </a:r>
            <a:r>
              <a:rPr lang="en-US" sz="1200" dirty="0" smtClean="0"/>
              <a:t> confirms the presence of malicious hidden process</a:t>
            </a:r>
            <a:endParaRPr lang="en-US" sz="1200" dirty="0"/>
          </a:p>
        </p:txBody>
      </p:sp>
      <p:pic>
        <p:nvPicPr>
          <p:cNvPr id="6" name="Picture 5" descr="D:\screencasts\rootkitanlaysis\images\prolaco\slides_raw\7a_dumping_pid_108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587" y="1148556"/>
            <a:ext cx="647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:\screencasts\rootkitanlaysis\images\prolaco\slides_raw\7b_vt_for_hidden_proces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5187" y="1986756"/>
            <a:ext cx="5791200" cy="281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758" y="1605756"/>
            <a:ext cx="6302296" cy="1691304"/>
          </a:xfrm>
        </p:spPr>
        <p:txBody>
          <a:bodyPr/>
          <a:lstStyle/>
          <a:p>
            <a:pPr algn="ctr"/>
            <a:r>
              <a:rPr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3</a:t>
            </a:r>
            <a:br>
              <a:rPr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sz="105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sz="1050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Darkmegi</a:t>
            </a:r>
            <a:r>
              <a:rPr sz="105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sz="1050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waltrodock</a:t>
            </a:r>
            <a:r>
              <a:rPr sz="105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05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–</a:t>
            </a:r>
            <a:r>
              <a:rPr sz="105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installs device driver</a:t>
            </a:r>
            <a:r>
              <a:rPr sz="105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br>
              <a:rPr sz="105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05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05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IN" sz="1050" b="0" cap="none" dirty="0">
                <a:solidFill>
                  <a:srgbClr val="002060"/>
                </a:solidFill>
                <a:effectLst/>
                <a:cs typeface="Times New Roman" pitchFamily="18" charset="0"/>
                <a:hlinkClick r:id="rId2"/>
              </a:rPr>
              <a:t>http://youtu.be/ZAWfu-tRzrc</a:t>
            </a:r>
            <a:endParaRPr lang="en-IN" sz="105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Executing the sample darkmegi.exe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151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The sample drops a driver and also invokes rundll32 and </a:t>
            </a:r>
            <a:r>
              <a:rPr lang="en-US" sz="1400" dirty="0" err="1" smtClean="0"/>
              <a:t>iexplore</a:t>
            </a:r>
            <a:r>
              <a:rPr lang="en-US" sz="1400" dirty="0" smtClean="0"/>
              <a:t> </a:t>
            </a:r>
            <a:r>
              <a:rPr lang="en-US" sz="1400" dirty="0" err="1" smtClean="0"/>
              <a:t>proces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7" y="1148556"/>
            <a:ext cx="6096000" cy="82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5187" y="2215356"/>
            <a:ext cx="60198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1387" y="3586956"/>
            <a:ext cx="59436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Network Activity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151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Makes </a:t>
            </a:r>
            <a:r>
              <a:rPr lang="en-US" sz="1400" dirty="0" err="1" smtClean="0"/>
              <a:t>dns</a:t>
            </a:r>
            <a:r>
              <a:rPr lang="en-US" sz="1400" dirty="0" smtClean="0"/>
              <a:t> query and download additional files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7" y="1072356"/>
            <a:ext cx="6096000" cy="76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987" y="2367756"/>
            <a:ext cx="6324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262502"/>
            <a:ext cx="8198454" cy="593766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3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Acknowledgement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3" y="1008065"/>
            <a:ext cx="8893175" cy="117854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dirty="0">
              <a:latin typeface="Cambria" pitchFamily="18" charset="0"/>
            </a:endParaRPr>
          </a:p>
          <a:p>
            <a:pPr marL="218331" indent="-218331" eaLnBrk="1" hangingPunct="1"/>
            <a:endParaRPr lang="en-IN" dirty="0" smtClean="0">
              <a:latin typeface="Cambria" pitchFamily="18" charset="0"/>
            </a:endParaRPr>
          </a:p>
          <a:p>
            <a:pPr eaLnBrk="1" hangingPunct="1"/>
            <a:endParaRPr lang="en-IN" dirty="0">
              <a:latin typeface="Cambria" pitchFamily="18" charset="0"/>
            </a:endParaRPr>
          </a:p>
          <a:p>
            <a:pPr eaLnBrk="1" hangingPunct="1"/>
            <a:r>
              <a:rPr lang="en-IN" dirty="0" smtClean="0">
                <a:latin typeface="Cambria" pitchFamily="18" charset="0"/>
              </a:rPr>
              <a:t>    </a:t>
            </a:r>
            <a:endParaRPr lang="en-IN" dirty="0">
              <a:latin typeface="Cambria" pitchFamily="18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5" y="1008063"/>
            <a:ext cx="8522625" cy="3471477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Special thanks to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null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Garage4Hackers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community for their extended support and cooperation.</a:t>
            </a:r>
          </a:p>
          <a:p>
            <a:pPr marL="218331" indent="-218331" eaLnBrk="1" hangingPunct="1">
              <a:lnSpc>
                <a:spcPct val="150000"/>
              </a:lnSpc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Special thanks  to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ThoughtWorks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for the beautiful and bigger venue.</a:t>
            </a:r>
          </a:p>
          <a:p>
            <a:pPr marL="218331" indent="-218331" eaLnBrk="1" hangingPunct="1">
              <a:lnSpc>
                <a:spcPct val="150000"/>
              </a:lnSpc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Thanks to all the trainers who have devoted their precious time and countless hours to make it happen.</a:t>
            </a: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890284" y="4771965"/>
            <a:ext cx="2816174" cy="268350"/>
          </a:xfrm>
        </p:spPr>
        <p:txBody>
          <a:bodyPr/>
          <a:lstStyle/>
          <a:p>
            <a:pPr>
              <a:defRPr/>
            </a:pPr>
            <a:r>
              <a:rPr lang="en-IN" dirty="0" smtClean="0"/>
              <a:t>www.SecurityXploded.com</a:t>
            </a:r>
            <a:endParaRPr lang="en-IN" dirty="0"/>
          </a:p>
        </p:txBody>
      </p:sp>
      <p:sp>
        <p:nvSpPr>
          <p:cNvPr id="7" name="Footer Placeholder 10"/>
          <p:cNvSpPr txBox="1">
            <a:spLocks/>
          </p:cNvSpPr>
          <p:nvPr/>
        </p:nvSpPr>
        <p:spPr>
          <a:xfrm>
            <a:off x="6077003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Sets 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Callbacks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5389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Sets kernel callbacks to </a:t>
            </a:r>
            <a:r>
              <a:rPr lang="en-US" sz="1400" dirty="0" err="1" smtClean="0"/>
              <a:t>montior</a:t>
            </a:r>
            <a:r>
              <a:rPr lang="en-US" sz="1400" dirty="0" smtClean="0"/>
              <a:t> for an Image/DLL loading</a:t>
            </a:r>
            <a:endParaRPr lang="en-US" sz="1400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8587" y="919956"/>
            <a:ext cx="5257800" cy="38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Examining the driver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5389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The driver creates a device and accepts control codes from </a:t>
            </a:r>
            <a:r>
              <a:rPr lang="en-US" sz="1400" dirty="0" err="1" smtClean="0"/>
              <a:t>usermode</a:t>
            </a:r>
            <a:r>
              <a:rPr lang="en-US" sz="1400" dirty="0" smtClean="0"/>
              <a:t> programs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387" y="996156"/>
            <a:ext cx="601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1387" y="2291556"/>
            <a:ext cx="5813750" cy="257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Device and Driver object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151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Examining the device and driver objects shows the base address and address of </a:t>
            </a:r>
            <a:r>
              <a:rPr lang="en-US" sz="1400" dirty="0" err="1" smtClean="0"/>
              <a:t>DriverEntry</a:t>
            </a:r>
            <a:r>
              <a:rPr lang="en-US" sz="1400" dirty="0" smtClean="0"/>
              <a:t> routine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87" y="1377156"/>
            <a:ext cx="411479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0387" y="1377156"/>
            <a:ext cx="434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DriverEntry</a:t>
            </a:r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routine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151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Examining the </a:t>
            </a:r>
            <a:r>
              <a:rPr lang="en-US" sz="1400" dirty="0" err="1" smtClean="0"/>
              <a:t>DriverEntry</a:t>
            </a:r>
            <a:r>
              <a:rPr lang="en-US" sz="1400" dirty="0" smtClean="0"/>
              <a:t> routine shows the presence of a DLL “com32.dll”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587" y="1072356"/>
            <a:ext cx="6477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Dumping the DLL from memory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151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The DLL dumped from the memory, which was loaded by rundll32.exe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387" y="996157"/>
            <a:ext cx="5867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7587" y="3739356"/>
            <a:ext cx="5943600" cy="62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Dumping the Device Driver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5389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Dumping the driver after determining the Driver’s base address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7" y="996156"/>
            <a:ext cx="457199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987" y="3815556"/>
            <a:ext cx="586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DLL and Driver Submission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151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VT confirms the Rootkit component after submitting the samples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81956"/>
            <a:ext cx="44465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2787" y="1605756"/>
            <a:ext cx="426719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5587" y="1224756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VT results for dumped Driver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056187" y="1148556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VT results for dumped DLL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758" y="1590852"/>
            <a:ext cx="6302296" cy="1691304"/>
          </a:xfrm>
        </p:spPr>
        <p:txBody>
          <a:bodyPr/>
          <a:lstStyle/>
          <a:p>
            <a:pPr algn="ctr"/>
            <a:r>
              <a:rPr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4</a:t>
            </a:r>
            <a:br>
              <a:rPr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sz="105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sz="1050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carberp</a:t>
            </a:r>
            <a:r>
              <a:rPr sz="105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05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–</a:t>
            </a:r>
            <a:r>
              <a:rPr sz="105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sz="1050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syscall</a:t>
            </a:r>
            <a:r>
              <a:rPr sz="105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patch  and inline hooks</a:t>
            </a:r>
            <a:r>
              <a:rPr sz="105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br>
              <a:rPr sz="105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05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05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05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05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IN" sz="1050" b="0" cap="none" dirty="0">
                <a:solidFill>
                  <a:srgbClr val="002060"/>
                </a:solidFill>
                <a:effectLst/>
                <a:cs typeface="Times New Roman" pitchFamily="18" charset="0"/>
                <a:hlinkClick r:id="rId2"/>
              </a:rPr>
              <a:t>http://youtu.be/ui_qLL3_w7A</a:t>
            </a:r>
            <a:endParaRPr lang="en-IN" sz="105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Executing the sample carberp.exe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913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The sample creates .</a:t>
            </a:r>
            <a:r>
              <a:rPr lang="en-US" sz="1400" dirty="0" err="1" smtClean="0"/>
              <a:t>tmp</a:t>
            </a:r>
            <a:r>
              <a:rPr lang="en-US" sz="1400" dirty="0" smtClean="0"/>
              <a:t> files and invokes explorer.exe and svchost.exe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387" y="1224756"/>
            <a:ext cx="6400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387" y="2824956"/>
            <a:ext cx="6400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Network Activity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151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Malware performs </a:t>
            </a:r>
            <a:r>
              <a:rPr lang="en-US" sz="1400" dirty="0" err="1" smtClean="0"/>
              <a:t>dns</a:t>
            </a:r>
            <a:r>
              <a:rPr lang="en-US" sz="1400" dirty="0" smtClean="0"/>
              <a:t> and http activity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587" y="1300956"/>
            <a:ext cx="6248400" cy="82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787" y="2520156"/>
            <a:ext cx="624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262509"/>
            <a:ext cx="8198454" cy="501433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Reversing &amp; Malware Analysis Training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3" y="1008065"/>
            <a:ext cx="8893175" cy="117854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dirty="0">
              <a:latin typeface="Cambria" pitchFamily="18" charset="0"/>
            </a:endParaRPr>
          </a:p>
          <a:p>
            <a:pPr marL="218331" indent="-218331" eaLnBrk="1" hangingPunct="1"/>
            <a:endParaRPr lang="en-IN" dirty="0" smtClean="0">
              <a:latin typeface="Cambria" pitchFamily="18" charset="0"/>
            </a:endParaRPr>
          </a:p>
          <a:p>
            <a:pPr eaLnBrk="1" hangingPunct="1"/>
            <a:endParaRPr lang="en-IN" dirty="0">
              <a:latin typeface="Cambria" pitchFamily="18" charset="0"/>
            </a:endParaRPr>
          </a:p>
          <a:p>
            <a:pPr eaLnBrk="1" hangingPunct="1"/>
            <a:r>
              <a:rPr lang="en-IN" dirty="0" smtClean="0">
                <a:latin typeface="Cambria" pitchFamily="18" charset="0"/>
              </a:rPr>
              <a:t>    </a:t>
            </a:r>
            <a:endParaRPr lang="en-IN" dirty="0">
              <a:latin typeface="Cambria" pitchFamily="18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5" y="1028523"/>
            <a:ext cx="8522625" cy="386389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eaLnBrk="1" hangingPunct="1">
              <a:lnSpc>
                <a:spcPct val="150000"/>
              </a:lnSpc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This presentation is part of our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Reverse Engineering &amp; Malware Analysis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Training program. Currently it is delivered only during our local meet for FREE of cost.</a:t>
            </a:r>
          </a:p>
          <a:p>
            <a:pPr marL="218331" eaLnBrk="1" hangingPunct="1">
              <a:lnSpc>
                <a:spcPct val="150000"/>
              </a:lnSpc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complete details of this course, visit our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hlinkClick r:id="rId3"/>
              </a:rPr>
              <a:t>Security Training page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890284" y="4771965"/>
            <a:ext cx="2816174" cy="268350"/>
          </a:xfrm>
        </p:spPr>
        <p:txBody>
          <a:bodyPr/>
          <a:lstStyle/>
          <a:p>
            <a:pPr>
              <a:defRPr/>
            </a:pPr>
            <a:r>
              <a:rPr lang="en-IN" dirty="0" smtClean="0"/>
              <a:t>www.SecurityXploded.com</a:t>
            </a:r>
            <a:endParaRPr lang="en-IN" dirty="0"/>
          </a:p>
        </p:txBody>
      </p:sp>
      <p:sp>
        <p:nvSpPr>
          <p:cNvPr id="7" name="Footer Placeholder 10"/>
          <p:cNvSpPr txBox="1">
            <a:spLocks/>
          </p:cNvSpPr>
          <p:nvPr/>
        </p:nvSpPr>
        <p:spPr>
          <a:xfrm>
            <a:off x="6077003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" name="Picture 7" descr="security-train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176" y="2296144"/>
            <a:ext cx="2779117" cy="1512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Submits process information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151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Submits process information on the system to the command and control server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387" y="1072356"/>
            <a:ext cx="624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87" y="2520156"/>
            <a:ext cx="6324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SYSCALL Patch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151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Patches SYSCALL in ntdll.dll to hide its presence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7" y="1224756"/>
            <a:ext cx="624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1387" y="1986756"/>
            <a:ext cx="6324600" cy="274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Inline API Hooks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151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Hooks API calls to steal http data, the hooking functions points to unknown location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7" y="1300956"/>
            <a:ext cx="6477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987" y="2748756"/>
            <a:ext cx="6324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Embedded Executable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5389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Dumping the embedded executable which was determined by examining the hooking function.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587" y="1148556"/>
            <a:ext cx="6248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587" y="3129756"/>
            <a:ext cx="6019800" cy="145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Embedded EXE Submission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151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err="1" smtClean="0"/>
              <a:t>VirusTotal</a:t>
            </a:r>
            <a:r>
              <a:rPr lang="en-US" sz="1400" dirty="0" smtClean="0"/>
              <a:t> confirms the executable as component of </a:t>
            </a:r>
            <a:r>
              <a:rPr lang="en-US" sz="1400" dirty="0" err="1" smtClean="0"/>
              <a:t>Carberp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7" y="1072356"/>
            <a:ext cx="6705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Reference</a:t>
            </a:r>
            <a:endParaRPr lang="en-IN" sz="3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endParaRPr lang="en-IN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Complete Reference Guide for Reversing &amp; Malware Analysis Training</a:t>
            </a:r>
            <a:endParaRPr lang="en-US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lnSpc>
                <a:spcPct val="150000"/>
              </a:lnSpc>
              <a:buNone/>
            </a:pPr>
            <a:endParaRPr lang="en-US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 smtClean="0"/>
          </a:p>
          <a:p>
            <a:pPr>
              <a:lnSpc>
                <a:spcPct val="150000"/>
              </a:lnSpc>
            </a:pPr>
            <a:endParaRPr lang="en-IN" sz="1200" dirty="0" smtClean="0">
              <a:latin typeface="Times New Roman" pitchFamily="18" charset="0"/>
              <a:cs typeface="Times New Roman" pitchFamily="18" charset="0"/>
              <a:hlinkClick r:id="rId4"/>
            </a:endParaRPr>
          </a:p>
          <a:p>
            <a:pPr>
              <a:lnSpc>
                <a:spcPct val="150000"/>
              </a:lnSpc>
            </a:pPr>
            <a:endParaRPr lang="en-IN" sz="1700" dirty="0" smtClean="0">
              <a:latin typeface="Times New Roman" pitchFamily="18" charset="0"/>
              <a:cs typeface="Times New Roman" pitchFamily="18" charset="0"/>
              <a:hlinkClick r:id="rId4"/>
            </a:endParaRPr>
          </a:p>
          <a:p>
            <a:pPr>
              <a:lnSpc>
                <a:spcPct val="150000"/>
              </a:lnSpc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1008063"/>
            <a:ext cx="8893175" cy="3379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9866" tIns="34932" rIns="69866" bIns="34932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 !</a:t>
            </a:r>
          </a:p>
          <a:p>
            <a:pPr algn="ctr"/>
            <a:endParaRPr lang="en-US" sz="3700" b="1" dirty="0" smtClean="0">
              <a:solidFill>
                <a:srgbClr val="FF000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hlinkClick r:id="rId4"/>
              </a:rPr>
              <a:t>www.SecurityXploded.com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</p:txBody>
      </p:sp>
      <p:pic>
        <p:nvPicPr>
          <p:cNvPr id="1026" name="Picture 2" descr="C:\Users\Administrator\Desktop\securityxplodedbigiconnorm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65" y="1821287"/>
            <a:ext cx="1630414" cy="103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262502"/>
            <a:ext cx="8198454" cy="501433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Who am I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296441" y="1008065"/>
            <a:ext cx="8596737" cy="4417890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lnSpc>
                <a:spcPct val="150000"/>
              </a:lnSpc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Monnappa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m0nna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Member of SecurityXploded (SX)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Info Security Investigator @ Cisco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Reverse Engineering, Malware Analysis, Memory Forensics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GREM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Email: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monnappa22@gmail.com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Twitter: 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@monnappa22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Linkedin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500" dirty="0" smtClean="0">
                <a:hlinkClick r:id="rId4"/>
              </a:rPr>
              <a:t>http://www.linkedin.com/pub/monnappa-ka-grem-ceh/42/45a/1b8</a:t>
            </a:r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IN" sz="17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90284" y="4771965"/>
            <a:ext cx="2816174" cy="268350"/>
          </a:xfrm>
        </p:spPr>
        <p:txBody>
          <a:bodyPr/>
          <a:lstStyle/>
          <a:p>
            <a:pPr>
              <a:defRPr/>
            </a:pPr>
            <a:r>
              <a:rPr lang="en-IN" dirty="0" smtClean="0"/>
              <a:t>www.SecurityXploded.com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Contents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What is a </a:t>
            </a:r>
            <a:r>
              <a:rPr lang="en-IN" sz="1500" dirty="0" err="1" smtClean="0">
                <a:latin typeface="Times New Roman" pitchFamily="18" charset="0"/>
                <a:cs typeface="Times New Roman" pitchFamily="18" charset="0"/>
              </a:rPr>
              <a:t>Rootkit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User Mode </a:t>
            </a:r>
            <a:r>
              <a:rPr lang="en-IN" sz="1500" dirty="0" err="1" smtClean="0">
                <a:latin typeface="Times New Roman" pitchFamily="18" charset="0"/>
                <a:cs typeface="Times New Roman" pitchFamily="18" charset="0"/>
              </a:rPr>
              <a:t>Rootkits</a:t>
            </a:r>
            <a:endParaRPr lang="en-IN" sz="1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Kernel Mode </a:t>
            </a:r>
            <a:r>
              <a:rPr lang="en-IN" sz="1500" dirty="0" err="1" smtClean="0">
                <a:latin typeface="Times New Roman" pitchFamily="18" charset="0"/>
                <a:cs typeface="Times New Roman" pitchFamily="18" charset="0"/>
              </a:rPr>
              <a:t>Rootkits</a:t>
            </a:r>
            <a:endParaRPr lang="en-IN" sz="1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Function Call cycle on Windows</a:t>
            </a:r>
          </a:p>
          <a:p>
            <a:pPr>
              <a:lnSpc>
                <a:spcPct val="150000"/>
              </a:lnSpc>
            </a:pP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Levels of hooking/modification on Windows</a:t>
            </a:r>
          </a:p>
          <a:p>
            <a:pPr>
              <a:lnSpc>
                <a:spcPct val="150000"/>
              </a:lnSpc>
            </a:pP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Demo 1 (</a:t>
            </a:r>
            <a:r>
              <a:rPr lang="en-IN" sz="1500" dirty="0" err="1" smtClean="0">
                <a:latin typeface="Times New Roman" pitchFamily="18" charset="0"/>
                <a:cs typeface="Times New Roman" pitchFamily="18" charset="0"/>
              </a:rPr>
              <a:t>mader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– SSDT hook)</a:t>
            </a:r>
          </a:p>
          <a:p>
            <a:pPr>
              <a:lnSpc>
                <a:spcPct val="150000"/>
              </a:lnSpc>
            </a:pP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Demo 2 (</a:t>
            </a:r>
            <a:r>
              <a:rPr lang="en-IN" sz="1500" dirty="0" err="1" smtClean="0">
                <a:latin typeface="Times New Roman" pitchFamily="18" charset="0"/>
                <a:cs typeface="Times New Roman" pitchFamily="18" charset="0"/>
              </a:rPr>
              <a:t>prolaco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 – DKOM)</a:t>
            </a:r>
          </a:p>
          <a:p>
            <a:pPr>
              <a:lnSpc>
                <a:spcPct val="150000"/>
              </a:lnSpc>
            </a:pP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Demo 3 (</a:t>
            </a:r>
            <a:r>
              <a:rPr lang="en-IN" sz="1500" dirty="0" err="1" smtClean="0">
                <a:latin typeface="Times New Roman" pitchFamily="18" charset="0"/>
                <a:cs typeface="Times New Roman" pitchFamily="18" charset="0"/>
              </a:rPr>
              <a:t>darkmegi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IN" sz="1500" dirty="0" err="1" smtClean="0">
                <a:latin typeface="Times New Roman" pitchFamily="18" charset="0"/>
                <a:cs typeface="Times New Roman" pitchFamily="18" charset="0"/>
              </a:rPr>
              <a:t>waltrodock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– installs device driver)</a:t>
            </a:r>
          </a:p>
          <a:p>
            <a:pPr>
              <a:lnSpc>
                <a:spcPct val="150000"/>
              </a:lnSpc>
            </a:pP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Demo 4 (</a:t>
            </a:r>
            <a:r>
              <a:rPr lang="en-IN" sz="1500" dirty="0" err="1" smtClean="0">
                <a:latin typeface="Times New Roman" pitchFamily="18" charset="0"/>
                <a:cs typeface="Times New Roman" pitchFamily="18" charset="0"/>
              </a:rPr>
              <a:t>carberp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IN" sz="1500" dirty="0" err="1" smtClean="0">
                <a:latin typeface="Times New Roman" pitchFamily="18" charset="0"/>
                <a:cs typeface="Times New Roman" pitchFamily="18" charset="0"/>
              </a:rPr>
              <a:t>syscall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 patch and inline API hook)</a:t>
            </a:r>
          </a:p>
          <a:p>
            <a:pPr>
              <a:lnSpc>
                <a:spcPct val="150000"/>
              </a:lnSpc>
            </a:pPr>
            <a:endParaRPr lang="en-IN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What is a 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Rootkit</a:t>
            </a:r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59" y="1176076"/>
            <a:ext cx="8152079" cy="3326374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None/>
            </a:pP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Program that perform system hooking or modifies functionality of OS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Hide files, processes, other objects to conceal its presence</a:t>
            </a:r>
          </a:p>
          <a:p>
            <a:pPr>
              <a:buClr>
                <a:schemeClr val="tx1"/>
              </a:buClr>
              <a:buNone/>
            </a:pP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Intercepts and alters the normal execution flow</a:t>
            </a:r>
          </a:p>
          <a:p>
            <a:pPr>
              <a:buClr>
                <a:schemeClr val="tx1"/>
              </a:buClr>
              <a:buNone/>
            </a:pP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Can contain both user mode and kernel mode components</a:t>
            </a:r>
          </a:p>
          <a:p>
            <a:pPr>
              <a:buClr>
                <a:schemeClr val="tx1"/>
              </a:buClr>
              <a:buNone/>
            </a:pP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Some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rootkits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can install as device drivers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Types: User Mode and Kernel Mode Rootkits</a:t>
            </a: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User Mode 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Rootkits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59" y="1176076"/>
            <a:ext cx="8152079" cy="3326374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Runs in Ring 3</a:t>
            </a:r>
          </a:p>
          <a:p>
            <a:pPr>
              <a:buClr>
                <a:schemeClr val="tx1"/>
              </a:buClr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Hooking in user space or application space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Some common user mode Rootkit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technqiues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Clr>
                <a:schemeClr val="tx1"/>
              </a:buClr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 - IAT (Import Address Table) hooking</a:t>
            </a:r>
          </a:p>
          <a:p>
            <a:pPr>
              <a:buClr>
                <a:schemeClr val="tx1"/>
              </a:buClr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-  Inline API hooking</a:t>
            </a:r>
          </a:p>
          <a:p>
            <a:pPr>
              <a:buClr>
                <a:schemeClr val="tx1"/>
              </a:buClr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70798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Rootkit need to perform patching in the memory space of every running application</a:t>
            </a:r>
          </a:p>
          <a:p>
            <a:pPr>
              <a:buClr>
                <a:schemeClr val="tx1"/>
              </a:buClr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Kernel Mode 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Rootkits</a:t>
            </a:r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IN" sz="2800" b="1" dirty="0" smtClean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59" y="1176076"/>
            <a:ext cx="8152079" cy="3326374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Runs in Ring 0</a:t>
            </a:r>
          </a:p>
          <a:p>
            <a:pPr>
              <a:buClr>
                <a:schemeClr val="tx1"/>
              </a:buClr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System hooking or modification in kernel space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Some Kernel mode Rootkit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techniques: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- SSDT (System Service Descriptor Table) hooking</a:t>
            </a:r>
          </a:p>
          <a:p>
            <a:pPr>
              <a:buClr>
                <a:schemeClr val="tx1"/>
              </a:buClr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-  DKOM  (Direct Kernel Object Manipulation)</a:t>
            </a:r>
          </a:p>
          <a:p>
            <a:pPr>
              <a:buClr>
                <a:schemeClr val="tx1"/>
              </a:buClr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-  IDT (Interrupt Descriptor Table) hooking</a:t>
            </a:r>
          </a:p>
          <a:p>
            <a:pPr>
              <a:buClr>
                <a:schemeClr val="tx1"/>
              </a:buClr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 - Installing as Device Drivers</a:t>
            </a:r>
          </a:p>
          <a:p>
            <a:pPr>
              <a:buClr>
                <a:schemeClr val="tx1"/>
              </a:buClr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  - Driver IRP hooking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outs:outSpaceData xmlns:outs="http://schemas.microsoft.com/office/2009/outspace/metadata">
  <outs:relatedDates>
    <outs:relatedDate>
      <outs:type>3</outs:type>
      <outs:displayName>Last Modified</outs:displayName>
      <outs:dateTime>2010-10-28T18:34:05Z</outs:dateTime>
      <outs:isPinned>true</outs:isPinned>
    </outs:relatedDate>
    <outs:relatedDate>
      <outs:type>2</outs:type>
      <outs:displayName>Created</outs:displayName>
      <outs:dateTime>2010-07-04T05:35:18Z</outs:dateTime>
      <outs:isPinned>true</outs:isPinned>
    </outs:relatedDate>
    <outs:relatedDate>
      <outs:type>4</outs:type>
      <outs:displayName>Last Printed</outs:displayName>
      <outs:dateTime/>
      <outs:isPinned>true</outs:isPinned>
    </outs:relatedDate>
  </outs:relatedDates>
  <outs:relatedDocuments>
    <outs:relatedDocument>
      <outs:type>2</outs:type>
      <outs:displayName>Other documents in current folder</outs:displayName>
      <outs:uri/>
      <outs:isPinned>true</outs:isPinned>
    </outs:relatedDocument>
  </outs:relatedDocuments>
  <outs:relatedPeople>
    <outs:relatedPeopleItem>
      <outs:category>Author</outs:category>
      <outs:people>
        <outs:relatedPerson>
          <outs:displayName>Nagareshwar Talekar</outs:displayName>
          <outs:accountName/>
        </outs:relatedPerson>
      </outs:people>
      <outs:source>0</outs:source>
      <outs:isPinned>true</outs:isPinned>
    </outs:relatedPeopleItem>
    <outs:relatedPeopleItem>
      <outs:category>Last modified by</outs:category>
      <outs:people>
        <outs:relatedPerson>
          <outs:displayName>nag</outs:displayName>
          <outs:accountName/>
        </outs:relatedPerson>
      </outs:people>
      <outs:source>0</outs:source>
      <outs:isPinned>true</outs:isPinned>
    </outs:relatedPeopleItem>
    <outs:relatedPeopleItem>
      <outs:category>Manager</outs:category>
      <outs:people/>
      <outs:source>0</outs:source>
      <outs:isPinned>false</outs:isPinned>
    </outs:relatedPeopleItem>
  </outs:relatedPeople>
  <propertyMetadataList xmlns="http://schemas.microsoft.com/office/2009/outspace/metadata">
    <propertyMetadata>
      <type>0</type>
      <propertyId>2228224</propertyId>
      <propertyName/>
      <isPinned>true</isPinned>
    </propertyMetadata>
    <propertyMetadata>
      <type>0</type>
      <propertyId>1114115</propertyId>
      <propertyName/>
      <isPinned>true</isPinned>
    </propertyMetadata>
    <propertyMetadata>
      <type>0</type>
      <propertyId>1114117</propertyId>
      <propertyName/>
      <isPinned>true</isPinned>
    </propertyMetadata>
    <propertyMetadata>
      <type>0</type>
      <propertyId>589825</propertyId>
      <propertyName/>
      <isPinned>false</isPinned>
    </propertyMetadata>
    <propertyMetadata>
      <type>0</type>
      <propertyId>1114116</propertyId>
      <propertyName/>
      <isPinned>false</isPinned>
    </propertyMetadata>
    <propertyMetadata>
      <type>0</type>
      <propertyId>14</propertyId>
      <propertyName/>
      <isPinned>true</isPinned>
    </propertyMetadata>
    <propertyMetadata>
      <type>0</type>
      <propertyId>8</propertyId>
      <propertyName/>
      <isPinned>true</isPinned>
    </propertyMetadata>
    <propertyMetadata>
      <type>0</type>
      <propertyId>6</propertyId>
      <propertyName/>
      <isPinned>false</isPinned>
    </propertyMetadata>
    <propertyMetadata>
      <type>0</type>
      <propertyId>1114118</propertyId>
      <propertyName/>
      <isPinned>false</isPinned>
    </propertyMetadata>
    <propertyMetadata>
      <type>0</type>
      <propertyId>1179649</propertyId>
      <propertyName/>
      <isPinned>false</isPinned>
    </propertyMetadata>
    <propertyMetadata>
      <type>0</type>
      <propertyId>655365</propertyId>
      <propertyName/>
      <isPinned>false</isPinned>
    </propertyMetadata>
    <propertyMetadata>
      <type>0</type>
      <propertyId>1</propertyId>
      <propertyName/>
      <isPinned>false</isPinned>
    </propertyMetadata>
    <propertyMetadata>
      <type>0</type>
      <propertyId>0</propertyId>
      <propertyName/>
      <isPinned>true</isPinned>
    </propertyMetadata>
    <propertyMetadata>
      <type>0</type>
      <propertyId>13</propertyId>
      <propertyName/>
      <isPinned>false</isPinned>
    </propertyMetadata>
    <propertyMetadata>
      <type>0</type>
      <propertyId>1179653</propertyId>
      <propertyName/>
      <isPinned>false</isPinned>
    </propertyMetadata>
    <propertyMetadata>
      <type>0</type>
      <propertyId>22</propertyId>
      <propertyName/>
      <isPinned>false</isPinned>
    </propertyMetadata>
  </propertyMetadataList>
  <outs:corruptMetadataWasLost/>
</outs:outSpaceData>
</file>

<file path=customXml/itemProps1.xml><?xml version="1.0" encoding="utf-8"?>
<ds:datastoreItem xmlns:ds="http://schemas.openxmlformats.org/officeDocument/2006/customXml" ds:itemID="{963F2505-FD45-4DDE-B41A-9969EF4D17D6}">
  <ds:schemaRefs>
    <ds:schemaRef ds:uri="http://schemas.microsoft.com/office/2009/outspace/meta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12195</TotalTime>
  <Words>1062</Words>
  <Application>Microsoft Office PowerPoint</Application>
  <PresentationFormat>Custom</PresentationFormat>
  <Paragraphs>240</Paragraphs>
  <Slides>46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Technic</vt:lpstr>
      <vt:lpstr>Case Study – Rootkit Analysis</vt:lpstr>
      <vt:lpstr>PowerPoint Presentation</vt:lpstr>
      <vt:lpstr>PowerPoint Presentation</vt:lpstr>
      <vt:lpstr>PowerPoint Presentation</vt:lpstr>
      <vt:lpstr>PowerPoint Presentation</vt:lpstr>
      <vt:lpstr>Contents</vt:lpstr>
      <vt:lpstr>What is a Rootkit?</vt:lpstr>
      <vt:lpstr>User Mode Rootkits</vt:lpstr>
      <vt:lpstr>Kernel Mode Rootkits </vt:lpstr>
      <vt:lpstr>Function Call cycle on Windows</vt:lpstr>
      <vt:lpstr>Levels of hooking/modification on Windows</vt:lpstr>
      <vt:lpstr>NOTE</vt:lpstr>
      <vt:lpstr>Demo 1 (mader – SSDT Hooking )  http://youtu.Be/5cld2hukfbu</vt:lpstr>
      <vt:lpstr>Executing the sample mader.exe</vt:lpstr>
      <vt:lpstr>Network Activity</vt:lpstr>
      <vt:lpstr>Kernel Callbacks</vt:lpstr>
      <vt:lpstr>SSDT Hooking</vt:lpstr>
      <vt:lpstr>Rootkit Submission to VirusTotal</vt:lpstr>
      <vt:lpstr>Demo 2 (prolaco – process hiding using dkom)  http://youtu.be/J7odu8OkBYs</vt:lpstr>
      <vt:lpstr>Executing the sample prolaco.exe</vt:lpstr>
      <vt:lpstr>Disables Security Products</vt:lpstr>
      <vt:lpstr>Sends Spam</vt:lpstr>
      <vt:lpstr>Hides the process</vt:lpstr>
      <vt:lpstr>Hides Process from security tool</vt:lpstr>
      <vt:lpstr>Detecting the hidden process</vt:lpstr>
      <vt:lpstr>Dumping the hidden process</vt:lpstr>
      <vt:lpstr>Demo 3 (Darkmegi/waltrodock – installs device driver)  http://youtu.be/ZAWfu-tRzrc</vt:lpstr>
      <vt:lpstr>Executing the sample darkmegi.exe</vt:lpstr>
      <vt:lpstr>Network Activity</vt:lpstr>
      <vt:lpstr>Sets Callbacks</vt:lpstr>
      <vt:lpstr>Examining the driver</vt:lpstr>
      <vt:lpstr>Device and Driver object</vt:lpstr>
      <vt:lpstr>DriverEntry routine</vt:lpstr>
      <vt:lpstr>Dumping the DLL from memory</vt:lpstr>
      <vt:lpstr>Dumping the Device Driver</vt:lpstr>
      <vt:lpstr>DLL and Driver Submission</vt:lpstr>
      <vt:lpstr>Demo 4 (carberp – syscall patch  and inline hooks)   http://youtu.be/ui_qLL3_w7A</vt:lpstr>
      <vt:lpstr>Executing the sample carberp.exe</vt:lpstr>
      <vt:lpstr>Network Activity</vt:lpstr>
      <vt:lpstr>Submits process information</vt:lpstr>
      <vt:lpstr>SYSCALL Patch</vt:lpstr>
      <vt:lpstr>Inline API Hooks</vt:lpstr>
      <vt:lpstr>Embedded Executable</vt:lpstr>
      <vt:lpstr>Embedded EXE Submission</vt:lpstr>
      <vt:lpstr>Reference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Virtualization</dc:title>
  <dc:creator>Nagareshwar Talekar</dc:creator>
  <cp:lastModifiedBy>nag</cp:lastModifiedBy>
  <cp:revision>1043</cp:revision>
  <dcterms:created xsi:type="dcterms:W3CDTF">2010-07-04T05:35:18Z</dcterms:created>
  <dcterms:modified xsi:type="dcterms:W3CDTF">2012-10-14T14:00:52Z</dcterms:modified>
</cp:coreProperties>
</file>