
<file path=[Content_Types].xml><?xml version="1.0" encoding="utf-8"?>
<Types xmlns="http://schemas.openxmlformats.org/package/2006/content-types">
  <Default Extension="png" ContentType="image/png"/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2"/>
  </p:sldMasterIdLst>
  <p:notesMasterIdLst>
    <p:notesMasterId r:id="rId23"/>
  </p:notesMasterIdLst>
  <p:handoutMasterIdLst>
    <p:handoutMasterId r:id="rId24"/>
  </p:handoutMasterIdLst>
  <p:sldIdLst>
    <p:sldId id="335" r:id="rId3"/>
    <p:sldId id="261" r:id="rId4"/>
    <p:sldId id="336" r:id="rId5"/>
    <p:sldId id="337" r:id="rId6"/>
    <p:sldId id="323" r:id="rId7"/>
    <p:sldId id="338" r:id="rId8"/>
    <p:sldId id="339" r:id="rId9"/>
    <p:sldId id="347" r:id="rId10"/>
    <p:sldId id="352" r:id="rId11"/>
    <p:sldId id="340" r:id="rId12"/>
    <p:sldId id="341" r:id="rId13"/>
    <p:sldId id="342" r:id="rId14"/>
    <p:sldId id="343" r:id="rId15"/>
    <p:sldId id="344" r:id="rId16"/>
    <p:sldId id="345" r:id="rId17"/>
    <p:sldId id="351" r:id="rId18"/>
    <p:sldId id="348" r:id="rId19"/>
    <p:sldId id="349" r:id="rId20"/>
    <p:sldId id="350" r:id="rId21"/>
    <p:sldId id="322" r:id="rId22"/>
  </p:sldIdLst>
  <p:sldSz cx="10801350" cy="6858000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FB31"/>
    <a:srgbClr val="15FB09"/>
    <a:srgbClr val="C7DAF1"/>
    <a:srgbClr val="FFB3B3"/>
    <a:srgbClr val="FF3300"/>
    <a:srgbClr val="FF9900"/>
    <a:srgbClr val="FF8265"/>
    <a:srgbClr val="C66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241" autoAdjust="0"/>
    <p:restoredTop sz="95512" autoAdjust="0"/>
  </p:normalViewPr>
  <p:slideViewPr>
    <p:cSldViewPr>
      <p:cViewPr>
        <p:scale>
          <a:sx n="70" d="100"/>
          <a:sy n="70" d="100"/>
        </p:scale>
        <p:origin x="-2322" y="-1002"/>
      </p:cViewPr>
      <p:guideLst>
        <p:guide orient="horz" pos="2160"/>
        <p:guide pos="34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171FB4-C8F1-4534-8886-8EB1F13C9F51}" type="doc">
      <dgm:prSet loTypeId="urn:microsoft.com/office/officeart/2005/8/layout/radial5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15553186-5707-4C27-923A-0D26731C33A4}">
      <dgm:prSet phldrT="[Text]"/>
      <dgm:spPr/>
      <dgm:t>
        <a:bodyPr/>
        <a:lstStyle/>
        <a:p>
          <a:pPr algn="ctr"/>
          <a:r>
            <a: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Project TRINITY</a:t>
          </a:r>
          <a:endParaRPr lang="en-IN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C5070F2-DDEC-4B96-B04D-52D96E095704}" type="parTrans" cxnId="{F9CD8DC7-C3EB-4FF6-ADB7-45ABDCDCF92E}">
      <dgm:prSet/>
      <dgm:spPr/>
      <dgm:t>
        <a:bodyPr/>
        <a:lstStyle/>
        <a:p>
          <a:endParaRPr lang="en-IN"/>
        </a:p>
      </dgm:t>
    </dgm:pt>
    <dgm:pt modelId="{272EA6F6-1F93-4F7F-B47A-4C4AFCB01359}" type="sibTrans" cxnId="{F9CD8DC7-C3EB-4FF6-ADB7-45ABDCDCF92E}">
      <dgm:prSet/>
      <dgm:spPr/>
      <dgm:t>
        <a:bodyPr/>
        <a:lstStyle/>
        <a:p>
          <a:endParaRPr lang="en-IN"/>
        </a:p>
      </dgm:t>
    </dgm:pt>
    <dgm:pt modelId="{1729DBA3-3431-4044-9D2D-0B4B7C155161}">
      <dgm:prSet phldrT="[Text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Security Education</a:t>
          </a:r>
        </a:p>
        <a:p>
          <a:r>
            <a:rPr lang="en-US" dirty="0" smtClean="0">
              <a:solidFill>
                <a:schemeClr val="tx1"/>
              </a:solidFill>
            </a:rPr>
            <a:t>[Trainings, Student Mentorship]</a:t>
          </a:r>
          <a:endParaRPr lang="en-IN" dirty="0">
            <a:solidFill>
              <a:schemeClr val="tx1"/>
            </a:solidFill>
          </a:endParaRPr>
        </a:p>
      </dgm:t>
    </dgm:pt>
    <dgm:pt modelId="{BF3952B9-9CEB-4817-9F85-55E31BBE5442}" type="parTrans" cxnId="{C68D8D8E-790B-4AE9-8D7C-E7184FF2628B}">
      <dgm:prSet/>
      <dgm:spPr/>
      <dgm:t>
        <a:bodyPr/>
        <a:lstStyle/>
        <a:p>
          <a:endParaRPr lang="en-IN"/>
        </a:p>
      </dgm:t>
    </dgm:pt>
    <dgm:pt modelId="{83B9F706-86AF-406A-A948-A890B1EAADCD}" type="sibTrans" cxnId="{C68D8D8E-790B-4AE9-8D7C-E7184FF2628B}">
      <dgm:prSet/>
      <dgm:spPr/>
      <dgm:t>
        <a:bodyPr/>
        <a:lstStyle/>
        <a:p>
          <a:endParaRPr lang="en-IN"/>
        </a:p>
      </dgm:t>
    </dgm:pt>
    <dgm:pt modelId="{A3BC68D5-2DB8-48B4-AE3E-B740037B0E7D}">
      <dgm:prSet phldrT="[Text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Help Security</a:t>
          </a:r>
        </a:p>
        <a:p>
          <a:r>
            <a:rPr lang="en-US" dirty="0" smtClean="0">
              <a:solidFill>
                <a:schemeClr val="tx1"/>
              </a:solidFill>
            </a:rPr>
            <a:t>[Local Meets, Platform to Young  guns]</a:t>
          </a:r>
        </a:p>
      </dgm:t>
    </dgm:pt>
    <dgm:pt modelId="{0037D0D0-7820-468E-A85D-403C5B9C4D03}" type="parTrans" cxnId="{4B5B34B1-8C09-42A8-BBD7-779EAFD7AF18}">
      <dgm:prSet/>
      <dgm:spPr/>
      <dgm:t>
        <a:bodyPr/>
        <a:lstStyle/>
        <a:p>
          <a:endParaRPr lang="en-IN"/>
        </a:p>
      </dgm:t>
    </dgm:pt>
    <dgm:pt modelId="{AB204A3E-4247-4776-A576-02AEEB1490C8}" type="sibTrans" cxnId="{4B5B34B1-8C09-42A8-BBD7-779EAFD7AF18}">
      <dgm:prSet/>
      <dgm:spPr/>
      <dgm:t>
        <a:bodyPr/>
        <a:lstStyle/>
        <a:p>
          <a:endParaRPr lang="en-IN"/>
        </a:p>
      </dgm:t>
    </dgm:pt>
    <dgm:pt modelId="{68E9CC52-D308-4337-99CE-8AC5C8A0A2E9}">
      <dgm:prSet phldrT="[Text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Security Research &amp; Development</a:t>
          </a:r>
        </a:p>
        <a:p>
          <a:r>
            <a:rPr lang="en-US" dirty="0" smtClean="0">
              <a:solidFill>
                <a:schemeClr val="tx1"/>
              </a:solidFill>
            </a:rPr>
            <a:t>[Tools, Articles, Research Community]</a:t>
          </a:r>
          <a:endParaRPr lang="en-IN" dirty="0">
            <a:solidFill>
              <a:schemeClr val="tx1"/>
            </a:solidFill>
          </a:endParaRPr>
        </a:p>
      </dgm:t>
    </dgm:pt>
    <dgm:pt modelId="{F3D6A45A-A65C-4809-B422-DB9A03717A0E}" type="parTrans" cxnId="{D19FDBD4-D363-4A23-AEB3-8EFF26FD0B09}">
      <dgm:prSet/>
      <dgm:spPr/>
      <dgm:t>
        <a:bodyPr/>
        <a:lstStyle/>
        <a:p>
          <a:endParaRPr lang="en-IN"/>
        </a:p>
      </dgm:t>
    </dgm:pt>
    <dgm:pt modelId="{DEE677CA-800B-4B7D-A638-4C42FA65B8D4}" type="sibTrans" cxnId="{D19FDBD4-D363-4A23-AEB3-8EFF26FD0B09}">
      <dgm:prSet/>
      <dgm:spPr/>
      <dgm:t>
        <a:bodyPr/>
        <a:lstStyle/>
        <a:p>
          <a:endParaRPr lang="en-IN"/>
        </a:p>
      </dgm:t>
    </dgm:pt>
    <dgm:pt modelId="{660B0E0D-DF7B-4547-A94D-BC46B586F1A6}" type="pres">
      <dgm:prSet presAssocID="{41171FB4-C8F1-4534-8886-8EB1F13C9F5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32A5F694-F855-429A-B64C-4360A5ACAFF4}" type="pres">
      <dgm:prSet presAssocID="{15553186-5707-4C27-923A-0D26731C33A4}" presName="centerShape" presStyleLbl="node0" presStyleIdx="0" presStyleCnt="1" custLinFactNeighborX="1118" custLinFactNeighborY="-6554"/>
      <dgm:spPr/>
      <dgm:t>
        <a:bodyPr/>
        <a:lstStyle/>
        <a:p>
          <a:endParaRPr lang="en-IN"/>
        </a:p>
      </dgm:t>
    </dgm:pt>
    <dgm:pt modelId="{30D791F1-8A64-49A5-B182-F74042EF5E27}" type="pres">
      <dgm:prSet presAssocID="{BF3952B9-9CEB-4817-9F85-55E31BBE5442}" presName="parTrans" presStyleLbl="sibTrans2D1" presStyleIdx="0" presStyleCnt="3"/>
      <dgm:spPr/>
      <dgm:t>
        <a:bodyPr/>
        <a:lstStyle/>
        <a:p>
          <a:endParaRPr lang="en-IN"/>
        </a:p>
      </dgm:t>
    </dgm:pt>
    <dgm:pt modelId="{43F20C63-F52D-446C-BBE2-F68BD20A8EAA}" type="pres">
      <dgm:prSet presAssocID="{BF3952B9-9CEB-4817-9F85-55E31BBE5442}" presName="connectorText" presStyleLbl="sibTrans2D1" presStyleIdx="0" presStyleCnt="3"/>
      <dgm:spPr/>
      <dgm:t>
        <a:bodyPr/>
        <a:lstStyle/>
        <a:p>
          <a:endParaRPr lang="en-IN"/>
        </a:p>
      </dgm:t>
    </dgm:pt>
    <dgm:pt modelId="{552F1B8C-0BCC-403B-BC11-E0BE5C0572E0}" type="pres">
      <dgm:prSet presAssocID="{1729DBA3-3431-4044-9D2D-0B4B7C155161}" presName="node" presStyleLbl="node1" presStyleIdx="0" presStyleCnt="3" custScaleX="301633" custScaleY="10921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DD5B188-4A46-40DD-ADCA-3721D1F7BFA6}" type="pres">
      <dgm:prSet presAssocID="{0037D0D0-7820-468E-A85D-403C5B9C4D03}" presName="parTrans" presStyleLbl="sibTrans2D1" presStyleIdx="1" presStyleCnt="3"/>
      <dgm:spPr/>
      <dgm:t>
        <a:bodyPr/>
        <a:lstStyle/>
        <a:p>
          <a:endParaRPr lang="en-IN"/>
        </a:p>
      </dgm:t>
    </dgm:pt>
    <dgm:pt modelId="{C2C88244-CC64-4D30-8C13-4686AE2E653A}" type="pres">
      <dgm:prSet presAssocID="{0037D0D0-7820-468E-A85D-403C5B9C4D03}" presName="connectorText" presStyleLbl="sibTrans2D1" presStyleIdx="1" presStyleCnt="3"/>
      <dgm:spPr/>
      <dgm:t>
        <a:bodyPr/>
        <a:lstStyle/>
        <a:p>
          <a:endParaRPr lang="en-IN"/>
        </a:p>
      </dgm:t>
    </dgm:pt>
    <dgm:pt modelId="{A74E026A-CD57-42CE-95B8-A9F8A660280F}" type="pres">
      <dgm:prSet presAssocID="{A3BC68D5-2DB8-48B4-AE3E-B740037B0E7D}" presName="node" presStyleLbl="node1" presStyleIdx="1" presStyleCnt="3" custScaleX="257389" custRadScaleRad="118744" custRadScaleInc="-1112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D76F6D7-6A5B-47DD-B3A5-CEC6366C3C8F}" type="pres">
      <dgm:prSet presAssocID="{F3D6A45A-A65C-4809-B422-DB9A03717A0E}" presName="parTrans" presStyleLbl="sibTrans2D1" presStyleIdx="2" presStyleCnt="3"/>
      <dgm:spPr/>
      <dgm:t>
        <a:bodyPr/>
        <a:lstStyle/>
        <a:p>
          <a:endParaRPr lang="en-IN"/>
        </a:p>
      </dgm:t>
    </dgm:pt>
    <dgm:pt modelId="{F73DA07B-C30E-42D9-8440-FBCF9918C219}" type="pres">
      <dgm:prSet presAssocID="{F3D6A45A-A65C-4809-B422-DB9A03717A0E}" presName="connectorText" presStyleLbl="sibTrans2D1" presStyleIdx="2" presStyleCnt="3"/>
      <dgm:spPr/>
      <dgm:t>
        <a:bodyPr/>
        <a:lstStyle/>
        <a:p>
          <a:endParaRPr lang="en-IN"/>
        </a:p>
      </dgm:t>
    </dgm:pt>
    <dgm:pt modelId="{37F3733F-7118-48B0-BCF7-F3C7F2993765}" type="pres">
      <dgm:prSet presAssocID="{68E9CC52-D308-4337-99CE-8AC5C8A0A2E9}" presName="node" presStyleLbl="node1" presStyleIdx="2" presStyleCnt="3" custScaleX="240126" custRadScaleRad="120580" custRadScaleInc="1445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6FD33896-27CF-4D33-8E0D-65313852B798}" type="presOf" srcId="{0037D0D0-7820-468E-A85D-403C5B9C4D03}" destId="{ADD5B188-4A46-40DD-ADCA-3721D1F7BFA6}" srcOrd="0" destOrd="0" presId="urn:microsoft.com/office/officeart/2005/8/layout/radial5"/>
    <dgm:cxn modelId="{1FF41182-E073-43E7-AB15-3529AD17CF88}" type="presOf" srcId="{15553186-5707-4C27-923A-0D26731C33A4}" destId="{32A5F694-F855-429A-B64C-4360A5ACAFF4}" srcOrd="0" destOrd="0" presId="urn:microsoft.com/office/officeart/2005/8/layout/radial5"/>
    <dgm:cxn modelId="{D19FDBD4-D363-4A23-AEB3-8EFF26FD0B09}" srcId="{15553186-5707-4C27-923A-0D26731C33A4}" destId="{68E9CC52-D308-4337-99CE-8AC5C8A0A2E9}" srcOrd="2" destOrd="0" parTransId="{F3D6A45A-A65C-4809-B422-DB9A03717A0E}" sibTransId="{DEE677CA-800B-4B7D-A638-4C42FA65B8D4}"/>
    <dgm:cxn modelId="{9F73D0C4-EB77-48FB-ABF6-7A6AA1527039}" type="presOf" srcId="{BF3952B9-9CEB-4817-9F85-55E31BBE5442}" destId="{30D791F1-8A64-49A5-B182-F74042EF5E27}" srcOrd="0" destOrd="0" presId="urn:microsoft.com/office/officeart/2005/8/layout/radial5"/>
    <dgm:cxn modelId="{F9CD8DC7-C3EB-4FF6-ADB7-45ABDCDCF92E}" srcId="{41171FB4-C8F1-4534-8886-8EB1F13C9F51}" destId="{15553186-5707-4C27-923A-0D26731C33A4}" srcOrd="0" destOrd="0" parTransId="{6C5070F2-DDEC-4B96-B04D-52D96E095704}" sibTransId="{272EA6F6-1F93-4F7F-B47A-4C4AFCB01359}"/>
    <dgm:cxn modelId="{FA753B04-D85A-4501-9F05-F7553E8E120B}" type="presOf" srcId="{BF3952B9-9CEB-4817-9F85-55E31BBE5442}" destId="{43F20C63-F52D-446C-BBE2-F68BD20A8EAA}" srcOrd="1" destOrd="0" presId="urn:microsoft.com/office/officeart/2005/8/layout/radial5"/>
    <dgm:cxn modelId="{6EA6F614-3A3A-427B-9B9C-2C7137F688DC}" type="presOf" srcId="{1729DBA3-3431-4044-9D2D-0B4B7C155161}" destId="{552F1B8C-0BCC-403B-BC11-E0BE5C0572E0}" srcOrd="0" destOrd="0" presId="urn:microsoft.com/office/officeart/2005/8/layout/radial5"/>
    <dgm:cxn modelId="{FFED2F86-E3C2-4512-9408-16873BF7D91A}" type="presOf" srcId="{A3BC68D5-2DB8-48B4-AE3E-B740037B0E7D}" destId="{A74E026A-CD57-42CE-95B8-A9F8A660280F}" srcOrd="0" destOrd="0" presId="urn:microsoft.com/office/officeart/2005/8/layout/radial5"/>
    <dgm:cxn modelId="{0E9F8B88-4921-4771-90EA-F5D77C61A5B8}" type="presOf" srcId="{68E9CC52-D308-4337-99CE-8AC5C8A0A2E9}" destId="{37F3733F-7118-48B0-BCF7-F3C7F2993765}" srcOrd="0" destOrd="0" presId="urn:microsoft.com/office/officeart/2005/8/layout/radial5"/>
    <dgm:cxn modelId="{03FC3FE3-FCDC-41FC-9545-8DE78CAFEADB}" type="presOf" srcId="{0037D0D0-7820-468E-A85D-403C5B9C4D03}" destId="{C2C88244-CC64-4D30-8C13-4686AE2E653A}" srcOrd="1" destOrd="0" presId="urn:microsoft.com/office/officeart/2005/8/layout/radial5"/>
    <dgm:cxn modelId="{4ACDAD85-E885-4176-87CF-15501E29EE3A}" type="presOf" srcId="{F3D6A45A-A65C-4809-B422-DB9A03717A0E}" destId="{F73DA07B-C30E-42D9-8440-FBCF9918C219}" srcOrd="1" destOrd="0" presId="urn:microsoft.com/office/officeart/2005/8/layout/radial5"/>
    <dgm:cxn modelId="{B13AB04E-6776-4C36-A9F4-D2BF68D14C3F}" type="presOf" srcId="{41171FB4-C8F1-4534-8886-8EB1F13C9F51}" destId="{660B0E0D-DF7B-4547-A94D-BC46B586F1A6}" srcOrd="0" destOrd="0" presId="urn:microsoft.com/office/officeart/2005/8/layout/radial5"/>
    <dgm:cxn modelId="{C68D8D8E-790B-4AE9-8D7C-E7184FF2628B}" srcId="{15553186-5707-4C27-923A-0D26731C33A4}" destId="{1729DBA3-3431-4044-9D2D-0B4B7C155161}" srcOrd="0" destOrd="0" parTransId="{BF3952B9-9CEB-4817-9F85-55E31BBE5442}" sibTransId="{83B9F706-86AF-406A-A948-A890B1EAADCD}"/>
    <dgm:cxn modelId="{71876A96-7D9C-4AE4-8561-1192B4E4AB4A}" type="presOf" srcId="{F3D6A45A-A65C-4809-B422-DB9A03717A0E}" destId="{9D76F6D7-6A5B-47DD-B3A5-CEC6366C3C8F}" srcOrd="0" destOrd="0" presId="urn:microsoft.com/office/officeart/2005/8/layout/radial5"/>
    <dgm:cxn modelId="{4B5B34B1-8C09-42A8-BBD7-779EAFD7AF18}" srcId="{15553186-5707-4C27-923A-0D26731C33A4}" destId="{A3BC68D5-2DB8-48B4-AE3E-B740037B0E7D}" srcOrd="1" destOrd="0" parTransId="{0037D0D0-7820-468E-A85D-403C5B9C4D03}" sibTransId="{AB204A3E-4247-4776-A576-02AEEB1490C8}"/>
    <dgm:cxn modelId="{203B4DE6-823B-41F8-B9CF-0E438EA5798B}" type="presParOf" srcId="{660B0E0D-DF7B-4547-A94D-BC46B586F1A6}" destId="{32A5F694-F855-429A-B64C-4360A5ACAFF4}" srcOrd="0" destOrd="0" presId="urn:microsoft.com/office/officeart/2005/8/layout/radial5"/>
    <dgm:cxn modelId="{4B3F6B15-D509-42F3-9269-E5CB1589CA09}" type="presParOf" srcId="{660B0E0D-DF7B-4547-A94D-BC46B586F1A6}" destId="{30D791F1-8A64-49A5-B182-F74042EF5E27}" srcOrd="1" destOrd="0" presId="urn:microsoft.com/office/officeart/2005/8/layout/radial5"/>
    <dgm:cxn modelId="{AC161698-7A89-4C2B-BA80-46870EB728E3}" type="presParOf" srcId="{30D791F1-8A64-49A5-B182-F74042EF5E27}" destId="{43F20C63-F52D-446C-BBE2-F68BD20A8EAA}" srcOrd="0" destOrd="0" presId="urn:microsoft.com/office/officeart/2005/8/layout/radial5"/>
    <dgm:cxn modelId="{1178C340-A0F9-450C-9F56-94EC3D6F9BC9}" type="presParOf" srcId="{660B0E0D-DF7B-4547-A94D-BC46B586F1A6}" destId="{552F1B8C-0BCC-403B-BC11-E0BE5C0572E0}" srcOrd="2" destOrd="0" presId="urn:microsoft.com/office/officeart/2005/8/layout/radial5"/>
    <dgm:cxn modelId="{37BD3CDC-5497-4D42-B675-382946E5D5A9}" type="presParOf" srcId="{660B0E0D-DF7B-4547-A94D-BC46B586F1A6}" destId="{ADD5B188-4A46-40DD-ADCA-3721D1F7BFA6}" srcOrd="3" destOrd="0" presId="urn:microsoft.com/office/officeart/2005/8/layout/radial5"/>
    <dgm:cxn modelId="{C176C4FB-4A3D-4322-8F5C-5FC6C18D8CF1}" type="presParOf" srcId="{ADD5B188-4A46-40DD-ADCA-3721D1F7BFA6}" destId="{C2C88244-CC64-4D30-8C13-4686AE2E653A}" srcOrd="0" destOrd="0" presId="urn:microsoft.com/office/officeart/2005/8/layout/radial5"/>
    <dgm:cxn modelId="{C6F062F7-325E-4EDF-91B2-04DBC9AF1330}" type="presParOf" srcId="{660B0E0D-DF7B-4547-A94D-BC46B586F1A6}" destId="{A74E026A-CD57-42CE-95B8-A9F8A660280F}" srcOrd="4" destOrd="0" presId="urn:microsoft.com/office/officeart/2005/8/layout/radial5"/>
    <dgm:cxn modelId="{442AB108-A237-44E1-91DB-13CFFF444EFA}" type="presParOf" srcId="{660B0E0D-DF7B-4547-A94D-BC46B586F1A6}" destId="{9D76F6D7-6A5B-47DD-B3A5-CEC6366C3C8F}" srcOrd="5" destOrd="0" presId="urn:microsoft.com/office/officeart/2005/8/layout/radial5"/>
    <dgm:cxn modelId="{10A0BAE7-2D87-4693-8212-5BEB43683D62}" type="presParOf" srcId="{9D76F6D7-6A5B-47DD-B3A5-CEC6366C3C8F}" destId="{F73DA07B-C30E-42D9-8440-FBCF9918C219}" srcOrd="0" destOrd="0" presId="urn:microsoft.com/office/officeart/2005/8/layout/radial5"/>
    <dgm:cxn modelId="{EA0FDD87-9150-4546-961C-EB046F1B69D1}" type="presParOf" srcId="{660B0E0D-DF7B-4547-A94D-BC46B586F1A6}" destId="{37F3733F-7118-48B0-BCF7-F3C7F2993765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1D9CA-13F9-4C31-AE5A-2ABB9CCF1D62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2A4E4-3D55-4E40-8356-9BD6056673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2053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252BEC-BFCC-4C57-9C68-E0B08D3A6B5F}" type="datetimeFigureOut">
              <a:rPr lang="en-US"/>
              <a:pPr>
                <a:defRPr/>
              </a:pPr>
              <a:t>11/26/2012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7938" y="514350"/>
            <a:ext cx="404812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68A04A8-207B-4F46-83B8-72F14DAAC07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58114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47938" y="514350"/>
            <a:ext cx="4048125" cy="257175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D2AD44-9997-4061-AD45-B101B9682349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I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47938" y="514350"/>
            <a:ext cx="4048125" cy="257175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I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47938" y="514350"/>
            <a:ext cx="4048125" cy="257175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I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47938" y="514350"/>
            <a:ext cx="4048125" cy="257175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I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47938" y="514350"/>
            <a:ext cx="4048125" cy="257175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I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47938" y="514350"/>
            <a:ext cx="4048125" cy="257175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I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1" y="4751388"/>
            <a:ext cx="1080135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7212154" y="0"/>
            <a:ext cx="3589198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6832" y="3337560"/>
            <a:ext cx="7654557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11541" y="1544812"/>
            <a:ext cx="7654557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E04B28-61BA-45F0-A010-998CA1857B24}" type="datetime1">
              <a:rPr lang="en-US" smtClean="0"/>
              <a:pPr>
                <a:defRPr/>
              </a:pPr>
              <a:t>11/26/2012</a:t>
            </a:fld>
            <a:endParaRPr lang="en-IN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CE4FB-B005-4AB9-97A3-DA8860E780D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80469-F552-4BD7-A8E0-4CA01673EB54}" type="datetime1">
              <a:rPr lang="en-US" smtClean="0"/>
              <a:pPr>
                <a:defRPr/>
              </a:pPr>
              <a:t>11/26/2012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F7556-1938-4E96-9E82-5C32A0B9BE8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30980" y="274642"/>
            <a:ext cx="243030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0067" y="274642"/>
            <a:ext cx="7110889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B987D-980B-4DB6-ACC9-B0A14D91A375}" type="datetime1">
              <a:rPr lang="en-US" smtClean="0"/>
              <a:pPr>
                <a:defRPr/>
              </a:pPr>
              <a:t>11/26/2012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7D809-4E83-46CC-8C44-782D37AB2E8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B7915-37E3-4720-BA3D-4CF52B9AC699}" type="datetime1">
              <a:rPr lang="en-US" smtClean="0"/>
              <a:pPr>
                <a:defRPr/>
              </a:pPr>
              <a:t>11/26/2012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FA3F-EDB7-4937-B70E-AE92E46D05C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1" y="4751388"/>
            <a:ext cx="1080135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7212154" y="0"/>
            <a:ext cx="3589198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104" y="3583841"/>
            <a:ext cx="7830979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104" y="2485800"/>
            <a:ext cx="7830979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814FAC-F91A-43FA-89AE-1E06CE6ABA95}" type="datetime1">
              <a:rPr lang="en-US" smtClean="0"/>
              <a:pPr>
                <a:defRPr/>
              </a:pPr>
              <a:t>11/26/2012</a:t>
            </a:fld>
            <a:endParaRPr lang="en-IN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48D1D-E6E8-4159-8FD7-0F021F32EDB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9" y="274638"/>
            <a:ext cx="8821103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069" y="1600204"/>
            <a:ext cx="432054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0630" y="1600204"/>
            <a:ext cx="432054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B096F-0560-449F-81D0-8485458473AA}" type="datetime1">
              <a:rPr lang="en-US" smtClean="0"/>
              <a:pPr>
                <a:defRPr/>
              </a:pPr>
              <a:t>11/26/2012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2EE76-B72B-449A-B191-D6745CF0C47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70" y="273050"/>
            <a:ext cx="9721216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68" y="5486400"/>
            <a:ext cx="4772471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486937" y="5486400"/>
            <a:ext cx="477434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40068" y="1516912"/>
            <a:ext cx="477247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937" y="1516912"/>
            <a:ext cx="47743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94E85-5DD1-482A-BAF8-7E22D66C0205}" type="datetime1">
              <a:rPr lang="en-US" smtClean="0"/>
              <a:pPr>
                <a:defRPr/>
              </a:pPr>
              <a:t>11/26/2012</a:t>
            </a:fld>
            <a:endParaRPr lang="en-IN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D13AE-F100-4719-A1D4-D4ED0CC8ACD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274320"/>
            <a:ext cx="8824703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8689F-0B25-4762-8BA9-985E47DD0B9F}" type="datetime1">
              <a:rPr lang="en-US" smtClean="0"/>
              <a:pPr>
                <a:defRPr/>
              </a:pPr>
              <a:t>11/26/2012</a:t>
            </a:fld>
            <a:endParaRPr lang="en-I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86003-8CB8-4CC3-BC46-AE68B2FDD0A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04A07-E0BF-4C2C-8578-AD95DF3839C5}" type="datetime1">
              <a:rPr lang="en-US" smtClean="0"/>
              <a:pPr>
                <a:defRPr/>
              </a:pPr>
              <a:t>11/26/2012</a:t>
            </a:fld>
            <a:endParaRPr lang="en-I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E7F1E-3FE7-46D1-8585-D1F13B32AED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1185528"/>
            <a:ext cx="3780473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40068" y="214424"/>
            <a:ext cx="3240406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40069" y="1981200"/>
            <a:ext cx="8371047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B3C94-5B79-409A-AF13-E4A41C7F815F}" type="datetime1">
              <a:rPr lang="en-US" smtClean="0"/>
              <a:pPr>
                <a:defRPr/>
              </a:pPr>
              <a:t>11/26/2012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634954" y="6421442"/>
            <a:ext cx="900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A232E-1608-49C2-B460-1CD79D9F40A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3889" y="1705709"/>
            <a:ext cx="3607382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58774" y="1019907"/>
            <a:ext cx="4860608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63892" y="2998765"/>
            <a:ext cx="3607380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8CE76-C7BA-46AF-9105-BBFD4148FA1A}" type="datetime1">
              <a:rPr lang="en-US" smtClean="0"/>
              <a:pPr>
                <a:defRPr/>
              </a:pPr>
              <a:t>11/26/2012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BFC5C-1C83-4254-8AAF-4E6EF893043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1" y="4751388"/>
            <a:ext cx="1080135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8641081" y="0"/>
            <a:ext cx="216027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540069" y="274638"/>
            <a:ext cx="8821103" cy="1143000"/>
          </a:xfrm>
          <a:prstGeom prst="rect">
            <a:avLst/>
          </a:prstGeom>
          <a:extLst/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540069" y="1600204"/>
            <a:ext cx="8821103" cy="4525963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540070" y="6421442"/>
            <a:ext cx="2520314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5CE149-DDC4-4784-808D-4718D40DEAB1}" type="datetime1">
              <a:rPr lang="en-US" smtClean="0"/>
              <a:pPr>
                <a:defRPr/>
              </a:pPr>
              <a:t>11/26/2012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690463" y="6421442"/>
            <a:ext cx="3420428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9631205" y="6421442"/>
            <a:ext cx="900112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EC26DD-FF3B-4A7C-ACD8-4E655ACB1E8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73" r:id="rId2"/>
    <p:sldLayoutId id="2147484082" r:id="rId3"/>
    <p:sldLayoutId id="2147484074" r:id="rId4"/>
    <p:sldLayoutId id="2147484075" r:id="rId5"/>
    <p:sldLayoutId id="2147484076" r:id="rId6"/>
    <p:sldLayoutId id="2147484077" r:id="rId7"/>
    <p:sldLayoutId id="2147484083" r:id="rId8"/>
    <p:sldLayoutId id="2147484078" r:id="rId9"/>
    <p:sldLayoutId id="2147484079" r:id="rId10"/>
    <p:sldLayoutId id="214748408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curityxploded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securityxploded.com/security-training.ph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4.png"/><Relationship Id="rId4" Type="http://schemas.openxmlformats.org/officeDocument/2006/relationships/hyperlink" Target="http://www.securityxploded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ecurityxploded.com/security-training.ph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bmp"/><Relationship Id="rId2" Type="http://schemas.openxmlformats.org/officeDocument/2006/relationships/hyperlink" Target="http://securityphresh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securityphresh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3123" y="762000"/>
            <a:ext cx="10548228" cy="1143008"/>
          </a:xfrm>
          <a:noFill/>
          <a:ln>
            <a:noFill/>
            <a:headEnd/>
            <a:tailEnd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800" b="0" cap="none" dirty="0" smtClean="0">
                <a:ln w="5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Future Roadmap </a:t>
            </a:r>
            <a:r>
              <a:rPr lang="en-US" sz="5400" b="0" cap="none" dirty="0" smtClean="0">
                <a:ln w="5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0" cap="none" dirty="0" smtClean="0">
                <a:ln w="5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3600" b="0" cap="none" dirty="0" smtClean="0">
                <a:ln w="5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[2012-2013]</a:t>
            </a:r>
            <a:endParaRPr lang="en-IN" sz="3600" b="0" cap="none" dirty="0">
              <a:ln w="5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6075" y="2362200"/>
            <a:ext cx="5334000" cy="892552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  <a:scene3d>
              <a:camera prst="perspectiveBelow"/>
              <a:lightRig rig="threePt" dir="t"/>
            </a:scene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 smtClean="0">
              <a:ln w="1905">
                <a:solidFill>
                  <a:schemeClr val="tx1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 smtClean="0">
                <a:ln w="1905"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SecurityXploded</a:t>
            </a:r>
            <a:r>
              <a:rPr lang="en-US" sz="2400" dirty="0" smtClean="0">
                <a:ln w="1905"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 Research Group</a:t>
            </a:r>
            <a:endParaRPr lang="en-US" sz="2400" dirty="0">
              <a:ln w="1905">
                <a:solidFill>
                  <a:schemeClr val="tx1"/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30305" y="4876804"/>
            <a:ext cx="6582090" cy="1015663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www.SecurityXploded.com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" y="0"/>
            <a:ext cx="10801350" cy="457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9050" cap="flat" cmpd="sng" algn="ctr">
            <a:noFill/>
            <a:prstDash val="solid"/>
            <a:headEnd/>
            <a:tailEnd/>
          </a:ln>
          <a:extLst/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400" b="1" i="0" u="none" strike="noStrike" kern="1200" cap="none" spc="0" normalizeH="0" baseline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Reverse</a:t>
            </a:r>
            <a:r>
              <a:rPr kumimoji="0" lang="en-IN" sz="2400" b="1" i="0" u="none" strike="noStrike" kern="1200" cap="none" spc="0" normalizeH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Engineering</a:t>
            </a:r>
            <a:r>
              <a:rPr kumimoji="0" lang="en-IN" sz="2400" b="1" i="0" u="none" strike="noStrike" kern="1200" cap="none" spc="0" normalizeH="0" baseline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&amp; Malware Analysis</a:t>
            </a:r>
            <a:r>
              <a:rPr lang="en-IN" sz="2400" b="1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</a:rPr>
              <a:t> Training</a:t>
            </a:r>
            <a:endParaRPr kumimoji="0" lang="en-IN" sz="2400" b="1" i="0" u="none" strike="noStrike" kern="1200" cap="none" spc="0" normalizeH="0" noProof="0" dirty="0" smtClean="0">
              <a:ln w="10541" cmpd="sng">
                <a:solidFill>
                  <a:srgbClr val="076202"/>
                </a:solidFill>
                <a:prstDash val="solid"/>
              </a:ln>
              <a:solidFill>
                <a:schemeClr val="bg1">
                  <a:lumMod val="85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securityxplodedbigiconnorma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4875" y="3530600"/>
            <a:ext cx="1675923" cy="127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Free Training </a:t>
            </a:r>
            <a:r>
              <a:rPr lang="en-US" sz="4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Programme</a:t>
            </a:r>
            <a:endParaRPr lang="en-IN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69" y="1600200"/>
            <a:ext cx="8821103" cy="4876800"/>
          </a:xfrm>
        </p:spPr>
        <p:txBody>
          <a:bodyPr/>
          <a:lstStyle/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Started in Jan 2012, with a hope create more awareness on Reversing &amp; Malware Analysis to make security more sensible to everyone.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Huge success, more than 50K views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Collaboration with Academic Institutions (Norwich University, USA).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Trainers invested a good amount of time behind the screen.</a:t>
            </a:r>
          </a:p>
          <a:p>
            <a:pPr lvl="1">
              <a:lnSpc>
                <a:spcPct val="150000"/>
              </a:lnSpc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Around 20 internal meetings, presentation reviews, articles, video demos, on every session improved the quality. </a:t>
            </a:r>
            <a:endParaRPr lang="en-IN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102" y="2667000"/>
            <a:ext cx="8821103" cy="1143000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is Next ?</a:t>
            </a:r>
            <a:endParaRPr lang="en-IN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0"/>
            <a:ext cx="8821103" cy="1143000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PROJECT  TRINITY</a:t>
            </a:r>
            <a:endParaRPr lang="en-IN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467186"/>
              </p:ext>
            </p:extLst>
          </p:nvPr>
        </p:nvGraphicFramePr>
        <p:xfrm>
          <a:off x="540067" y="1295400"/>
          <a:ext cx="10261283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Project Trinity – Security Education</a:t>
            </a:r>
            <a:endParaRPr lang="en-IN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69" y="1798637"/>
            <a:ext cx="9508806" cy="4525963"/>
          </a:xfrm>
        </p:spPr>
        <p:txBody>
          <a:bodyPr/>
          <a:lstStyle/>
          <a:p>
            <a:pPr>
              <a:buClrTx/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Student Mentorship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Programme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– Mentor Selected Students on Security Research.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Just Finished Free Training Series on ‘Reversing &amp; Malware Analysis’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Starting New Advanced Training Series [more about it in the next slides]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Training &amp; Mentorship performed by Expert Security Researchers. </a:t>
            </a:r>
          </a:p>
          <a:p>
            <a:pPr>
              <a:buNone/>
            </a:pPr>
            <a:endParaRPr lang="en-US" sz="26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875" y="152400"/>
            <a:ext cx="9144000" cy="1143000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Project Trinity </a:t>
            </a: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Security Research</a:t>
            </a:r>
            <a:endParaRPr lang="en-IN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Research Community – Work in a group on emerging Security Research projects.  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Started recently with 20+ hand picked security researchers globally. Hoping to see greater work and more people join in.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Free Security Tools – 90+ Tools, 5 Million Downloads worldwide.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Research Articles – on emerging security techniques and technologies.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Project Trinity – Help Security</a:t>
            </a:r>
            <a:endParaRPr lang="en-IN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69" y="1722437"/>
            <a:ext cx="8821103" cy="4525963"/>
          </a:xfrm>
        </p:spPr>
        <p:txBody>
          <a:bodyPr/>
          <a:lstStyle/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SecurityXploded Platform – Mainly for Youngsters to Publish their Research Work &amp; Gain Greater Recognition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Mailing list to get answers/help directly from Experts.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Opportunity to Join us  - Are you real good and passionate ?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Join with us to make a difference. Do the stuff that excites you, we will take care of your name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</a:t>
            </a:r>
          </a:p>
          <a:p>
            <a:pPr lvl="1">
              <a:buNone/>
            </a:pP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40069" y="457200"/>
            <a:ext cx="8821103" cy="1143000"/>
          </a:xfrm>
        </p:spPr>
        <p:txBody>
          <a:bodyPr/>
          <a:lstStyle/>
          <a:p>
            <a:pPr algn="ctr"/>
            <a:r>
              <a:rPr lang="en-US" sz="3600" dirty="0" smtClean="0"/>
              <a:t>Launching New Training Series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400" dirty="0" smtClean="0"/>
              <a:t>“</a:t>
            </a:r>
            <a:r>
              <a:rPr lang="en-US" sz="4800" b="1" dirty="0" smtClean="0"/>
              <a:t>Advanced Malware Analysis”</a:t>
            </a:r>
            <a:endParaRPr lang="en-IN" b="1" dirty="0"/>
          </a:p>
        </p:txBody>
      </p:sp>
      <p:pic>
        <p:nvPicPr>
          <p:cNvPr id="1026" name="Picture 2" descr="D:\website\securityxploded.com\images\security-train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7475" y="2286000"/>
            <a:ext cx="54864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515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“Advanced Malware Analysis”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Training Sessions</a:t>
            </a:r>
            <a:endParaRPr lang="en-I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69" y="1798637"/>
            <a:ext cx="8821103" cy="4525963"/>
          </a:xfrm>
        </p:spPr>
        <p:txBody>
          <a:bodyPr/>
          <a:lstStyle/>
          <a:p>
            <a:pPr marL="36512" indent="0">
              <a:lnSpc>
                <a:spcPct val="15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1. Detection and Removal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Malwares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6512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Anti-Analysis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Techniques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(Anti-debugging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Anti-VM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etc.)</a:t>
            </a:r>
          </a:p>
          <a:p>
            <a:pPr marL="36512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Botnet Analysis -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Part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marL="36512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Botnet Analysis -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Part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36512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Rootkit Analysis</a:t>
            </a:r>
          </a:p>
          <a:p>
            <a:pPr marL="36512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Reverse Engineering Automation (Scripts, plugins etc.)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41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“Advanced Malware Analysis”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Training Sessions</a:t>
            </a:r>
            <a:endParaRPr lang="en-I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69" y="1798637"/>
            <a:ext cx="8821103" cy="4525963"/>
          </a:xfrm>
        </p:spPr>
        <p:txBody>
          <a:bodyPr/>
          <a:lstStyle/>
          <a:p>
            <a:pPr marL="36512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Sandboxes (Architecture, Demo, Custom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Sanbox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etc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36512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Guest Session (Analysis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Automation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Sandbox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etc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36512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Malware Memory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Forensics</a:t>
            </a:r>
          </a:p>
          <a:p>
            <a:pPr marL="36512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Mobile Reversing (Android/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6512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Guest Session (Mobile Reversing)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6512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Mobile Malware Analysis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232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“Advanced Malware Analysis” 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Training</a:t>
            </a:r>
            <a:endParaRPr lang="en-IN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69" y="1798637"/>
            <a:ext cx="8821103" cy="4525963"/>
          </a:xfrm>
        </p:spPr>
        <p:txBody>
          <a:bodyPr/>
          <a:lstStyle/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Starts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from Dec-2012 onwards in our local meets at Bangalore. 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First of its kind and FREE for all.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Covers advanced aspects and revolves around specific category of Malwares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Delivered by Experts with detailed &amp; practical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presentation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More details will be announced on our Training page soon </a:t>
            </a:r>
          </a:p>
          <a:p>
            <a:pPr marL="339725" lvl="1" indent="0">
              <a:lnSpc>
                <a:spcPct val="15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hlinkClick r:id="rId2"/>
              </a:rPr>
              <a:t>http://securityxploded.com/security-training.php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536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37508" y="357170"/>
            <a:ext cx="995756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Disclaimer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1" y="1371604"/>
            <a:ext cx="1080135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2" y="1371600"/>
            <a:ext cx="10351294" cy="347787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The Content, Demonstration, Source Code and Programs presented here is "AS IS" without any warranty or conditions of any kind. Also the views/ideas/knowledge expressed here are solely of the trainer’s only and nothing to do with the company or the organization in which the trainer is currently working. </a:t>
            </a:r>
          </a:p>
          <a:p>
            <a:pPr marL="285750" indent="-285750" algn="just" eaLnBrk="1" hangingPunct="1"/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However in no circumstances neither the trainer nor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SecurityXploded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is responsible for any damage or loss caused due to use or misuse of the information presented here.</a:t>
            </a:r>
          </a:p>
          <a:p>
            <a:pPr marL="285750" indent="-285750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690463" y="6492879"/>
            <a:ext cx="3420428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" y="1371600"/>
            <a:ext cx="10801350" cy="4462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Thank You !</a:t>
            </a:r>
          </a:p>
          <a:p>
            <a:pPr algn="ctr"/>
            <a:endParaRPr lang="en-US" sz="4800" b="1" dirty="0" smtClean="0">
              <a:solidFill>
                <a:srgbClr val="FF000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hlinkClick r:id="rId4"/>
              </a:rPr>
              <a:t>www.SecurityXploded.com</a:t>
            </a:r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</p:txBody>
      </p:sp>
      <p:pic>
        <p:nvPicPr>
          <p:cNvPr id="7" name="Picture 6" descr="securityxploded_Logo_ic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333874" y="2514604"/>
            <a:ext cx="2068177" cy="1533525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37508" y="357170"/>
            <a:ext cx="995756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Acknowledgement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1" y="1371604"/>
            <a:ext cx="1080135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371475" y="1676400"/>
            <a:ext cx="10351294" cy="347787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Special thanks to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Null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Garage4Hackers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community for their extended support and cooperation.</a:t>
            </a: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Thanks to all the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Trainers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who have devoted their precious time and countless hours to make it happen.</a:t>
            </a: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Thanks to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ThoughtWorks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for the beautiful and bigger venue.</a:t>
            </a: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510439" y="6492879"/>
            <a:ext cx="3420428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7380923" y="6492879"/>
            <a:ext cx="3420428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37508" y="357170"/>
            <a:ext cx="9957564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Reversing &amp; Malware Analysis Training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1" y="1371604"/>
            <a:ext cx="1080135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2" y="1399431"/>
            <a:ext cx="10351294" cy="4493538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eaLnBrk="1" hangingPunct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This presentation is a part of our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Reverse Engineering &amp; Malware Analysis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training program. Currently it is delivered only during our local meet for FREE of cost.</a:t>
            </a:r>
          </a:p>
          <a:p>
            <a:pPr marL="285750" eaLnBrk="1" hangingPunct="1">
              <a:lnSpc>
                <a:spcPct val="15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 For complete details of this course, visit our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hlinkClick r:id="rId3"/>
              </a:rPr>
              <a:t>Security Training page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510439" y="6492879"/>
            <a:ext cx="3420428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7380923" y="6492879"/>
            <a:ext cx="3420428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security-trainin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19475" y="2667000"/>
            <a:ext cx="3375422" cy="2057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37508" y="357170"/>
            <a:ext cx="995756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Who we are?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60045" y="1371600"/>
            <a:ext cx="10441305" cy="4031873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SecurityXploded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Research Group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Group of Security Researchers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Working for different organizations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Multi-domain expertise 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Actively working on community projects to make security enjoyable to everyone.</a:t>
            </a: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510439" y="6492879"/>
            <a:ext cx="3420428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Agenda</a:t>
            </a:r>
            <a:endParaRPr lang="en-IN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Tx/>
              <a:buFont typeface="Wingdings" pitchFamily="2" charset="2"/>
              <a:buChar char="Ø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Current projects – Update</a:t>
            </a:r>
          </a:p>
          <a:p>
            <a:pPr lvl="1">
              <a:lnSpc>
                <a:spcPct val="150000"/>
              </a:lnSpc>
              <a:buClrTx/>
              <a:buFont typeface="Wingdings" pitchFamily="2" charset="2"/>
              <a:buChar char="Ø"/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SecurityPhresh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>
              <a:lnSpc>
                <a:spcPct val="150000"/>
              </a:lnSpc>
              <a:buClrTx/>
              <a:buFont typeface="Wingdings" pitchFamily="2" charset="2"/>
              <a:buChar char="Ø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Tx/>
              <a:buFont typeface="Wingdings" pitchFamily="2" charset="2"/>
              <a:buChar char="Ø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The New Thing – Project Trinity</a:t>
            </a:r>
          </a:p>
          <a:p>
            <a:pPr lvl="1">
              <a:lnSpc>
                <a:spcPct val="150000"/>
              </a:lnSpc>
              <a:buClrTx/>
              <a:buFont typeface="Wingdings" pitchFamily="2" charset="2"/>
              <a:buChar char="Ø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Security &amp; Beyond!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Ø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New Training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Launch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5" y="0"/>
            <a:ext cx="10363200" cy="1143000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SecurityPhresh.com - Security News </a:t>
            </a:r>
            <a:endParaRPr lang="en-IN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ontent Placeholder 4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75" y="1371600"/>
            <a:ext cx="8610600" cy="5181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5" y="274638"/>
            <a:ext cx="10363200" cy="1143000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SecurityPhresh.com - Security News </a:t>
            </a:r>
            <a:endParaRPr lang="en-IN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News from multiple sources on a SINGLE platform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Popular News and trend analysis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Launched the beta version last month</a:t>
            </a:r>
          </a:p>
          <a:p>
            <a:pPr lvl="1"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Re-designed the back end engine from scratch</a:t>
            </a:r>
          </a:p>
          <a:p>
            <a:pPr lvl="1"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Simple and beautiful user interactive interface 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More things cooking in the background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Share your feedback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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035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5" y="274638"/>
            <a:ext cx="10363200" cy="1143000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SecurityPhresh.com - Security News </a:t>
            </a:r>
            <a:endParaRPr lang="en-IN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" indent="0">
              <a:lnSpc>
                <a:spcPct val="150000"/>
              </a:lnSpc>
              <a:buClrTx/>
              <a:buNone/>
            </a:pP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marL="36512" indent="0">
              <a:lnSpc>
                <a:spcPct val="150000"/>
              </a:lnSpc>
              <a:buClrTx/>
              <a:buNone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36512" indent="0" algn="ctr">
              <a:lnSpc>
                <a:spcPct val="150000"/>
              </a:lnSpc>
              <a:buClrTx/>
              <a:buNone/>
            </a:pPr>
            <a:r>
              <a:rPr lang="en-US" sz="4800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www.SecurityPhresh.com</a:t>
            </a:r>
            <a:endParaRPr lang="en-IN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210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2010-10-28T18:34:05Z</outs:dateTime>
      <outs:isPinned>true</outs:isPinned>
    </outs:relatedDate>
    <outs:relatedDate>
      <outs:type>2</outs:type>
      <outs:displayName>Created</outs:displayName>
      <outs:dateTime>2010-07-04T05:35:18Z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Nagareshwar Talekar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nag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963F2505-FD45-4DDE-B41A-9969EF4D17D6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10212</TotalTime>
  <Words>703</Words>
  <Application>Microsoft Office PowerPoint</Application>
  <PresentationFormat>Custom</PresentationFormat>
  <Paragraphs>153</Paragraphs>
  <Slides>20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Technic</vt:lpstr>
      <vt:lpstr>Future Roadmap  [2012-2013]</vt:lpstr>
      <vt:lpstr>PowerPoint Presentation</vt:lpstr>
      <vt:lpstr>PowerPoint Presentation</vt:lpstr>
      <vt:lpstr>PowerPoint Presentation</vt:lpstr>
      <vt:lpstr>PowerPoint Presentation</vt:lpstr>
      <vt:lpstr>Agenda</vt:lpstr>
      <vt:lpstr>SecurityPhresh.com - Security News </vt:lpstr>
      <vt:lpstr>SecurityPhresh.com - Security News </vt:lpstr>
      <vt:lpstr>SecurityPhresh.com - Security News </vt:lpstr>
      <vt:lpstr>Free Training Programme</vt:lpstr>
      <vt:lpstr>What is Next ?</vt:lpstr>
      <vt:lpstr>PROJECT  TRINITY</vt:lpstr>
      <vt:lpstr>Project Trinity – Security Education</vt:lpstr>
      <vt:lpstr>Project Trinity – Security Research</vt:lpstr>
      <vt:lpstr>Project Trinity – Help Security</vt:lpstr>
      <vt:lpstr>Launching New Training Series “Advanced Malware Analysis”</vt:lpstr>
      <vt:lpstr>“Advanced Malware Analysis” Training Sessions</vt:lpstr>
      <vt:lpstr>“Advanced Malware Analysis” Training Sessions</vt:lpstr>
      <vt:lpstr>“Advanced Malware Analysis”  Training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Virtualization</dc:title>
  <dc:creator>Amit Malik</dc:creator>
  <cp:lastModifiedBy>nag</cp:lastModifiedBy>
  <cp:revision>661</cp:revision>
  <dcterms:created xsi:type="dcterms:W3CDTF">2010-07-04T05:35:18Z</dcterms:created>
  <dcterms:modified xsi:type="dcterms:W3CDTF">2012-11-26T05:53:03Z</dcterms:modified>
</cp:coreProperties>
</file>