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1" r:id="rId4"/>
    <p:sldId id="339" r:id="rId5"/>
    <p:sldId id="340" r:id="rId6"/>
    <p:sldId id="341" r:id="rId7"/>
    <p:sldId id="342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7" r:id="rId19"/>
    <p:sldId id="334" r:id="rId20"/>
    <p:sldId id="335" r:id="rId21"/>
    <p:sldId id="336" r:id="rId22"/>
    <p:sldId id="32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76202"/>
    <a:srgbClr val="3BFB31"/>
    <a:srgbClr val="060606"/>
    <a:srgbClr val="15FB09"/>
    <a:srgbClr val="C7DAF1"/>
    <a:srgbClr val="FFB3B3"/>
    <a:srgbClr val="FF3300"/>
    <a:srgbClr val="FF9900"/>
    <a:srgbClr val="FF8265"/>
    <a:srgbClr val="C6605E"/>
  </p:clrMru>
  <p:extLst>
    <p:ext uri="{E76CE94A-603C-4142-B9EB-6D1370010A27}">
      <p14:discardImageEditData xmlns="" xmlns:p14="http://schemas.microsoft.com/office/powerpoint/2007/7/12/main" val="0"/>
    </p:ext>
    <p:ext uri="{D31A062A-798A-4329-ABDD-BBA856620510}">
      <p14:defaultImageDpi xmlns=""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241" autoAdjust="0"/>
    <p:restoredTop sz="95512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D9CA-13F9-4C31-AE5A-2ABB9CCF1D62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A4E4-3D55-4E40-8356-9BD605667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52BEC-BFCC-4C57-9C68-E0B08D3A6B5F}" type="datetimeFigureOut">
              <a:rPr lang="en-US"/>
              <a:pPr>
                <a:defRPr/>
              </a:pPr>
              <a:t>1/9/2012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A04A8-207B-4F46-83B8-72F14DAAC0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2757237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system/hide-driver/NtCallScheme_small.p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2AD44-9997-4061-AD45-B101B968234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is taken from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rootkit</a:t>
            </a:r>
            <a:r>
              <a:rPr lang="en-US" baseline="0" dirty="0" smtClean="0"/>
              <a:t> arsenal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57810-41FB-4221-855E-6917FC7FD4B3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is taken from : </a:t>
            </a:r>
            <a:r>
              <a:rPr lang="en-US" baseline="0" dirty="0" err="1" smtClean="0"/>
              <a:t>RootKit</a:t>
            </a:r>
            <a:r>
              <a:rPr lang="en-US" baseline="0" dirty="0" smtClean="0"/>
              <a:t> Arsenal (An awesome book)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57810-41FB-4221-855E-6917FC7FD4B3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source: </a:t>
            </a:r>
            <a:r>
              <a:rPr lang="en-IN" dirty="0" smtClean="0">
                <a:hlinkClick r:id="rId3"/>
              </a:rPr>
              <a:t>http://www.codeproject.com/KB/system/hide-driver/NtCallScheme_small.png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57810-41FB-4221-855E-6917FC7FD4B3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04B28-61BA-45F0-A010-998CA1857B24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4FB-B005-4AB9-97A3-DA8860E780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113282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0469-F552-4BD7-A8E0-4CA01673EB54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7556-1938-4E96-9E82-5C32A0B9BE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305130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987D-980B-4DB6-ACC9-B0A14D91A375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D809-4E83-46CC-8C44-782D37AB2E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1032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7915-37E3-4720-BA3D-4CF52B9AC699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FA3F-EDB7-4937-B70E-AE92E46D05C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280384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814FAC-F91A-43FA-89AE-1E06CE6ABA95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8D1D-E6E8-4159-8FD7-0F021F32ED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3980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096F-0560-449F-81D0-8485458473AA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EE76-B72B-449A-B191-D6745CF0C4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4444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4E85-5DD1-482A-BAF8-7E22D66C0205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3AE-F100-4719-A1D4-D4ED0CC8ACD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35008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689F-0B25-4762-8BA9-985E47DD0B9F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003-8CB8-4CC3-BC46-AE68B2FDD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161755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4A07-E0BF-4C2C-8578-AD95DF3839C5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7F1E-3FE7-46D1-8585-D1F13B32AE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10797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DB3C94-5B79-409A-AF13-E4A41C7F815F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232E-1608-49C2-B460-1CD79D9F40A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339240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CE76-C7BA-46AF-9105-BBFD4148FA1A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FC5C-1C83-4254-8AAF-4E6EF89304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07/7/12/main" val="55502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CE149-DDC4-4784-808D-4718D40DEAB1}" type="datetime1">
              <a:rPr lang="en-US" smtClean="0"/>
              <a:pPr>
                <a:defRPr/>
              </a:pPr>
              <a:t>1/9/2012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C26DD-FF3B-4A7C-ACD8-4E655ACB1E8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77" r:id="rId7"/>
    <p:sldLayoutId id="2147484083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xplod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cc768129.aspx" TargetMode="External"/><Relationship Id="rId2" Type="http://schemas.openxmlformats.org/officeDocument/2006/relationships/hyperlink" Target="http://securityxploded.com/malware-analysis-training-reference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hyperlink" Target="http://securityxploded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xploded.com/security-trainin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BFB31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066792"/>
            <a:ext cx="8929718" cy="1143008"/>
          </a:xfrm>
          <a:noFill/>
          <a:ln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Part II – Introduction to Windows Internals</a:t>
            </a:r>
            <a:endParaRPr lang="en-IN" sz="3600" b="0" cap="none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86000"/>
            <a:ext cx="5572164" cy="95410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Swapnil Pathak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Amit</a:t>
            </a:r>
            <a:r>
              <a:rPr lang="en-US" sz="28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Malik</a:t>
            </a:r>
            <a:endParaRPr lang="en-US" sz="28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876800"/>
            <a:ext cx="5572140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www.SecurityXploded.com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 cap="flat" cmpd="sng" algn="ctr">
            <a:noFill/>
            <a:prstDash val="solid"/>
            <a:headEnd/>
            <a:tailEnd/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 w="10541" cmpd="sng">
                  <a:solidFill>
                    <a:srgbClr val="07620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Reverse</a:t>
            </a:r>
            <a:r>
              <a:rPr kumimoji="0" lang="en-IN" sz="2400" b="1" i="0" u="none" strike="noStrike" kern="1200" cap="none" spc="0" normalizeH="0" noProof="0" dirty="0" smtClean="0">
                <a:ln w="10541" cmpd="sng">
                  <a:solidFill>
                    <a:srgbClr val="07620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Engineering</a:t>
            </a:r>
            <a:r>
              <a:rPr kumimoji="0" lang="en-IN" sz="2400" b="1" i="0" u="none" strike="noStrike" kern="1200" cap="none" spc="0" normalizeH="0" baseline="0" noProof="0" dirty="0" smtClean="0">
                <a:ln w="10541" cmpd="sng">
                  <a:solidFill>
                    <a:srgbClr val="07620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&amp; Malware Analysis</a:t>
            </a:r>
            <a:r>
              <a:rPr lang="en-IN" sz="2400" b="1" dirty="0" smtClean="0">
                <a:ln w="10541" cmpd="sng">
                  <a:solidFill>
                    <a:srgbClr val="07620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IN" sz="2400" b="1" dirty="0" smtClean="0">
                <a:ln w="10541" cmpd="sng">
                  <a:solidFill>
                    <a:srgbClr val="07620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Training</a:t>
            </a:r>
            <a:endParaRPr kumimoji="0" lang="en-IN" sz="2400" b="1" i="0" u="none" strike="noStrike" kern="1200" cap="none" spc="0" normalizeH="0" noProof="0" dirty="0" smtClean="0">
              <a:ln w="10541" cmpd="sng">
                <a:solidFill>
                  <a:srgbClr val="07620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ecurityxplodedbigiconnorm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530600"/>
            <a:ext cx="15240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Kernel &amp; User Address Space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ser_kern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09675" y="1710531"/>
            <a:ext cx="672465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 and Thread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Process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Executing instance of an application.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Isolated address space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PEB data structure store information about process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PEB is an user space data structure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Threads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Multiple threads share the same address space in the process.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Each process has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at least a single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executing thread.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TEB data structure store information about thread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PEB (Process Environment Block)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opaque data structure that store information about process in user space</a:t>
            </a:r>
          </a:p>
          <a:p>
            <a:endParaRPr lang="en-IN" dirty="0"/>
          </a:p>
        </p:txBody>
      </p:sp>
      <p:pic>
        <p:nvPicPr>
          <p:cNvPr id="5" name="Picture 4" descr="P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90800"/>
            <a:ext cx="7648575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PEB Cont.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EB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212" y="1600200"/>
            <a:ext cx="787757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TEB (Thread Environment Block)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TEB is a data structure that store information about thread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0"/>
            <a:ext cx="739140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Programming Interface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API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Includes functions, classes, data structures and variables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Interface between various software components to communicate with each other.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Windows APIs are used to interact with kernel or other modules.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MSDN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	Provides documentation for various API functions.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Dlls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ntdll.dll, kernel32.dll, user32.dll, advapi32.dll, hal.dll etc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 Service Dispatching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API_Call_rootkit_arse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7619999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 Service Dispatching Cont.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pic>
        <p:nvPicPr>
          <p:cNvPr id="6" name="Content Placeholder 5" descr="NtCallScheme_sma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69342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Important API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File and Directories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CreateFile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GetSystemDirectory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ReadFile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WriteFile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etc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Network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	socket, send,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recv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URLDownloadToFile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etc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Registry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RegOpenKey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RegSetValue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RegQueryValue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etc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Important API Cont.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Processes, Threads, Synchronization using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semaphore.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CreateProcess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ReadProcessMemory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WriteProcessMemory,CreateRemoteThread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CreateMutex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etc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Memory </a:t>
            </a:r>
          </a:p>
          <a:p>
            <a:pPr>
              <a:lnSpc>
                <a:spcPct val="170000"/>
              </a:lnSpc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VirtualAlloc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VirtualProtect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HeapAlloc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LocalAlloc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etc</a:t>
            </a:r>
          </a:p>
          <a:p>
            <a:endParaRPr lang="en-IN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720" y="357166"/>
            <a:ext cx="84296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Disclaimer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0" y="1371600"/>
            <a:ext cx="9144000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endParaRPr lang="en-IN" sz="2400" dirty="0">
              <a:latin typeface="Cambria" pitchFamily="18" charset="0"/>
            </a:endParaRPr>
          </a:p>
          <a:p>
            <a:pPr marL="285750" indent="-285750" eaLnBrk="1" hangingPunct="1"/>
            <a:endParaRPr lang="en-IN" sz="2400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0" y="1371600"/>
            <a:ext cx="8763000" cy="415498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The Content, Demonstration, Source Code and Programs presented here is "AS IS" without any warranty or conditions of any kind. Also the views/ideas/knowledge expressed here are solely of the trainer’s only and nothing to do with the company or the organization in which the trainer is currently working. </a:t>
            </a:r>
          </a:p>
          <a:p>
            <a:pPr marL="285750" indent="-285750" algn="just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However in no circumstances neither the trainer nor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responsible for any damage or loss caused due to use or misuse of the information presented here.</a:t>
            </a:r>
          </a:p>
          <a:p>
            <a:pPr marL="285750" indent="-285750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Complete Reference Guide for Reversing &amp; Malware Analysis Training</a:t>
            </a:r>
            <a:endParaRPr lang="en-US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http://SecurityXploded.com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ecurityxplodedbigiconnorm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30500"/>
            <a:ext cx="1752600" cy="1460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720" y="357166"/>
            <a:ext cx="84296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0" y="1371600"/>
            <a:ext cx="9144000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endParaRPr lang="en-IN" sz="2400" dirty="0">
              <a:latin typeface="Cambria" pitchFamily="18" charset="0"/>
            </a:endParaRPr>
          </a:p>
          <a:p>
            <a:pPr marL="285750" indent="-285750" eaLnBrk="1" hangingPunct="1"/>
            <a:endParaRPr lang="en-IN" sz="2400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0" y="1371600"/>
            <a:ext cx="8763000" cy="297004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Special thanks to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Garage4Hackers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community for their extended support and cooperation.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Thanks to all the trainers who have devoted their precious time and countless hours to make it happen.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720" y="357166"/>
            <a:ext cx="84296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Reversing &amp; Malware Analysis Training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0" y="1371600"/>
            <a:ext cx="9144000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endParaRPr lang="en-IN" sz="2400" dirty="0">
              <a:latin typeface="Cambria" pitchFamily="18" charset="0"/>
            </a:endParaRPr>
          </a:p>
          <a:p>
            <a:pPr marL="285750" indent="-285750" eaLnBrk="1" hangingPunct="1"/>
            <a:endParaRPr lang="en-IN" sz="2400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0" y="1399431"/>
            <a:ext cx="8763000" cy="5001369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eaLnBrk="1" hangingPunct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presentation is part of our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Reverse Engineering &amp; Malware Analysis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Training program. Currently it is delivered only during our local meet for FREE of cost.</a:t>
            </a:r>
          </a:p>
          <a:p>
            <a:pPr marL="285750" eaLnBrk="1" hangingPunct="1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For complete details of this course, visit our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Security Training page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security-trai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124200"/>
            <a:ext cx="28575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720" y="357166"/>
            <a:ext cx="84296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Who am I #1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04800" y="1371600"/>
            <a:ext cx="8839200" cy="403187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Amit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Malik (sometimes DouBle_Zer0,DZZ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Member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SecurityXploded &amp; Garage4Hackers</a:t>
            </a: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Security Researcher</a:t>
            </a: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RE, Exploit Analysis/Development, Malware Analysis</a:t>
            </a: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Email: m.amit30@gmail.com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720" y="357166"/>
            <a:ext cx="842968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Who am I #2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04800" y="1371600"/>
            <a:ext cx="8839200" cy="403187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Swapnil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Pathak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Member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SecurityXploded</a:t>
            </a: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Security Researcher</a:t>
            </a: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RE, Malware Analysis, Network Security</a:t>
            </a:r>
          </a:p>
          <a:p>
            <a:pPr marL="102870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Email: swapnilpathak101@gmail.com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Windows Architecture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Windows_Archite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7010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>
            <a:noAutofit/>
          </a:bodyPr>
          <a:lstStyle/>
          <a:p>
            <a:pPr marL="493712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Virtual Memory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invisible layer between a software and physical memory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Every process first get loaded into its virtual memory address space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Small units called “pages” are used to do mapping between physical memory and virtual memory.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Paging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	Memory management scheme that stores and retrieves data from secondary storage for use in main memory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Uses same size blocks called pages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Page table is used to translate virtual addresses in physical memory addresses</a:t>
            </a: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Memory Management Cont.</a:t>
            </a:r>
            <a:endParaRPr lang="en-IN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User Address Space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Allocated for user mode applications.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processes execute in their own virtual space.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operating system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dlls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interact with kernel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Kernel Address Space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	Strictly reserved for kernel, device drivers and operating system executive.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user mode application can directly interact with the kernel.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www.SecurityXploded.com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2010-10-28T18:34:05Z</outs:dateTime>
      <outs:isPinned>true</outs:isPinned>
    </outs:relatedDate>
    <outs:relatedDate>
      <outs:type>2</outs:type>
      <outs:displayName>Created</outs:displayName>
      <outs:dateTime>2010-07-04T05:35:18Z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Nagareshwar Talekar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nag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3F2505-FD45-4DDE-B41A-9969EF4D17D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9968</TotalTime>
  <Words>489</Words>
  <Application>Microsoft Office PowerPoint</Application>
  <PresentationFormat>On-screen Show (4:3)</PresentationFormat>
  <Paragraphs>155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Part II – Introduction to Windows Internals</vt:lpstr>
      <vt:lpstr>Slide 2</vt:lpstr>
      <vt:lpstr>Slide 3</vt:lpstr>
      <vt:lpstr>Slide 4</vt:lpstr>
      <vt:lpstr>Slide 5</vt:lpstr>
      <vt:lpstr>Slide 6</vt:lpstr>
      <vt:lpstr>Windows Architecture</vt:lpstr>
      <vt:lpstr>Memory Management</vt:lpstr>
      <vt:lpstr>Memory Management Cont.</vt:lpstr>
      <vt:lpstr>Kernel &amp; User Address Space</vt:lpstr>
      <vt:lpstr>Process and Thread</vt:lpstr>
      <vt:lpstr>PEB (Process Environment Block)</vt:lpstr>
      <vt:lpstr>PEB Cont.</vt:lpstr>
      <vt:lpstr>TEB (Thread Environment Block)</vt:lpstr>
      <vt:lpstr>Application Programming Interface</vt:lpstr>
      <vt:lpstr>System Service Dispatching</vt:lpstr>
      <vt:lpstr>System Service Dispatching Cont.</vt:lpstr>
      <vt:lpstr>Important API</vt:lpstr>
      <vt:lpstr>Important API Cont.</vt:lpstr>
      <vt:lpstr>Reference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Virtualization</dc:title>
  <dc:creator>Nagareshwar Talekar</dc:creator>
  <cp:lastModifiedBy>nag</cp:lastModifiedBy>
  <cp:revision>579</cp:revision>
  <dcterms:created xsi:type="dcterms:W3CDTF">2010-07-04T05:35:18Z</dcterms:created>
  <dcterms:modified xsi:type="dcterms:W3CDTF">2012-01-09T18:48:29Z</dcterms:modified>
</cp:coreProperties>
</file>