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38"/>
  </p:notesMasterIdLst>
  <p:handoutMasterIdLst>
    <p:handoutMasterId r:id="rId39"/>
  </p:handoutMasterIdLst>
  <p:sldIdLst>
    <p:sldId id="357" r:id="rId3"/>
    <p:sldId id="261" r:id="rId4"/>
    <p:sldId id="358" r:id="rId5"/>
    <p:sldId id="359" r:id="rId6"/>
    <p:sldId id="361" r:id="rId7"/>
    <p:sldId id="362" r:id="rId8"/>
    <p:sldId id="327" r:id="rId9"/>
    <p:sldId id="328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  <p:sldId id="340" r:id="rId21"/>
    <p:sldId id="341" r:id="rId22"/>
    <p:sldId id="342" r:id="rId23"/>
    <p:sldId id="343" r:id="rId24"/>
    <p:sldId id="344" r:id="rId25"/>
    <p:sldId id="345" r:id="rId26"/>
    <p:sldId id="346" r:id="rId27"/>
    <p:sldId id="347" r:id="rId28"/>
    <p:sldId id="348" r:id="rId29"/>
    <p:sldId id="349" r:id="rId30"/>
    <p:sldId id="350" r:id="rId31"/>
    <p:sldId id="351" r:id="rId32"/>
    <p:sldId id="352" r:id="rId33"/>
    <p:sldId id="353" r:id="rId34"/>
    <p:sldId id="360" r:id="rId35"/>
    <p:sldId id="355" r:id="rId36"/>
    <p:sldId id="322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3BFB31"/>
    <a:srgbClr val="15FB09"/>
    <a:srgbClr val="C7DAF1"/>
    <a:srgbClr val="FFB3B3"/>
    <a:srgbClr val="FF3300"/>
    <a:srgbClr val="FF9900"/>
    <a:srgbClr val="FF8265"/>
    <a:srgbClr val="C6605E"/>
  </p:clrMru>
  <p:extLst>
    <p:ext uri="{E76CE94A-603C-4142-B9EB-6D1370010A27}">
      <p14:discardImageEditData xmlns:p14="http://schemas.microsoft.com/office/powerpoint/2007/7/12/main" xmlns="" val="0"/>
    </p:ext>
    <p:ext uri="{D31A062A-798A-4329-ABDD-BBA856620510}">
      <p14:defaultImageDpi xmlns:p14="http://schemas.microsoft.com/office/powerpoint/2007/7/12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4241" autoAdjust="0"/>
    <p:restoredTop sz="87826" autoAdjust="0"/>
  </p:normalViewPr>
  <p:slideViewPr>
    <p:cSldViewPr>
      <p:cViewPr varScale="1">
        <p:scale>
          <a:sx n="102" d="100"/>
          <a:sy n="102" d="100"/>
        </p:scale>
        <p:origin x="-18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1/9/2012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27572372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07/7/7/main" xmlns="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IN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07/7/7/main" xmlns="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E04B28-61BA-45F0-A010-998CA1857B24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113282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0469-F552-4BD7-A8E0-4CA01673EB54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305130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987D-980B-4DB6-ACC9-B0A14D91A375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10324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7915-37E3-4720-BA3D-4CF52B9AC699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2803844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814FAC-F91A-43FA-89AE-1E06CE6ABA95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39804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096F-0560-449F-81D0-8485458473AA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444493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94E85-5DD1-482A-BAF8-7E22D66C0205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350089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689F-0B25-4762-8BA9-985E47DD0B9F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161755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04A07-E0BF-4C2C-8578-AD95DF3839C5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107974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B3C94-5B79-409A-AF13-E4A41C7F815F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339240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CE76-C7BA-46AF-9105-BBFD4148FA1A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07/7/12/main" xmlns="" val="55502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07/7/7/main" xmlns="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07/7/7/main" xmlns="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5CE149-DDC4-4784-808D-4718D40DEAB1}" type="datetime1">
              <a:rPr lang="en-US" smtClean="0"/>
              <a:pPr>
                <a:defRPr/>
              </a:pPr>
              <a:t>1/9/2012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768129.aspx" TargetMode="External"/><Relationship Id="rId2" Type="http://schemas.openxmlformats.org/officeDocument/2006/relationships/hyperlink" Target="http://securityxploded.com/malware-analysis-training-reference.php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.png"/><Relationship Id="rId4" Type="http://schemas.openxmlformats.org/officeDocument/2006/relationships/hyperlink" Target="http://www.securityxploded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066792"/>
            <a:ext cx="8929718" cy="114300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3600" b="0" cap="none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Part III - Windows PE File Format </a:t>
            </a:r>
            <a:r>
              <a:rPr sz="3600" b="0" cap="none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Basics</a:t>
            </a:r>
            <a:endParaRPr lang="en-IN" sz="3600" b="0" cap="none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2286000"/>
            <a:ext cx="5572164" cy="954107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Swapnil Pathak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28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Malik</a:t>
            </a:r>
            <a:endParaRPr lang="en-US" sz="2800" b="1" dirty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4876800"/>
            <a:ext cx="557214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flat" cmpd="sng" algn="ctr">
            <a:noFill/>
            <a:prstDash val="solid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Reverse</a:t>
            </a:r>
            <a:r>
              <a:rPr kumimoji="0" lang="en-IN" sz="2400" b="1" i="0" u="none" strike="noStrike" kern="1200" cap="none" spc="0" normalizeH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Engineering</a:t>
            </a: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&amp; Malware Analysis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Training</a:t>
            </a:r>
            <a:endParaRPr kumimoji="0" lang="en-IN" sz="2400" b="1" i="0" u="none" strike="noStrike" kern="1200" cap="none" spc="0" normalizeH="0" noProof="0" dirty="0" smtClean="0">
              <a:ln w="10541" cmpd="sng">
                <a:solidFill>
                  <a:srgbClr val="076202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3429000"/>
            <a:ext cx="1524000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Basic Structure Cont.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Most common sections found in executable are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Executable Code section (.text , CODE)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Data Sections (.data, .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rdata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.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bss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DATA)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Resources section (.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rsrc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Export Section (.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edata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Import Section (.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idata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Debug Information Section (.debug)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Headers – DOS Header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All PE files start with DOS header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First 64 bytes of the file.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Run program in DOS.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Runs the DOS stub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Usually the string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“This program must be run under Microsoft Windows”</a:t>
            </a:r>
          </a:p>
          <a:p>
            <a:pPr>
              <a:lnSpc>
                <a:spcPct val="150000"/>
              </a:lnSpc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e_lfanew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the pointer to PE or NT header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Structure defined in windows.inc 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winnt.h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Header- DOS header cont.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3340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e_magic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4D, 5A (MZ)</a:t>
            </a: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e_lfanew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is a DWORD which contains the offset of the PE header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DOS_Header_fin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1447799"/>
            <a:ext cx="6324600" cy="39624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Headers – PE header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Begins with signature (DWORD) 50h, 45h, 00h, 00h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Letters “PE” followed by two terminating zeros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File Header- 20 Bytes – contains info about physical layout and properties of the file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Optional Header- 224 Bytes – contains info about the logical layout of the PE file – size given by member of File header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PE_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219200"/>
            <a:ext cx="4038600" cy="1143000"/>
          </a:xfrm>
          <a:prstGeom prst="rect">
            <a:avLst/>
          </a:prstGeom>
        </p:spPr>
      </p:pic>
      <p:pic>
        <p:nvPicPr>
          <p:cNvPr id="5" name="Picture 4" descr="NT_Hea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1295400"/>
            <a:ext cx="3276600" cy="990600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Headers – PE –&gt; File header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657600"/>
            <a:ext cx="8229600" cy="2743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Machine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NumberOfSections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SizeOfOptionalHeader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Characteristics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PE_File_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295400"/>
            <a:ext cx="3581400" cy="2133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 descr="File_hea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1295400"/>
            <a:ext cx="4876800" cy="2133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Header – PE –&gt; Optional Header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Content Placeholder 5" descr="optional_header_swapni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371600"/>
            <a:ext cx="4289532" cy="495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optional_hea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1371600"/>
            <a:ext cx="3886200" cy="5238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66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Optional Header Cont.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AddressOfEntryPoint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ImageBase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SectionAlignment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FileAlignment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SizeOfImage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SizeOfHeaders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Subsystem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DataDirectory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Header – PE –&gt; Optional –&gt; Data Directory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229600" cy="4373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Last 128 bytes of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OptionalHeader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Array of 16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Image_Data_Directory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structures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Each relating to an important data structure like the Import Table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Members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Virtual Address : RVA of the data structure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iSize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: size in bytes of the data structure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PE_Data_Directo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524000"/>
            <a:ext cx="4724400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import_expor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1524000"/>
            <a:ext cx="4572000" cy="91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Data Directories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 descr="PE_Directori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0" y="1676400"/>
            <a:ext cx="5715000" cy="4191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IMAGE_DIRECTORY_ENTRY_EXPORT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IMAGE_DIRECTORY_ENTRY_IMPORT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IMAGE_DIRECTORY_ENTRY_RESOURCE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IMAGE_DIRECTORY_ENTRY_TLS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IMAGE_DIRECTORY_ENTRY_IAT</a:t>
            </a:r>
          </a:p>
          <a:p>
            <a:pPr>
              <a:lnSpc>
                <a:spcPct val="150000"/>
              </a:lnSpc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07/7/7/main" xmlns="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41549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07/7/7/main" xmlns="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85750" indent="-285750" algn="just" eaLnBrk="1" hangingPunct="1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responsible for any damage or loss caused due to use or misuse of the information presented here.</a:t>
            </a:r>
          </a:p>
          <a:p>
            <a:pPr marL="285750" indent="-285750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352800" y="6396037"/>
            <a:ext cx="2895600" cy="461963"/>
          </a:xfrm>
        </p:spPr>
        <p:txBody>
          <a:bodyPr/>
          <a:lstStyle/>
          <a:p>
            <a:pPr>
              <a:defRPr/>
            </a:pPr>
            <a:endParaRPr lang="en-IN" dirty="0" smtClean="0"/>
          </a:p>
          <a:p>
            <a:pPr>
              <a:defRPr/>
            </a:pPr>
            <a:endParaRPr lang="en-IN" dirty="0" smtClean="0"/>
          </a:p>
          <a:p>
            <a:pPr>
              <a:defRPr/>
            </a:pPr>
            <a:endParaRPr lang="en-IN" dirty="0" smtClean="0"/>
          </a:p>
          <a:p>
            <a:pPr>
              <a:defRPr/>
            </a:pPr>
            <a:endParaRPr lang="en-IN" dirty="0" smtClean="0"/>
          </a:p>
          <a:p>
            <a:pPr>
              <a:defRPr/>
            </a:pPr>
            <a:endParaRPr lang="en-IN" dirty="0" smtClean="0"/>
          </a:p>
          <a:p>
            <a:pPr>
              <a:defRPr/>
            </a:pPr>
            <a:endParaRPr lang="en-IN" dirty="0" smtClean="0"/>
          </a:p>
          <a:p>
            <a:pPr>
              <a:defRPr/>
            </a:pPr>
            <a:endParaRPr lang="en-IN" dirty="0" smtClean="0"/>
          </a:p>
          <a:p>
            <a:pPr>
              <a:defRPr/>
            </a:pPr>
            <a:endParaRPr lang="en-IN" dirty="0" smtClean="0"/>
          </a:p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Headers - Section Header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590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Array of IMAGE_SECTION_HEADER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Equal to the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numberofsections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FileHeader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member.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Each structure size = 40 bytes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PE_Section_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524000"/>
            <a:ext cx="4648200" cy="2819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section_hea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1905000"/>
            <a:ext cx="5257800" cy="2514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66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Section Header cont.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7467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Name – Virtually can be anything in text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VirtualSize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– Size of section in memory  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VirtualAddress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–  section entry offset in memory (RVA) 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SizeOfRawData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– Size of section on disk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PointerToRawData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– section entry offset on disk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Characteristics – Type of section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execuatble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data etc.)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Section Alignment and File Alignment are two important values from optional header that control the entry point of next section.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4906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structure of PE file on disk is exactly the same as when it is loaded into memory.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windows loader maps the required sections in memory.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When sections are loaded into memory they are aligned to fit 4KB memory pages (Section Alignment), each section starting on a new page.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Type of PE file sections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Executable code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Data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Resources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Export section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Import section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Thread Local Storage (TLS)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Base Relocations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reloc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Export Section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Relevant to DLLs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Export functions in two ways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By name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By ordinal only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Ordinal – 16 bit value that uniquely defines a function in particular DLL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E_Export_Directo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304800"/>
            <a:ext cx="5715000" cy="33678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685800" y="3962400"/>
            <a:ext cx="78486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nName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nBase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NumberOfFunctions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NumberOfNames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AddressOfFunctions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AddressOfNames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AddressOfNameOrdinals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E_Export_Ima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066800"/>
            <a:ext cx="5791199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81000" y="5486400"/>
            <a:ext cx="845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Export by Ordinal only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Export Forwarding</a:t>
            </a:r>
          </a:p>
        </p:txBody>
      </p:sp>
      <p:pic>
        <p:nvPicPr>
          <p:cNvPr id="7" name="Picture 6" descr="export_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2200" y="533400"/>
            <a:ext cx="6477000" cy="190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Import Section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Contains information about all functions imported by executable from DLLs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Loader maps all the DLLs used by the application into its address space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Finds the addresses of all the imported functions and makes them available to the executable being loaded.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Import Directory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/>
              <a:t>20 byte structure IMAGE_IMPORT_DESCRIPTOR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Number of structures = Number of DLLs imported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Last structure filed with zeros</a:t>
            </a:r>
          </a:p>
          <a:p>
            <a:endParaRPr lang="en-US" sz="2200" dirty="0"/>
          </a:p>
        </p:txBody>
      </p:sp>
      <p:pic>
        <p:nvPicPr>
          <p:cNvPr id="4" name="Picture 3" descr="PE_Import_St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3733800"/>
            <a:ext cx="6096000" cy="1905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OriginalFirstThunk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Name1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FirstThunk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Import_Thunk_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362200"/>
            <a:ext cx="3143250" cy="13049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Import_Nam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4114800"/>
            <a:ext cx="2476500" cy="8191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7" name="Straight Connector 6"/>
          <p:cNvCxnSpPr/>
          <p:nvPr/>
        </p:nvCxnSpPr>
        <p:spPr>
          <a:xfrm>
            <a:off x="3962400" y="28956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257800" y="28956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53340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Name1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  <a:endParaRPr lang="en-US" sz="4400" b="1" dirty="0" smtClean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2970044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Garage4Hackers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community for their extended support and cooperation.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all the trainers who have devoted their precious time and countless hours to make it happen.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6021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Each IMAGE_THUNK_DATA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corresponds to one imported</a:t>
            </a:r>
            <a:r>
              <a:rPr lang="en-US" sz="2400" dirty="0" smtClean="0"/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function from the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Arrays pointed by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OriginalFirstThunk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FirstThunk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run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parallelly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OriginalFirstThunk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– Import Name Table – Never modified 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FirstThunk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– Import Address Table – Contain actual function addresses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E_Import_Examp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0"/>
            <a:ext cx="5781675" cy="35718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609600" y="4114800"/>
            <a:ext cx="8153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Functions exported by ordinal only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No IMAGE_IMPORT_BY_NAME structure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IMAGE_THUNK_DATA contains the ordinal of the function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MSB used to identify the same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MSB is set, rest 31 bits are treated as an ordinal value.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Bound Imports</a:t>
            </a:r>
          </a:p>
          <a:p>
            <a:pPr>
              <a:buFontTx/>
              <a:buChar char="-"/>
            </a:pPr>
            <a:endParaRPr lang="en-US" dirty="0"/>
          </a:p>
        </p:txBody>
      </p:sp>
      <p:pic>
        <p:nvPicPr>
          <p:cNvPr id="6" name="Picture 5" descr="import_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600" y="2819400"/>
            <a:ext cx="6248400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DEMO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Reference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Complete Reference Guide for Reversing &amp; Malware Analysis Training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 file format test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Write a program in “C” or “ASM” that will modify the Address of Entry point of an Executable (.exe) file with any random address.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Write a program in “C” or “ASM” that will add a new section into an executable (.exe)</a:t>
            </a:r>
          </a:p>
          <a:p>
            <a:pPr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For hints shoot us an email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371600"/>
            <a:ext cx="9144000" cy="4801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48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  <a:hlinkClick r:id="rId4"/>
              </a:rPr>
              <a:t>www.SecurityXploded.com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4" name="Picture 3" descr="securityxplodedbigiconnorma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2692400"/>
            <a:ext cx="1706880" cy="14224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Reversing &amp; Malware Analysis Training</a:t>
            </a:r>
            <a:endParaRPr lang="en-US" sz="3600" b="1" dirty="0" smtClean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99431"/>
            <a:ext cx="8763000" cy="5001369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presentation is part of our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Reverse Engineering &amp; Malware Analysis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 for FREE of cost.</a:t>
            </a:r>
          </a:p>
          <a:p>
            <a:pPr marL="285750" eaLnBrk="1" hangingPunct="1"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For complete details of this course, visit our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3124200"/>
            <a:ext cx="285750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am I #1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04800" y="1371600"/>
            <a:ext cx="8839200" cy="4031873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Malik (sometimes DouBle_Zer0,DZZ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Member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SecurityXploded &amp; Garage4Hackers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 Researcher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RE, Exploit Analysis/Development, Malware Analysis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Email: m.amit30@gmail.com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am I #2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04800" y="1371600"/>
            <a:ext cx="8839200" cy="4031873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Swapnil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Pathak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Member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SecurityXploded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 Researcher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RE, Malware Analysis, Network Security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Email: swapnilpathak101@gmail.com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 File Format</a:t>
            </a:r>
            <a:endParaRPr lang="en-IN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PE – Portable Executable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PE is the native Win32 file format.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32-bit DLL, COM, OCX, Control Panel Applets(.CPL), .NET, NT kernel mode drivers are all PE File Format.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Why PE File Format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 windows loader loads the executable in memory.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 loader build the import and export table for a module in memory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where to start the execution or Address of entry point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Answer of the question “how binary compiled on a version of windows works on another version of windows?”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Where should attacker attack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Also today’s malwares are generally encrypted, packed. In order to rebuild the original binary we need to know how the binary is structured. </a:t>
            </a:r>
          </a:p>
          <a:p>
            <a:endParaRPr lang="en-IN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Basic Structure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PE_Basic_Structu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1676400"/>
            <a:ext cx="1943100" cy="43433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PE_Hea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86124" y="1676400"/>
            <a:ext cx="4791076" cy="4267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9979</TotalTime>
  <Words>1022</Words>
  <Application>Microsoft Office PowerPoint</Application>
  <PresentationFormat>On-screen Show (4:3)</PresentationFormat>
  <Paragraphs>252</Paragraphs>
  <Slides>35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Technic</vt:lpstr>
      <vt:lpstr>Part III - Windows PE File Format Basics</vt:lpstr>
      <vt:lpstr>Slide 2</vt:lpstr>
      <vt:lpstr>Slide 3</vt:lpstr>
      <vt:lpstr>Slide 4</vt:lpstr>
      <vt:lpstr>Slide 5</vt:lpstr>
      <vt:lpstr>Slide 6</vt:lpstr>
      <vt:lpstr>PE File Format</vt:lpstr>
      <vt:lpstr>Why PE File Format </vt:lpstr>
      <vt:lpstr>Basic Structure</vt:lpstr>
      <vt:lpstr>Basic Structure Cont.</vt:lpstr>
      <vt:lpstr>Headers – DOS Header</vt:lpstr>
      <vt:lpstr>Header- DOS header cont.</vt:lpstr>
      <vt:lpstr>Headers – PE header</vt:lpstr>
      <vt:lpstr>Headers – PE –&gt; File header</vt:lpstr>
      <vt:lpstr>Header – PE –&gt; Optional Header</vt:lpstr>
      <vt:lpstr>Optional Header Cont.</vt:lpstr>
      <vt:lpstr>Header – PE –&gt; Optional –&gt; Data Directory</vt:lpstr>
      <vt:lpstr>Data Directories</vt:lpstr>
      <vt:lpstr>Slide 19</vt:lpstr>
      <vt:lpstr>Headers - Section Header</vt:lpstr>
      <vt:lpstr>Section Header cont.</vt:lpstr>
      <vt:lpstr>Slide 22</vt:lpstr>
      <vt:lpstr>Type of PE file sections</vt:lpstr>
      <vt:lpstr>Export Section</vt:lpstr>
      <vt:lpstr>Slide 25</vt:lpstr>
      <vt:lpstr>Slide 26</vt:lpstr>
      <vt:lpstr>Import Section</vt:lpstr>
      <vt:lpstr>Import Directory</vt:lpstr>
      <vt:lpstr>Slide 29</vt:lpstr>
      <vt:lpstr>Slide 30</vt:lpstr>
      <vt:lpstr>Slide 31</vt:lpstr>
      <vt:lpstr>DEMO</vt:lpstr>
      <vt:lpstr>Reference </vt:lpstr>
      <vt:lpstr>PE file format test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Nagareshwar Talekar</dc:creator>
  <cp:lastModifiedBy>nag</cp:lastModifiedBy>
  <cp:revision>551</cp:revision>
  <dcterms:created xsi:type="dcterms:W3CDTF">2010-07-04T05:35:18Z</dcterms:created>
  <dcterms:modified xsi:type="dcterms:W3CDTF">2012-01-09T18:48:48Z</dcterms:modified>
</cp:coreProperties>
</file>