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heme/themeOverride1.xml" ContentType="application/vnd.openxmlformats-officedocument.themeOverr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2"/>
  </p:sldMasterIdLst>
  <p:notesMasterIdLst>
    <p:notesMasterId r:id="rId38"/>
  </p:notesMasterIdLst>
  <p:handoutMasterIdLst>
    <p:handoutMasterId r:id="rId39"/>
  </p:handoutMasterIdLst>
  <p:sldIdLst>
    <p:sldId id="335" r:id="rId3"/>
    <p:sldId id="261" r:id="rId4"/>
    <p:sldId id="336" r:id="rId5"/>
    <p:sldId id="337" r:id="rId6"/>
    <p:sldId id="323" r:id="rId7"/>
    <p:sldId id="333" r:id="rId8"/>
    <p:sldId id="338" r:id="rId9"/>
    <p:sldId id="339" r:id="rId10"/>
    <p:sldId id="341" r:id="rId11"/>
    <p:sldId id="342" r:id="rId12"/>
    <p:sldId id="343" r:id="rId13"/>
    <p:sldId id="344" r:id="rId14"/>
    <p:sldId id="345" r:id="rId15"/>
    <p:sldId id="346" r:id="rId16"/>
    <p:sldId id="347" r:id="rId17"/>
    <p:sldId id="348" r:id="rId18"/>
    <p:sldId id="349" r:id="rId19"/>
    <p:sldId id="350" r:id="rId20"/>
    <p:sldId id="351" r:id="rId21"/>
    <p:sldId id="352" r:id="rId22"/>
    <p:sldId id="353" r:id="rId23"/>
    <p:sldId id="354" r:id="rId24"/>
    <p:sldId id="355" r:id="rId25"/>
    <p:sldId id="356" r:id="rId26"/>
    <p:sldId id="357" r:id="rId27"/>
    <p:sldId id="358" r:id="rId28"/>
    <p:sldId id="359" r:id="rId29"/>
    <p:sldId id="360" r:id="rId30"/>
    <p:sldId id="361" r:id="rId31"/>
    <p:sldId id="362" r:id="rId32"/>
    <p:sldId id="365" r:id="rId33"/>
    <p:sldId id="366" r:id="rId34"/>
    <p:sldId id="364" r:id="rId35"/>
    <p:sldId id="334" r:id="rId36"/>
    <p:sldId id="322"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FB31"/>
    <a:srgbClr val="15FB09"/>
    <a:srgbClr val="C7DAF1"/>
    <a:srgbClr val="FFB3B3"/>
    <a:srgbClr val="FF3300"/>
    <a:srgbClr val="FF9900"/>
    <a:srgbClr val="FF8265"/>
    <a:srgbClr val="C660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241" autoAdjust="0"/>
    <p:restoredTop sz="95512" autoAdjust="0"/>
  </p:normalViewPr>
  <p:slideViewPr>
    <p:cSldViewPr>
      <p:cViewPr varScale="1">
        <p:scale>
          <a:sx n="107" d="100"/>
          <a:sy n="107" d="100"/>
        </p:scale>
        <p:origin x="-173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DF1D9CA-13F9-4C31-AE5A-2ABB9CCF1D62}" type="datetimeFigureOut">
              <a:rPr lang="en-US" smtClean="0"/>
              <a:pPr/>
              <a:t>9/21/2012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9A2A4E4-3D55-4E40-8356-9BD605667301}" type="slidenum">
              <a:rPr lang="en-US" smtClean="0"/>
              <a:pPr/>
              <a:t>‹#›</a:t>
            </a:fld>
            <a:endParaRPr lang="en-US"/>
          </a:p>
        </p:txBody>
      </p:sp>
    </p:spTree>
    <p:extLst>
      <p:ext uri="{BB962C8B-B14F-4D97-AF65-F5344CB8AC3E}">
        <p14:creationId xmlns:p14="http://schemas.microsoft.com/office/powerpoint/2010/main" val="95523352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5252BEC-BFCC-4C57-9C68-E0B08D3A6B5F}" type="datetimeFigureOut">
              <a:rPr lang="en-US"/>
              <a:pPr>
                <a:defRPr/>
              </a:pPr>
              <a:t>9/21/2012</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IN"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IN"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68A04A8-207B-4F46-83B8-72F14DAAC076}" type="slidenum">
              <a:rPr lang="en-IN"/>
              <a:pPr>
                <a:defRPr/>
              </a:pPr>
              <a:t>‹#›</a:t>
            </a:fld>
            <a:endParaRPr lang="en-IN"/>
          </a:p>
        </p:txBody>
      </p:sp>
    </p:spTree>
    <p:extLst>
      <p:ext uri="{BB962C8B-B14F-4D97-AF65-F5344CB8AC3E}">
        <p14:creationId xmlns:p14="http://schemas.microsoft.com/office/powerpoint/2010/main" val="172513968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ln>
            <a:solidFill>
              <a:srgbClr val="000000"/>
            </a:solidFill>
            <a:miter lim="800000"/>
            <a:headEnd/>
            <a:tailEnd/>
          </a:ln>
          <a:extLst/>
        </p:spPr>
      </p:sp>
      <p:sp>
        <p:nvSpPr>
          <p:cNvPr id="31747" name="Notes Placeholder 2"/>
          <p:cNvSpPr>
            <a:spLocks noGrp="1"/>
          </p:cNvSpPr>
          <p:nvPr>
            <p:ph type="body" idx="1"/>
          </p:nvPr>
        </p:nvSpPr>
        <p:spPr bwMode="auto">
          <a:extLst/>
        </p:spPr>
        <p:txBody>
          <a:bodyPr wrap="square" numCol="1" anchor="t" anchorCtr="0" compatLnSpc="1">
            <a:prstTxWarp prst="textNoShape">
              <a:avLst/>
            </a:prstTxWarp>
          </a:bodyPr>
          <a:lstStyle/>
          <a:p>
            <a:pPr eaLnBrk="1" hangingPunct="1">
              <a:spcBef>
                <a:spcPct val="0"/>
              </a:spcBef>
            </a:pPr>
            <a:endParaRPr lang="en-IN" smtClean="0"/>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BD2AD44-9997-4061-AD45-B101B9682349}" type="slidenum">
              <a:rPr lang="en-IN" smtClean="0"/>
              <a:pPr fontAlgn="base">
                <a:spcBef>
                  <a:spcPct val="0"/>
                </a:spcBef>
                <a:spcAft>
                  <a:spcPct val="0"/>
                </a:spcAft>
                <a:defRPr/>
              </a:pPr>
              <a:t>1</a:t>
            </a:fld>
            <a:endParaRPr lang="en-IN"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Now main is calling sum. The first task is to push the address of next instruction means address 127 on stack. So that when function sum return it returns to 127 so that program execution continue in a normal way. Please note that no (another) instruction is required to push ret(127) on stack because call sum will do it for us.. Similar to like main, sum will creates its stack with similar instructions and also destroy its stack with similar instructions (127,128,129).</a:t>
            </a:r>
          </a:p>
          <a:p>
            <a:pPr eaLnBrk="1" hangingPunct="1"/>
            <a:r>
              <a:rPr lang="en-US" dirty="0" smtClean="0"/>
              <a:t>Note: The instructions to create stack and destroy stack.. may vary with compiler to complier and are the issues of compiler optimization..for </a:t>
            </a:r>
            <a:r>
              <a:rPr lang="en-US" dirty="0" err="1" smtClean="0"/>
              <a:t>eg</a:t>
            </a:r>
            <a:r>
              <a:rPr lang="en-US" dirty="0" smtClean="0"/>
              <a:t>.</a:t>
            </a:r>
          </a:p>
          <a:p>
            <a:pPr eaLnBrk="1" hangingPunct="1"/>
            <a:r>
              <a:rPr lang="en-US" dirty="0" smtClean="0"/>
              <a:t>Some compilers user push reg. instead of sub esp,val for integers.  </a:t>
            </a:r>
          </a:p>
          <a:p>
            <a:endParaRPr lang="en-IN" dirty="0"/>
          </a:p>
        </p:txBody>
      </p:sp>
      <p:sp>
        <p:nvSpPr>
          <p:cNvPr id="4" name="Slide Number Placeholder 3"/>
          <p:cNvSpPr>
            <a:spLocks noGrp="1"/>
          </p:cNvSpPr>
          <p:nvPr>
            <p:ph type="sldNum" sz="quarter" idx="10"/>
          </p:nvPr>
        </p:nvSpPr>
        <p:spPr/>
        <p:txBody>
          <a:bodyPr/>
          <a:lstStyle/>
          <a:p>
            <a:fld id="{91948B2D-B72B-46A6-801A-83C6E4B547A9}" type="slidenum">
              <a:rPr lang="en-IN" smtClean="0"/>
              <a:pPr/>
              <a:t>30</a:t>
            </a:fld>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ln>
            <a:solidFill>
              <a:srgbClr val="000000"/>
            </a:solidFill>
            <a:miter lim="800000"/>
            <a:headEnd/>
            <a:tailEnd/>
          </a:ln>
          <a:extLst/>
        </p:spPr>
      </p:sp>
      <p:sp>
        <p:nvSpPr>
          <p:cNvPr id="32771" name="Notes Placeholder 2"/>
          <p:cNvSpPr>
            <a:spLocks noGrp="1"/>
          </p:cNvSpPr>
          <p:nvPr>
            <p:ph type="body" idx="1"/>
          </p:nvPr>
        </p:nvSpPr>
        <p:spPr bwMode="auto">
          <a:extLst/>
        </p:spPr>
        <p:txBody>
          <a:bodyPr wrap="square" numCol="1" anchor="t" anchorCtr="0" compatLnSpc="1">
            <a:prstTxWarp prst="textNoShape">
              <a:avLst/>
            </a:prstTxWarp>
          </a:bodyPr>
          <a:lstStyle/>
          <a:p>
            <a:pPr eaLnBrk="1" hangingPunct="1">
              <a:spcBef>
                <a:spcPct val="0"/>
              </a:spcBef>
            </a:pPr>
            <a:endParaRPr lang="en-IN" smtClean="0"/>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C22474E-434D-4428-8FA3-D565D5E1CB51}" type="slidenum">
              <a:rPr lang="en-IN" smtClean="0"/>
              <a:pPr fontAlgn="base">
                <a:spcBef>
                  <a:spcPct val="0"/>
                </a:spcBef>
                <a:spcAft>
                  <a:spcPct val="0"/>
                </a:spcAft>
                <a:defRPr/>
              </a:pPr>
              <a:t>35</a:t>
            </a:fld>
            <a:endParaRPr lang="en-IN"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ln>
            <a:solidFill>
              <a:srgbClr val="000000"/>
            </a:solidFill>
            <a:miter lim="800000"/>
            <a:headEnd/>
            <a:tailEnd/>
          </a:ln>
          <a:extLst/>
        </p:spPr>
      </p:sp>
      <p:sp>
        <p:nvSpPr>
          <p:cNvPr id="32771" name="Notes Placeholder 2"/>
          <p:cNvSpPr>
            <a:spLocks noGrp="1"/>
          </p:cNvSpPr>
          <p:nvPr>
            <p:ph type="body" idx="1"/>
          </p:nvPr>
        </p:nvSpPr>
        <p:spPr bwMode="auto">
          <a:extLst/>
        </p:spPr>
        <p:txBody>
          <a:bodyPr wrap="square" numCol="1" anchor="t" anchorCtr="0" compatLnSpc="1">
            <a:prstTxWarp prst="textNoShape">
              <a:avLst/>
            </a:prstTxWarp>
          </a:bodyPr>
          <a:lstStyle/>
          <a:p>
            <a:pPr eaLnBrk="1" hangingPunct="1">
              <a:spcBef>
                <a:spcPct val="0"/>
              </a:spcBef>
            </a:pPr>
            <a:endParaRPr lang="en-IN" smtClean="0"/>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C22474E-434D-4428-8FA3-D565D5E1CB51}" type="slidenum">
              <a:rPr lang="en-IN" smtClean="0"/>
              <a:pPr fontAlgn="base">
                <a:spcBef>
                  <a:spcPct val="0"/>
                </a:spcBef>
                <a:spcAft>
                  <a:spcPct val="0"/>
                </a:spcAft>
                <a:defRPr/>
              </a:pPr>
              <a:t>2</a:t>
            </a:fld>
            <a:endParaRPr lang="en-IN"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ln>
            <a:solidFill>
              <a:srgbClr val="000000"/>
            </a:solidFill>
            <a:miter lim="800000"/>
            <a:headEnd/>
            <a:tailEnd/>
          </a:ln>
          <a:extLst/>
        </p:spPr>
      </p:sp>
      <p:sp>
        <p:nvSpPr>
          <p:cNvPr id="32771" name="Notes Placeholder 2"/>
          <p:cNvSpPr>
            <a:spLocks noGrp="1"/>
          </p:cNvSpPr>
          <p:nvPr>
            <p:ph type="body" idx="1"/>
          </p:nvPr>
        </p:nvSpPr>
        <p:spPr bwMode="auto">
          <a:extLst/>
        </p:spPr>
        <p:txBody>
          <a:bodyPr wrap="square" numCol="1" anchor="t" anchorCtr="0" compatLnSpc="1">
            <a:prstTxWarp prst="textNoShape">
              <a:avLst/>
            </a:prstTxWarp>
          </a:bodyPr>
          <a:lstStyle/>
          <a:p>
            <a:pPr eaLnBrk="1" hangingPunct="1">
              <a:spcBef>
                <a:spcPct val="0"/>
              </a:spcBef>
            </a:pPr>
            <a:endParaRPr lang="en-IN" smtClean="0"/>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C22474E-434D-4428-8FA3-D565D5E1CB51}" type="slidenum">
              <a:rPr lang="en-IN" smtClean="0"/>
              <a:pPr fontAlgn="base">
                <a:spcBef>
                  <a:spcPct val="0"/>
                </a:spcBef>
                <a:spcAft>
                  <a:spcPct val="0"/>
                </a:spcAft>
                <a:defRPr/>
              </a:pPr>
              <a:t>3</a:t>
            </a:fld>
            <a:endParaRPr lang="en-IN"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ln>
            <a:solidFill>
              <a:srgbClr val="000000"/>
            </a:solidFill>
            <a:miter lim="800000"/>
            <a:headEnd/>
            <a:tailEnd/>
          </a:ln>
          <a:extLst/>
        </p:spPr>
      </p:sp>
      <p:sp>
        <p:nvSpPr>
          <p:cNvPr id="32771" name="Notes Placeholder 2"/>
          <p:cNvSpPr>
            <a:spLocks noGrp="1"/>
          </p:cNvSpPr>
          <p:nvPr>
            <p:ph type="body" idx="1"/>
          </p:nvPr>
        </p:nvSpPr>
        <p:spPr bwMode="auto">
          <a:extLst/>
        </p:spPr>
        <p:txBody>
          <a:bodyPr wrap="square" numCol="1" anchor="t" anchorCtr="0" compatLnSpc="1">
            <a:prstTxWarp prst="textNoShape">
              <a:avLst/>
            </a:prstTxWarp>
          </a:bodyPr>
          <a:lstStyle/>
          <a:p>
            <a:pPr eaLnBrk="1" hangingPunct="1">
              <a:spcBef>
                <a:spcPct val="0"/>
              </a:spcBef>
            </a:pPr>
            <a:endParaRPr lang="en-IN" smtClean="0"/>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C22474E-434D-4428-8FA3-D565D5E1CB51}" type="slidenum">
              <a:rPr lang="en-IN" smtClean="0"/>
              <a:pPr fontAlgn="base">
                <a:spcBef>
                  <a:spcPct val="0"/>
                </a:spcBef>
                <a:spcAft>
                  <a:spcPct val="0"/>
                </a:spcAft>
                <a:defRPr/>
              </a:pPr>
              <a:t>4</a:t>
            </a:fld>
            <a:endParaRPr lang="en-IN"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ln>
            <a:solidFill>
              <a:srgbClr val="000000"/>
            </a:solidFill>
            <a:miter lim="800000"/>
            <a:headEnd/>
            <a:tailEnd/>
          </a:ln>
          <a:extLst/>
        </p:spPr>
      </p:sp>
      <p:sp>
        <p:nvSpPr>
          <p:cNvPr id="32771" name="Notes Placeholder 2"/>
          <p:cNvSpPr>
            <a:spLocks noGrp="1"/>
          </p:cNvSpPr>
          <p:nvPr>
            <p:ph type="body" idx="1"/>
          </p:nvPr>
        </p:nvSpPr>
        <p:spPr bwMode="auto">
          <a:extLst/>
        </p:spPr>
        <p:txBody>
          <a:bodyPr wrap="square" numCol="1" anchor="t" anchorCtr="0" compatLnSpc="1">
            <a:prstTxWarp prst="textNoShape">
              <a:avLst/>
            </a:prstTxWarp>
          </a:bodyPr>
          <a:lstStyle/>
          <a:p>
            <a:pPr eaLnBrk="1" hangingPunct="1">
              <a:spcBef>
                <a:spcPct val="0"/>
              </a:spcBef>
            </a:pPr>
            <a:endParaRPr lang="en-IN" smtClean="0"/>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C22474E-434D-4428-8FA3-D565D5E1CB51}" type="slidenum">
              <a:rPr lang="en-IN" smtClean="0"/>
              <a:pPr fontAlgn="base">
                <a:spcBef>
                  <a:spcPct val="0"/>
                </a:spcBef>
                <a:spcAft>
                  <a:spcPct val="0"/>
                </a:spcAft>
                <a:defRPr/>
              </a:pPr>
              <a:t>5</a:t>
            </a:fld>
            <a:endParaRPr lang="en-IN"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ln>
            <a:solidFill>
              <a:srgbClr val="000000"/>
            </a:solidFill>
            <a:miter lim="800000"/>
            <a:headEnd/>
            <a:tailEnd/>
          </a:ln>
          <a:extLst/>
        </p:spPr>
      </p:sp>
      <p:sp>
        <p:nvSpPr>
          <p:cNvPr id="32771" name="Notes Placeholder 2"/>
          <p:cNvSpPr>
            <a:spLocks noGrp="1"/>
          </p:cNvSpPr>
          <p:nvPr>
            <p:ph type="body" idx="1"/>
          </p:nvPr>
        </p:nvSpPr>
        <p:spPr bwMode="auto">
          <a:extLst/>
        </p:spPr>
        <p:txBody>
          <a:bodyPr wrap="square" numCol="1" anchor="t" anchorCtr="0" compatLnSpc="1">
            <a:prstTxWarp prst="textNoShape">
              <a:avLst/>
            </a:prstTxWarp>
          </a:bodyPr>
          <a:lstStyle/>
          <a:p>
            <a:pPr eaLnBrk="1" hangingPunct="1">
              <a:spcBef>
                <a:spcPct val="0"/>
              </a:spcBef>
            </a:pPr>
            <a:endParaRPr lang="en-IN" smtClean="0"/>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C22474E-434D-4428-8FA3-D565D5E1CB51}" type="slidenum">
              <a:rPr lang="en-IN" smtClean="0"/>
              <a:pPr fontAlgn="base">
                <a:spcBef>
                  <a:spcPct val="0"/>
                </a:spcBef>
                <a:spcAft>
                  <a:spcPct val="0"/>
                </a:spcAft>
                <a:defRPr/>
              </a:pPr>
              <a:t>6</a:t>
            </a:fld>
            <a:endParaRPr lang="en-IN"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TextEdit="1"/>
          </p:cNvSpPr>
          <p:nvPr>
            <p:ph type="sldImg"/>
          </p:nvPr>
        </p:nvSpPr>
        <p:spPr bwMode="auto">
          <a:noFill/>
          <a:ln>
            <a:solidFill>
              <a:srgbClr val="000000"/>
            </a:solidFill>
            <a:miter lim="800000"/>
            <a:headEnd/>
            <a:tailEnd/>
          </a:ln>
        </p:spPr>
      </p:sp>
      <p:sp>
        <p:nvSpPr>
          <p:cNvPr id="33795"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The first three instructions (123,124,125) are known as prologue. And last three instructions(127,128,129) are know as epilogue.</a:t>
            </a:r>
          </a:p>
          <a:p>
            <a:pPr eaLnBrk="1" hangingPunct="1"/>
            <a:r>
              <a:rPr lang="en-US" smtClean="0"/>
              <a:t>When main call the the sum it push the address of next instruction on stack..means 127 on stack and then create its stack. See next slides.</a:t>
            </a:r>
          </a:p>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Here main is preparing its stack. EBP (base pointer) register is used to track the variables. So we need to push parent function ebp on the stack so that when function return to parent function it can start normally. </a:t>
            </a:r>
          </a:p>
          <a:p>
            <a:endParaRPr lang="en-IN" dirty="0"/>
          </a:p>
        </p:txBody>
      </p:sp>
      <p:sp>
        <p:nvSpPr>
          <p:cNvPr id="4" name="Slide Number Placeholder 3"/>
          <p:cNvSpPr>
            <a:spLocks noGrp="1"/>
          </p:cNvSpPr>
          <p:nvPr>
            <p:ph type="sldNum" sz="quarter" idx="10"/>
          </p:nvPr>
        </p:nvSpPr>
        <p:spPr/>
        <p:txBody>
          <a:bodyPr/>
          <a:lstStyle/>
          <a:p>
            <a:fld id="{91948B2D-B72B-46A6-801A-83C6E4B547A9}" type="slidenum">
              <a:rPr lang="en-IN" smtClean="0"/>
              <a:pPr/>
              <a:t>28</a:t>
            </a:fld>
            <a:endParaRPr lang="en-I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The instruction mov ebp,esp setting the stack for main(or setting the ebp for main to track variables). And sub </a:t>
            </a:r>
            <a:r>
              <a:rPr lang="en-US" dirty="0" err="1" smtClean="0"/>
              <a:t>esp</a:t>
            </a:r>
            <a:r>
              <a:rPr lang="en-US" dirty="0" smtClean="0"/>
              <a:t>, </a:t>
            </a:r>
            <a:r>
              <a:rPr lang="en-US" dirty="0" err="1" smtClean="0"/>
              <a:t>val</a:t>
            </a:r>
            <a:r>
              <a:rPr lang="en-US" dirty="0" smtClean="0"/>
              <a:t> is creating the space for local variables of main function. Although in e.g. we have no local variable but this is for illustrative purpose. </a:t>
            </a:r>
          </a:p>
          <a:p>
            <a:pPr eaLnBrk="1" hangingPunct="1"/>
            <a:r>
              <a:rPr lang="en-US" dirty="0" smtClean="0"/>
              <a:t>NOTE: As we can see in the above </a:t>
            </a:r>
            <a:r>
              <a:rPr lang="en-US" dirty="0" err="1" smtClean="0"/>
              <a:t>pic</a:t>
            </a:r>
            <a:r>
              <a:rPr lang="en-US" dirty="0" smtClean="0"/>
              <a:t> that stack grows downward (from higher memory address to lower memory address) means something [</a:t>
            </a:r>
            <a:r>
              <a:rPr lang="en-US" dirty="0" err="1" smtClean="0"/>
              <a:t>ebp+val</a:t>
            </a:r>
            <a:r>
              <a:rPr lang="en-US" dirty="0" smtClean="0"/>
              <a:t>] point to parameters for function (can be pass by value or pass by reference) and everything [ebp-</a:t>
            </a:r>
            <a:r>
              <a:rPr lang="en-US" dirty="0" err="1" smtClean="0"/>
              <a:t>val</a:t>
            </a:r>
            <a:r>
              <a:rPr lang="en-US" dirty="0" smtClean="0"/>
              <a:t>] point to the local variable for that function.</a:t>
            </a:r>
          </a:p>
          <a:p>
            <a:pPr eaLnBrk="1" hangingPunct="1"/>
            <a:r>
              <a:rPr lang="en-US" dirty="0" smtClean="0"/>
              <a:t>*</a:t>
            </a:r>
            <a:r>
              <a:rPr lang="en-US" dirty="0" err="1" smtClean="0"/>
              <a:t>val</a:t>
            </a:r>
            <a:r>
              <a:rPr lang="en-US" dirty="0" smtClean="0"/>
              <a:t>- can be any value in hex..like 3,4,a,b etc. etc.</a:t>
            </a:r>
          </a:p>
          <a:p>
            <a:pPr eaLnBrk="1" hangingPunct="1"/>
            <a:r>
              <a:rPr lang="en-US" dirty="0" smtClean="0"/>
              <a:t>Note: ret (startup) address is the address of next instruction in startup function. Explanation of startup function is beyond the scope of this presentation. But main function return 0 or 1 to startup function. Means process successfully completed or error.</a:t>
            </a:r>
          </a:p>
          <a:p>
            <a:pPr eaLnBrk="1" hangingPunct="1"/>
            <a:endParaRPr lang="en-US" dirty="0" smtClean="0"/>
          </a:p>
          <a:p>
            <a:endParaRPr lang="en-IN" dirty="0"/>
          </a:p>
        </p:txBody>
      </p:sp>
      <p:sp>
        <p:nvSpPr>
          <p:cNvPr id="4" name="Slide Number Placeholder 3"/>
          <p:cNvSpPr>
            <a:spLocks noGrp="1"/>
          </p:cNvSpPr>
          <p:nvPr>
            <p:ph type="sldNum" sz="quarter" idx="10"/>
          </p:nvPr>
        </p:nvSpPr>
        <p:spPr/>
        <p:txBody>
          <a:bodyPr/>
          <a:lstStyle/>
          <a:p>
            <a:fld id="{91948B2D-B72B-46A6-801A-83C6E4B547A9}" type="slidenum">
              <a:rPr lang="en-IN" smtClean="0"/>
              <a:pPr/>
              <a:t>29</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9" name="Title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6" name="Date Placeholder 29"/>
          <p:cNvSpPr>
            <a:spLocks noGrp="1"/>
          </p:cNvSpPr>
          <p:nvPr>
            <p:ph type="dt" sz="half" idx="10"/>
          </p:nvPr>
        </p:nvSpPr>
        <p:spPr/>
        <p:txBody>
          <a:bodyPr/>
          <a:lstStyle>
            <a:lvl1pPr>
              <a:defRPr smtClean="0"/>
            </a:lvl1pPr>
          </a:lstStyle>
          <a:p>
            <a:pPr>
              <a:defRPr/>
            </a:pPr>
            <a:fld id="{4FE04B28-61BA-45F0-A010-998CA1857B24}" type="datetime1">
              <a:rPr lang="en-US" smtClean="0"/>
              <a:pPr>
                <a:defRPr/>
              </a:pPr>
              <a:t>9/21/2012</a:t>
            </a:fld>
            <a:endParaRPr lang="en-IN"/>
          </a:p>
        </p:txBody>
      </p:sp>
      <p:sp>
        <p:nvSpPr>
          <p:cNvPr id="7" name="Footer Placeholder 18"/>
          <p:cNvSpPr>
            <a:spLocks noGrp="1"/>
          </p:cNvSpPr>
          <p:nvPr>
            <p:ph type="ftr" sz="quarter" idx="11"/>
          </p:nvPr>
        </p:nvSpPr>
        <p:spPr/>
        <p:txBody>
          <a:bodyPr/>
          <a:lstStyle>
            <a:lvl1pPr>
              <a:defRPr/>
            </a:lvl1pPr>
          </a:lstStyle>
          <a:p>
            <a:pPr>
              <a:defRPr/>
            </a:pPr>
            <a:r>
              <a:rPr lang="en-IN" smtClean="0"/>
              <a:t>www.SecurityXploded.com</a:t>
            </a:r>
            <a:endParaRPr lang="en-IN"/>
          </a:p>
        </p:txBody>
      </p:sp>
      <p:sp>
        <p:nvSpPr>
          <p:cNvPr id="8" name="Slide Number Placeholder 26"/>
          <p:cNvSpPr>
            <a:spLocks noGrp="1"/>
          </p:cNvSpPr>
          <p:nvPr>
            <p:ph type="sldNum" sz="quarter" idx="12"/>
          </p:nvPr>
        </p:nvSpPr>
        <p:spPr/>
        <p:txBody>
          <a:bodyPr/>
          <a:lstStyle>
            <a:lvl1pPr>
              <a:defRPr/>
            </a:lvl1pPr>
          </a:lstStyle>
          <a:p>
            <a:pPr>
              <a:defRPr/>
            </a:pPr>
            <a:fld id="{B77CE4FB-B005-4AB9-97A3-DA8860E780D6}" type="slidenum">
              <a:rPr lang="en-IN"/>
              <a:pPr>
                <a:defRPr/>
              </a:pPr>
              <a:t>‹#›</a:t>
            </a:fld>
            <a:endParaRPr lang="en-IN"/>
          </a:p>
        </p:txBody>
      </p:sp>
    </p:spTree>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C880469-F552-4BD7-A8E0-4CA01673EB54}" type="datetime1">
              <a:rPr lang="en-US" smtClean="0"/>
              <a:pPr>
                <a:defRPr/>
              </a:pPr>
              <a:t>9/21/2012</a:t>
            </a:fld>
            <a:endParaRPr lang="en-IN"/>
          </a:p>
        </p:txBody>
      </p:sp>
      <p:sp>
        <p:nvSpPr>
          <p:cNvPr id="5" name="Footer Placeholder 21"/>
          <p:cNvSpPr>
            <a:spLocks noGrp="1"/>
          </p:cNvSpPr>
          <p:nvPr>
            <p:ph type="ftr" sz="quarter" idx="11"/>
          </p:nvPr>
        </p:nvSpPr>
        <p:spPr/>
        <p:txBody>
          <a:bodyPr/>
          <a:lstStyle>
            <a:lvl1pPr>
              <a:defRPr/>
            </a:lvl1pPr>
          </a:lstStyle>
          <a:p>
            <a:pPr>
              <a:defRPr/>
            </a:pPr>
            <a:r>
              <a:rPr lang="en-IN" smtClean="0"/>
              <a:t>www.SecurityXploded.com</a:t>
            </a:r>
            <a:endParaRPr lang="en-IN"/>
          </a:p>
        </p:txBody>
      </p:sp>
      <p:sp>
        <p:nvSpPr>
          <p:cNvPr id="6" name="Slide Number Placeholder 17"/>
          <p:cNvSpPr>
            <a:spLocks noGrp="1"/>
          </p:cNvSpPr>
          <p:nvPr>
            <p:ph type="sldNum" sz="quarter" idx="12"/>
          </p:nvPr>
        </p:nvSpPr>
        <p:spPr/>
        <p:txBody>
          <a:bodyPr/>
          <a:lstStyle>
            <a:lvl1pPr>
              <a:defRPr/>
            </a:lvl1pPr>
          </a:lstStyle>
          <a:p>
            <a:pPr>
              <a:defRPr/>
            </a:pPr>
            <a:fld id="{CE7F7556-1938-4E96-9E82-5C32A0B9BE8E}" type="slidenum">
              <a:rPr lang="en-IN"/>
              <a:pPr>
                <a:defRPr/>
              </a:pPr>
              <a:t>‹#›</a:t>
            </a:fld>
            <a:endParaRPr lang="en-IN"/>
          </a:p>
        </p:txBody>
      </p:sp>
    </p:spTree>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1CB987D-980B-4DB6-ACC9-B0A14D91A375}" type="datetime1">
              <a:rPr lang="en-US" smtClean="0"/>
              <a:pPr>
                <a:defRPr/>
              </a:pPr>
              <a:t>9/21/2012</a:t>
            </a:fld>
            <a:endParaRPr lang="en-IN"/>
          </a:p>
        </p:txBody>
      </p:sp>
      <p:sp>
        <p:nvSpPr>
          <p:cNvPr id="5" name="Footer Placeholder 21"/>
          <p:cNvSpPr>
            <a:spLocks noGrp="1"/>
          </p:cNvSpPr>
          <p:nvPr>
            <p:ph type="ftr" sz="quarter" idx="11"/>
          </p:nvPr>
        </p:nvSpPr>
        <p:spPr/>
        <p:txBody>
          <a:bodyPr/>
          <a:lstStyle>
            <a:lvl1pPr>
              <a:defRPr/>
            </a:lvl1pPr>
          </a:lstStyle>
          <a:p>
            <a:pPr>
              <a:defRPr/>
            </a:pPr>
            <a:r>
              <a:rPr lang="en-IN" smtClean="0"/>
              <a:t>www.SecurityXploded.com</a:t>
            </a:r>
            <a:endParaRPr lang="en-IN"/>
          </a:p>
        </p:txBody>
      </p:sp>
      <p:sp>
        <p:nvSpPr>
          <p:cNvPr id="6" name="Slide Number Placeholder 17"/>
          <p:cNvSpPr>
            <a:spLocks noGrp="1"/>
          </p:cNvSpPr>
          <p:nvPr>
            <p:ph type="sldNum" sz="quarter" idx="12"/>
          </p:nvPr>
        </p:nvSpPr>
        <p:spPr/>
        <p:txBody>
          <a:bodyPr/>
          <a:lstStyle>
            <a:lvl1pPr>
              <a:defRPr/>
            </a:lvl1pPr>
          </a:lstStyle>
          <a:p>
            <a:pPr>
              <a:defRPr/>
            </a:pPr>
            <a:fld id="{6BF7D809-4E83-46CC-8C44-782D37AB2E82}" type="slidenum">
              <a:rPr lang="en-IN"/>
              <a:pPr>
                <a:defRPr/>
              </a:pPr>
              <a:t>‹#›</a:t>
            </a:fld>
            <a:endParaRPr lang="en-IN"/>
          </a:p>
        </p:txBody>
      </p:sp>
    </p:spTree>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05B7915-37E3-4720-BA3D-4CF52B9AC699}" type="datetime1">
              <a:rPr lang="en-US" smtClean="0"/>
              <a:pPr>
                <a:defRPr/>
              </a:pPr>
              <a:t>9/21/2012</a:t>
            </a:fld>
            <a:endParaRPr lang="en-IN"/>
          </a:p>
        </p:txBody>
      </p:sp>
      <p:sp>
        <p:nvSpPr>
          <p:cNvPr id="5" name="Footer Placeholder 21"/>
          <p:cNvSpPr>
            <a:spLocks noGrp="1"/>
          </p:cNvSpPr>
          <p:nvPr>
            <p:ph type="ftr" sz="quarter" idx="11"/>
          </p:nvPr>
        </p:nvSpPr>
        <p:spPr/>
        <p:txBody>
          <a:bodyPr/>
          <a:lstStyle>
            <a:lvl1pPr>
              <a:defRPr/>
            </a:lvl1pPr>
          </a:lstStyle>
          <a:p>
            <a:pPr>
              <a:defRPr/>
            </a:pPr>
            <a:r>
              <a:rPr lang="en-IN" smtClean="0"/>
              <a:t>www.SecurityXploded.com</a:t>
            </a:r>
            <a:endParaRPr lang="en-IN"/>
          </a:p>
        </p:txBody>
      </p:sp>
      <p:sp>
        <p:nvSpPr>
          <p:cNvPr id="6" name="Slide Number Placeholder 17"/>
          <p:cNvSpPr>
            <a:spLocks noGrp="1"/>
          </p:cNvSpPr>
          <p:nvPr>
            <p:ph type="sldNum" sz="quarter" idx="12"/>
          </p:nvPr>
        </p:nvSpPr>
        <p:spPr/>
        <p:txBody>
          <a:bodyPr/>
          <a:lstStyle>
            <a:lvl1pPr>
              <a:defRPr/>
            </a:lvl1pPr>
          </a:lstStyle>
          <a:p>
            <a:pPr>
              <a:defRPr/>
            </a:pPr>
            <a:fld id="{5D50FA3F-EDB7-4937-B70E-AE92E46D05C6}" type="slidenum">
              <a:rPr lang="en-IN"/>
              <a:pPr>
                <a:defRPr/>
              </a:pPr>
              <a:t>‹#›</a:t>
            </a:fld>
            <a:endParaRPr lang="en-IN"/>
          </a:p>
        </p:txBody>
      </p:sp>
    </p:spTree>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3"/>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5" name="Freeform 4"/>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smtClean="0"/>
            </a:lvl1pPr>
          </a:lstStyle>
          <a:p>
            <a:pPr>
              <a:defRPr/>
            </a:pPr>
            <a:fld id="{97814FAC-F91A-43FA-89AE-1E06CE6ABA95}" type="datetime1">
              <a:rPr lang="en-US" smtClean="0"/>
              <a:pPr>
                <a:defRPr/>
              </a:pPr>
              <a:t>9/21/2012</a:t>
            </a:fld>
            <a:endParaRPr lang="en-IN"/>
          </a:p>
        </p:txBody>
      </p:sp>
      <p:sp>
        <p:nvSpPr>
          <p:cNvPr id="7" name="Footer Placeholder 4"/>
          <p:cNvSpPr>
            <a:spLocks noGrp="1"/>
          </p:cNvSpPr>
          <p:nvPr>
            <p:ph type="ftr" sz="quarter" idx="11"/>
          </p:nvPr>
        </p:nvSpPr>
        <p:spPr/>
        <p:txBody>
          <a:bodyPr/>
          <a:lstStyle>
            <a:lvl1pPr>
              <a:defRPr/>
            </a:lvl1pPr>
          </a:lstStyle>
          <a:p>
            <a:pPr>
              <a:defRPr/>
            </a:pPr>
            <a:r>
              <a:rPr lang="en-IN" smtClean="0"/>
              <a:t>www.SecurityXploded.com</a:t>
            </a:r>
            <a:endParaRPr lang="en-IN"/>
          </a:p>
        </p:txBody>
      </p:sp>
      <p:sp>
        <p:nvSpPr>
          <p:cNvPr id="8" name="Slide Number Placeholder 5"/>
          <p:cNvSpPr>
            <a:spLocks noGrp="1"/>
          </p:cNvSpPr>
          <p:nvPr>
            <p:ph type="sldNum" sz="quarter" idx="12"/>
          </p:nvPr>
        </p:nvSpPr>
        <p:spPr/>
        <p:txBody>
          <a:bodyPr/>
          <a:lstStyle>
            <a:lvl1pPr>
              <a:defRPr/>
            </a:lvl1pPr>
          </a:lstStyle>
          <a:p>
            <a:pPr>
              <a:defRPr/>
            </a:pPr>
            <a:fld id="{8C148D1D-E6E8-4159-8FD7-0F021F32EDB9}" type="slidenum">
              <a:rPr lang="en-IN"/>
              <a:pPr>
                <a:defRPr/>
              </a:pPr>
              <a:t>‹#›</a:t>
            </a:fld>
            <a:endParaRPr lang="en-IN"/>
          </a:p>
        </p:txBody>
      </p:sp>
    </p:spTree>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478B096F-0560-449F-81D0-8485458473AA}" type="datetime1">
              <a:rPr lang="en-US" smtClean="0"/>
              <a:pPr>
                <a:defRPr/>
              </a:pPr>
              <a:t>9/21/2012</a:t>
            </a:fld>
            <a:endParaRPr lang="en-IN"/>
          </a:p>
        </p:txBody>
      </p:sp>
      <p:sp>
        <p:nvSpPr>
          <p:cNvPr id="6" name="Footer Placeholder 21"/>
          <p:cNvSpPr>
            <a:spLocks noGrp="1"/>
          </p:cNvSpPr>
          <p:nvPr>
            <p:ph type="ftr" sz="quarter" idx="11"/>
          </p:nvPr>
        </p:nvSpPr>
        <p:spPr/>
        <p:txBody>
          <a:bodyPr/>
          <a:lstStyle>
            <a:lvl1pPr>
              <a:defRPr/>
            </a:lvl1pPr>
          </a:lstStyle>
          <a:p>
            <a:pPr>
              <a:defRPr/>
            </a:pPr>
            <a:r>
              <a:rPr lang="en-IN" smtClean="0"/>
              <a:t>www.SecurityXploded.com</a:t>
            </a:r>
            <a:endParaRPr lang="en-IN"/>
          </a:p>
        </p:txBody>
      </p:sp>
      <p:sp>
        <p:nvSpPr>
          <p:cNvPr id="7" name="Slide Number Placeholder 17"/>
          <p:cNvSpPr>
            <a:spLocks noGrp="1"/>
          </p:cNvSpPr>
          <p:nvPr>
            <p:ph type="sldNum" sz="quarter" idx="12"/>
          </p:nvPr>
        </p:nvSpPr>
        <p:spPr/>
        <p:txBody>
          <a:bodyPr/>
          <a:lstStyle>
            <a:lvl1pPr>
              <a:defRPr/>
            </a:lvl1pPr>
          </a:lstStyle>
          <a:p>
            <a:pPr>
              <a:defRPr/>
            </a:pPr>
            <a:fld id="{91E2EE76-B72B-449A-B191-D6745CF0C470}" type="slidenum">
              <a:rPr lang="en-IN"/>
              <a:pPr>
                <a:defRPr/>
              </a:pPr>
              <a:t>‹#›</a:t>
            </a:fld>
            <a:endParaRPr lang="en-IN"/>
          </a:p>
        </p:txBody>
      </p:sp>
    </p:spTree>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61894E85-5DD1-482A-BAF8-7E22D66C0205}" type="datetime1">
              <a:rPr lang="en-US" smtClean="0"/>
              <a:pPr>
                <a:defRPr/>
              </a:pPr>
              <a:t>9/21/2012</a:t>
            </a:fld>
            <a:endParaRPr lang="en-IN"/>
          </a:p>
        </p:txBody>
      </p:sp>
      <p:sp>
        <p:nvSpPr>
          <p:cNvPr id="8" name="Footer Placeholder 21"/>
          <p:cNvSpPr>
            <a:spLocks noGrp="1"/>
          </p:cNvSpPr>
          <p:nvPr>
            <p:ph type="ftr" sz="quarter" idx="11"/>
          </p:nvPr>
        </p:nvSpPr>
        <p:spPr/>
        <p:txBody>
          <a:bodyPr/>
          <a:lstStyle>
            <a:lvl1pPr>
              <a:defRPr/>
            </a:lvl1pPr>
          </a:lstStyle>
          <a:p>
            <a:pPr>
              <a:defRPr/>
            </a:pPr>
            <a:r>
              <a:rPr lang="en-IN" smtClean="0"/>
              <a:t>www.SecurityXploded.com</a:t>
            </a:r>
            <a:endParaRPr lang="en-IN"/>
          </a:p>
        </p:txBody>
      </p:sp>
      <p:sp>
        <p:nvSpPr>
          <p:cNvPr id="9" name="Slide Number Placeholder 17"/>
          <p:cNvSpPr>
            <a:spLocks noGrp="1"/>
          </p:cNvSpPr>
          <p:nvPr>
            <p:ph type="sldNum" sz="quarter" idx="12"/>
          </p:nvPr>
        </p:nvSpPr>
        <p:spPr/>
        <p:txBody>
          <a:bodyPr/>
          <a:lstStyle>
            <a:lvl1pPr>
              <a:defRPr/>
            </a:lvl1pPr>
          </a:lstStyle>
          <a:p>
            <a:pPr>
              <a:defRPr/>
            </a:pPr>
            <a:fld id="{89ED13AE-F100-4719-A1D4-D4ED0CC8ACD9}" type="slidenum">
              <a:rPr lang="en-IN"/>
              <a:pPr>
                <a:defRPr/>
              </a:pPr>
              <a:t>‹#›</a:t>
            </a:fld>
            <a:endParaRPr lang="en-IN"/>
          </a:p>
        </p:txBody>
      </p:sp>
    </p:spTree>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lstStyle>
            <a:lvl1pPr algn="l">
              <a:defRPr sz="4600"/>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5E38689F-0B25-4762-8BA9-985E47DD0B9F}" type="datetime1">
              <a:rPr lang="en-US" smtClean="0"/>
              <a:pPr>
                <a:defRPr/>
              </a:pPr>
              <a:t>9/21/2012</a:t>
            </a:fld>
            <a:endParaRPr lang="en-IN"/>
          </a:p>
        </p:txBody>
      </p:sp>
      <p:sp>
        <p:nvSpPr>
          <p:cNvPr id="4" name="Footer Placeholder 21"/>
          <p:cNvSpPr>
            <a:spLocks noGrp="1"/>
          </p:cNvSpPr>
          <p:nvPr>
            <p:ph type="ftr" sz="quarter" idx="11"/>
          </p:nvPr>
        </p:nvSpPr>
        <p:spPr/>
        <p:txBody>
          <a:bodyPr/>
          <a:lstStyle>
            <a:lvl1pPr>
              <a:defRPr/>
            </a:lvl1pPr>
          </a:lstStyle>
          <a:p>
            <a:pPr>
              <a:defRPr/>
            </a:pPr>
            <a:r>
              <a:rPr lang="en-IN" smtClean="0"/>
              <a:t>www.SecurityXploded.com</a:t>
            </a:r>
            <a:endParaRPr lang="en-IN"/>
          </a:p>
        </p:txBody>
      </p:sp>
      <p:sp>
        <p:nvSpPr>
          <p:cNvPr id="5" name="Slide Number Placeholder 17"/>
          <p:cNvSpPr>
            <a:spLocks noGrp="1"/>
          </p:cNvSpPr>
          <p:nvPr>
            <p:ph type="sldNum" sz="quarter" idx="12"/>
          </p:nvPr>
        </p:nvSpPr>
        <p:spPr/>
        <p:txBody>
          <a:bodyPr/>
          <a:lstStyle>
            <a:lvl1pPr>
              <a:defRPr/>
            </a:lvl1pPr>
          </a:lstStyle>
          <a:p>
            <a:pPr>
              <a:defRPr/>
            </a:pPr>
            <a:fld id="{2E786003-8CB8-4CC3-BC46-AE68B2FDD0A7}" type="slidenum">
              <a:rPr lang="en-IN"/>
              <a:pPr>
                <a:defRPr/>
              </a:pPr>
              <a:t>‹#›</a:t>
            </a:fld>
            <a:endParaRPr lang="en-IN"/>
          </a:p>
        </p:txBody>
      </p:sp>
    </p:spTree>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13104A07-E0BF-4C2C-8578-AD95DF3839C5}" type="datetime1">
              <a:rPr lang="en-US" smtClean="0"/>
              <a:pPr>
                <a:defRPr/>
              </a:pPr>
              <a:t>9/21/2012</a:t>
            </a:fld>
            <a:endParaRPr lang="en-IN"/>
          </a:p>
        </p:txBody>
      </p:sp>
      <p:sp>
        <p:nvSpPr>
          <p:cNvPr id="3" name="Footer Placeholder 21"/>
          <p:cNvSpPr>
            <a:spLocks noGrp="1"/>
          </p:cNvSpPr>
          <p:nvPr>
            <p:ph type="ftr" sz="quarter" idx="11"/>
          </p:nvPr>
        </p:nvSpPr>
        <p:spPr/>
        <p:txBody>
          <a:bodyPr/>
          <a:lstStyle>
            <a:lvl1pPr>
              <a:defRPr/>
            </a:lvl1pPr>
          </a:lstStyle>
          <a:p>
            <a:pPr>
              <a:defRPr/>
            </a:pPr>
            <a:r>
              <a:rPr lang="en-IN" smtClean="0"/>
              <a:t>www.SecurityXploded.com</a:t>
            </a:r>
            <a:endParaRPr lang="en-IN"/>
          </a:p>
        </p:txBody>
      </p:sp>
      <p:sp>
        <p:nvSpPr>
          <p:cNvPr id="4" name="Slide Number Placeholder 17"/>
          <p:cNvSpPr>
            <a:spLocks noGrp="1"/>
          </p:cNvSpPr>
          <p:nvPr>
            <p:ph type="sldNum" sz="quarter" idx="12"/>
          </p:nvPr>
        </p:nvSpPr>
        <p:spPr/>
        <p:txBody>
          <a:bodyPr/>
          <a:lstStyle>
            <a:lvl1pPr>
              <a:defRPr/>
            </a:lvl1pPr>
          </a:lstStyle>
          <a:p>
            <a:pPr>
              <a:defRPr/>
            </a:pPr>
            <a:fld id="{A69E7F1E-3FE7-46D1-8585-D1F13B32AED2}" type="slidenum">
              <a:rPr lang="en-IN"/>
              <a:pPr>
                <a:defRPr/>
              </a:pPr>
              <a:t>‹#›</a:t>
            </a:fld>
            <a:endParaRPr lang="en-IN"/>
          </a:p>
        </p:txBody>
      </p:sp>
    </p:spTree>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smtClean="0"/>
            </a:lvl1pPr>
          </a:lstStyle>
          <a:p>
            <a:pPr>
              <a:defRPr/>
            </a:pPr>
            <a:fld id="{DEDB3C94-5B79-409A-AF13-E4A41C7F815F}" type="datetime1">
              <a:rPr lang="en-US" smtClean="0"/>
              <a:pPr>
                <a:defRPr/>
              </a:pPr>
              <a:t>9/21/2012</a:t>
            </a:fld>
            <a:endParaRPr lang="en-IN"/>
          </a:p>
        </p:txBody>
      </p:sp>
      <p:sp>
        <p:nvSpPr>
          <p:cNvPr id="6" name="Footer Placeholder 5"/>
          <p:cNvSpPr>
            <a:spLocks noGrp="1"/>
          </p:cNvSpPr>
          <p:nvPr>
            <p:ph type="ftr" sz="quarter" idx="11"/>
          </p:nvPr>
        </p:nvSpPr>
        <p:spPr/>
        <p:txBody>
          <a:bodyPr/>
          <a:lstStyle>
            <a:lvl1pPr>
              <a:defRPr/>
            </a:lvl1pPr>
          </a:lstStyle>
          <a:p>
            <a:pPr>
              <a:defRPr/>
            </a:pPr>
            <a:r>
              <a:rPr lang="en-IN" smtClean="0"/>
              <a:t>www.SecurityXploded.com</a:t>
            </a:r>
            <a:endParaRPr lang="en-IN"/>
          </a:p>
        </p:txBody>
      </p:sp>
      <p:sp>
        <p:nvSpPr>
          <p:cNvPr id="7" name="Slide Number Placeholder 6"/>
          <p:cNvSpPr>
            <a:spLocks noGrp="1"/>
          </p:cNvSpPr>
          <p:nvPr>
            <p:ph type="sldNum" sz="quarter" idx="12"/>
          </p:nvPr>
        </p:nvSpPr>
        <p:spPr>
          <a:xfrm>
            <a:off x="8156575" y="6421438"/>
            <a:ext cx="762000" cy="365125"/>
          </a:xfrm>
        </p:spPr>
        <p:txBody>
          <a:bodyPr/>
          <a:lstStyle>
            <a:lvl1pPr>
              <a:defRPr/>
            </a:lvl1pPr>
          </a:lstStyle>
          <a:p>
            <a:pPr>
              <a:defRPr/>
            </a:pPr>
            <a:fld id="{C8DA232E-1608-49C2-B460-1CD79D9F40A2}" type="slidenum">
              <a:rPr lang="en-IN"/>
              <a:pPr>
                <a:defRPr/>
              </a:pPr>
              <a:t>‹#›</a:t>
            </a:fld>
            <a:endParaRPr lang="en-IN"/>
          </a:p>
        </p:txBody>
      </p:sp>
    </p:spTree>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9"/>
          <p:cNvSpPr>
            <a:spLocks noGrp="1"/>
          </p:cNvSpPr>
          <p:nvPr>
            <p:ph type="dt" sz="half" idx="10"/>
          </p:nvPr>
        </p:nvSpPr>
        <p:spPr/>
        <p:txBody>
          <a:bodyPr/>
          <a:lstStyle>
            <a:lvl1pPr>
              <a:defRPr/>
            </a:lvl1pPr>
          </a:lstStyle>
          <a:p>
            <a:pPr>
              <a:defRPr/>
            </a:pPr>
            <a:fld id="{40E8CE76-C7BA-46AF-9105-BBFD4148FA1A}" type="datetime1">
              <a:rPr lang="en-US" smtClean="0"/>
              <a:pPr>
                <a:defRPr/>
              </a:pPr>
              <a:t>9/21/2012</a:t>
            </a:fld>
            <a:endParaRPr lang="en-IN"/>
          </a:p>
        </p:txBody>
      </p:sp>
      <p:sp>
        <p:nvSpPr>
          <p:cNvPr id="6" name="Footer Placeholder 21"/>
          <p:cNvSpPr>
            <a:spLocks noGrp="1"/>
          </p:cNvSpPr>
          <p:nvPr>
            <p:ph type="ftr" sz="quarter" idx="11"/>
          </p:nvPr>
        </p:nvSpPr>
        <p:spPr/>
        <p:txBody>
          <a:bodyPr/>
          <a:lstStyle>
            <a:lvl1pPr>
              <a:defRPr/>
            </a:lvl1pPr>
          </a:lstStyle>
          <a:p>
            <a:pPr>
              <a:defRPr/>
            </a:pPr>
            <a:r>
              <a:rPr lang="en-IN" smtClean="0"/>
              <a:t>www.SecurityXploded.com</a:t>
            </a:r>
            <a:endParaRPr lang="en-IN"/>
          </a:p>
        </p:txBody>
      </p:sp>
      <p:sp>
        <p:nvSpPr>
          <p:cNvPr id="7" name="Slide Number Placeholder 17"/>
          <p:cNvSpPr>
            <a:spLocks noGrp="1"/>
          </p:cNvSpPr>
          <p:nvPr>
            <p:ph type="sldNum" sz="quarter" idx="12"/>
          </p:nvPr>
        </p:nvSpPr>
        <p:spPr/>
        <p:txBody>
          <a:bodyPr/>
          <a:lstStyle>
            <a:lvl1pPr>
              <a:defRPr/>
            </a:lvl1pPr>
          </a:lstStyle>
          <a:p>
            <a:pPr>
              <a:defRPr/>
            </a:pPr>
            <a:fld id="{30FBFC5C-1C83-4254-8AAF-4E6EF8930431}" type="slidenum">
              <a:rPr lang="en-IN"/>
              <a:pPr>
                <a:defRPr/>
              </a:pPr>
              <a:t>‹#›</a:t>
            </a:fld>
            <a:endParaRPr lang="en-IN"/>
          </a:p>
        </p:txBody>
      </p:sp>
    </p:spTree>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15FB09"/>
            </a:gs>
            <a:gs pos="50000">
              <a:srgbClr val="9CB86E"/>
            </a:gs>
            <a:gs pos="100000">
              <a:srgbClr val="156B13"/>
            </a:gs>
          </a:gsLst>
          <a:lin ang="2700000" scaled="0"/>
          <a:tileRect/>
        </a:gradFill>
        <a:effectLst/>
      </p:bgPr>
    </p:bg>
    <p:spTree>
      <p:nvGrpSpPr>
        <p:cNvPr id="1" name=""/>
        <p:cNvGrpSpPr/>
        <p:nvPr/>
      </p:nvGrpSpPr>
      <p:grpSpPr>
        <a:xfrm>
          <a:off x="0" y="0"/>
          <a:ext cx="0" cy="0"/>
          <a:chOff x="0" y="0"/>
          <a:chExt cx="0" cy="0"/>
        </a:xfrm>
      </p:grpSpPr>
      <p:sp>
        <p:nvSpPr>
          <p:cNvPr id="12" name="Freeform 11"/>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fontAlgn="auto">
              <a:spcBef>
                <a:spcPts val="0"/>
              </a:spcBef>
              <a:spcAft>
                <a:spcPts val="0"/>
              </a:spcAft>
              <a:defRPr/>
            </a:pPr>
            <a:endParaRPr lang="en-US">
              <a:latin typeface="+mn-lt"/>
              <a:cs typeface="+mn-cs"/>
            </a:endParaRPr>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274638"/>
            <a:ext cx="7467600" cy="1143000"/>
          </a:xfrm>
          <a:prstGeom prst="rect">
            <a:avLst/>
          </a:prstGeom>
          <a:extLst/>
        </p:spPr>
        <p:txBody>
          <a:bodyPr vert="horz" wrap="square" lIns="45720" tIns="45720" rIns="45720" bIns="45720" numCol="1" anchor="ctr"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600200"/>
            <a:ext cx="7467600" cy="4525963"/>
          </a:xfrm>
          <a:prstGeom prst="rect">
            <a:avLst/>
          </a:prstGeom>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421438"/>
            <a:ext cx="2133600" cy="365125"/>
          </a:xfrm>
          <a:prstGeom prst="rect">
            <a:avLst/>
          </a:prstGeom>
        </p:spPr>
        <p:txBody>
          <a:bodyPr vert="horz" bIns="0" anchor="b"/>
          <a:lstStyle>
            <a:lvl1pPr algn="l" eaLnBrk="1" fontAlgn="auto" latinLnBrk="0" hangingPunct="1">
              <a:spcBef>
                <a:spcPts val="0"/>
              </a:spcBef>
              <a:spcAft>
                <a:spcPts val="0"/>
              </a:spcAft>
              <a:defRPr kumimoji="0" sz="1000" smtClean="0">
                <a:solidFill>
                  <a:schemeClr val="tx2">
                    <a:shade val="50000"/>
                  </a:schemeClr>
                </a:solidFill>
                <a:latin typeface="+mn-lt"/>
                <a:cs typeface="+mn-cs"/>
              </a:defRPr>
            </a:lvl1pPr>
          </a:lstStyle>
          <a:p>
            <a:pPr>
              <a:defRPr/>
            </a:pPr>
            <a:fld id="{FA5CE149-DDC4-4784-808D-4718D40DEAB1}" type="datetime1">
              <a:rPr lang="en-US" smtClean="0"/>
              <a:pPr>
                <a:defRPr/>
              </a:pPr>
              <a:t>9/21/2012</a:t>
            </a:fld>
            <a:endParaRPr lang="en-IN"/>
          </a:p>
        </p:txBody>
      </p:sp>
      <p:sp>
        <p:nvSpPr>
          <p:cNvPr id="22" name="Footer Placeholder 21"/>
          <p:cNvSpPr>
            <a:spLocks noGrp="1"/>
          </p:cNvSpPr>
          <p:nvPr>
            <p:ph type="ftr" sz="quarter" idx="3"/>
          </p:nvPr>
        </p:nvSpPr>
        <p:spPr>
          <a:xfrm>
            <a:off x="3124200" y="6421438"/>
            <a:ext cx="2895600" cy="365125"/>
          </a:xfrm>
          <a:prstGeom prst="rect">
            <a:avLst/>
          </a:prstGeom>
        </p:spPr>
        <p:txBody>
          <a:bodyPr vert="horz" lIns="0" rIns="0" bIns="0" anchor="b"/>
          <a:lstStyle>
            <a:lvl1pPr algn="ctr"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r>
              <a:rPr lang="en-IN" smtClean="0"/>
              <a:t>www.SecurityXploded.com</a:t>
            </a:r>
            <a:endParaRPr lang="en-IN"/>
          </a:p>
        </p:txBody>
      </p:sp>
      <p:sp>
        <p:nvSpPr>
          <p:cNvPr id="18" name="Slide Number Placeholder 17"/>
          <p:cNvSpPr>
            <a:spLocks noGrp="1"/>
          </p:cNvSpPr>
          <p:nvPr>
            <p:ph type="sldNum" sz="quarter" idx="4"/>
          </p:nvPr>
        </p:nvSpPr>
        <p:spPr>
          <a:xfrm>
            <a:off x="8153400" y="6421438"/>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D9EC26DD-FF3B-4A7C-ACD8-4E655ACB1E87}" type="slidenum">
              <a:rPr lang="en-IN"/>
              <a:pPr>
                <a:defRPr/>
              </a:pPr>
              <a:t>‹#›</a:t>
            </a:fld>
            <a:endParaRPr lang="en-IN"/>
          </a:p>
        </p:txBody>
      </p:sp>
    </p:spTree>
  </p:cSld>
  <p:clrMap bg1="lt1" tx1="dk1" bg2="lt2" tx2="dk2" accent1="accent1" accent2="accent2" accent3="accent3" accent4="accent4" accent5="accent5" accent6="accent6" hlink="hlink" folHlink="folHlink"/>
  <p:sldLayoutIdLst>
    <p:sldLayoutId id="2147484081" r:id="rId1"/>
    <p:sldLayoutId id="2147484073" r:id="rId2"/>
    <p:sldLayoutId id="2147484082" r:id="rId3"/>
    <p:sldLayoutId id="2147484074" r:id="rId4"/>
    <p:sldLayoutId id="2147484075" r:id="rId5"/>
    <p:sldLayoutId id="2147484076" r:id="rId6"/>
    <p:sldLayoutId id="2147484077" r:id="rId7"/>
    <p:sldLayoutId id="2147484083" r:id="rId8"/>
    <p:sldLayoutId id="2147484078" r:id="rId9"/>
    <p:sldLayoutId id="2147484079" r:id="rId10"/>
    <p:sldLayoutId id="2147484080" r:id="rId11"/>
  </p:sldLayoutIdLst>
  <p:hf sldNum="0" hdr="0" dt="0"/>
  <p:txStyles>
    <p:titleStyle>
      <a:lvl1pPr algn="l" rtl="0" eaLnBrk="0" fontAlgn="base" hangingPunct="0">
        <a:spcBef>
          <a:spcPct val="0"/>
        </a:spcBef>
        <a:spcAft>
          <a:spcPct val="0"/>
        </a:spcAft>
        <a:defRPr sz="4600" kern="1200">
          <a:solidFill>
            <a:schemeClr val="tx1"/>
          </a:solidFill>
          <a:latin typeface="+mj-lt"/>
          <a:ea typeface="+mj-ea"/>
          <a:cs typeface="+mj-cs"/>
        </a:defRPr>
      </a:lvl1pPr>
      <a:lvl2pPr algn="l" rtl="0" eaLnBrk="0" fontAlgn="base" hangingPunct="0">
        <a:spcBef>
          <a:spcPct val="0"/>
        </a:spcBef>
        <a:spcAft>
          <a:spcPct val="0"/>
        </a:spcAft>
        <a:defRPr sz="4600">
          <a:solidFill>
            <a:schemeClr val="tx1"/>
          </a:solidFill>
          <a:latin typeface="Calibri" pitchFamily="34" charset="0"/>
        </a:defRPr>
      </a:lvl2pPr>
      <a:lvl3pPr algn="l" rtl="0" eaLnBrk="0" fontAlgn="base" hangingPunct="0">
        <a:spcBef>
          <a:spcPct val="0"/>
        </a:spcBef>
        <a:spcAft>
          <a:spcPct val="0"/>
        </a:spcAft>
        <a:defRPr sz="4600">
          <a:solidFill>
            <a:schemeClr val="tx1"/>
          </a:solidFill>
          <a:latin typeface="Calibri" pitchFamily="34" charset="0"/>
        </a:defRPr>
      </a:lvl3pPr>
      <a:lvl4pPr algn="l" rtl="0" eaLnBrk="0" fontAlgn="base" hangingPunct="0">
        <a:spcBef>
          <a:spcPct val="0"/>
        </a:spcBef>
        <a:spcAft>
          <a:spcPct val="0"/>
        </a:spcAft>
        <a:defRPr sz="4600">
          <a:solidFill>
            <a:schemeClr val="tx1"/>
          </a:solidFill>
          <a:latin typeface="Calibri" pitchFamily="34" charset="0"/>
        </a:defRPr>
      </a:lvl4pPr>
      <a:lvl5pPr algn="l" rtl="0" eaLnBrk="0" fontAlgn="base" hangingPunct="0">
        <a:spcBef>
          <a:spcPct val="0"/>
        </a:spcBef>
        <a:spcAft>
          <a:spcPct val="0"/>
        </a:spcAft>
        <a:defRPr sz="4600">
          <a:solidFill>
            <a:schemeClr val="tx1"/>
          </a:solidFill>
          <a:latin typeface="Calibri" pitchFamily="34" charset="0"/>
        </a:defRPr>
      </a:lvl5pPr>
      <a:lvl6pPr marL="457200" algn="l" rtl="0" fontAlgn="base">
        <a:spcBef>
          <a:spcPct val="0"/>
        </a:spcBef>
        <a:spcAft>
          <a:spcPct val="0"/>
        </a:spcAft>
        <a:defRPr sz="4600">
          <a:solidFill>
            <a:schemeClr val="tx1"/>
          </a:solidFill>
          <a:latin typeface="Calibri" pitchFamily="34" charset="0"/>
        </a:defRPr>
      </a:lvl6pPr>
      <a:lvl7pPr marL="914400" algn="l" rtl="0" fontAlgn="base">
        <a:spcBef>
          <a:spcPct val="0"/>
        </a:spcBef>
        <a:spcAft>
          <a:spcPct val="0"/>
        </a:spcAft>
        <a:defRPr sz="4600">
          <a:solidFill>
            <a:schemeClr val="tx1"/>
          </a:solidFill>
          <a:latin typeface="Calibri" pitchFamily="34" charset="0"/>
        </a:defRPr>
      </a:lvl7pPr>
      <a:lvl8pPr marL="1371600" algn="l" rtl="0" fontAlgn="base">
        <a:spcBef>
          <a:spcPct val="0"/>
        </a:spcBef>
        <a:spcAft>
          <a:spcPct val="0"/>
        </a:spcAft>
        <a:defRPr sz="4600">
          <a:solidFill>
            <a:schemeClr val="tx1"/>
          </a:solidFill>
          <a:latin typeface="Calibri" pitchFamily="34" charset="0"/>
        </a:defRPr>
      </a:lvl8pPr>
      <a:lvl9pPr marL="1828800" algn="l" rtl="0" fontAlgn="base">
        <a:spcBef>
          <a:spcPct val="0"/>
        </a:spcBef>
        <a:spcAft>
          <a:spcPct val="0"/>
        </a:spcAft>
        <a:defRPr sz="4600">
          <a:solidFill>
            <a:schemeClr val="tx1"/>
          </a:solidFill>
          <a:latin typeface="Calibri" pitchFamily="34" charset="0"/>
        </a:defRPr>
      </a:lvl9pPr>
    </p:titleStyle>
    <p:bodyStyle>
      <a:lvl1pPr marL="419100"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722313" indent="-273050" algn="l" rtl="0" eaLnBrk="0" fontAlgn="base" hangingPunct="0">
        <a:spcBef>
          <a:spcPct val="20000"/>
        </a:spcBef>
        <a:spcAft>
          <a:spcPct val="0"/>
        </a:spcAft>
        <a:buClr>
          <a:schemeClr val="accent1"/>
        </a:buClr>
        <a:buSzPct val="90000"/>
        <a:buFont typeface="Wingdings 2" pitchFamily="18" charset="2"/>
        <a:buChar char=""/>
        <a:defRPr sz="2600" kern="1200">
          <a:solidFill>
            <a:schemeClr val="tx1"/>
          </a:solidFill>
          <a:latin typeface="+mn-lt"/>
          <a:ea typeface="+mn-ea"/>
          <a:cs typeface="+mn-cs"/>
        </a:defRPr>
      </a:lvl2pPr>
      <a:lvl3pPr marL="1004888" indent="-255588" algn="l" rtl="0" eaLnBrk="0" fontAlgn="base" hangingPunct="0">
        <a:spcBef>
          <a:spcPct val="20000"/>
        </a:spcBef>
        <a:spcAft>
          <a:spcPct val="0"/>
        </a:spcAft>
        <a:buClr>
          <a:schemeClr val="accent2"/>
        </a:buClr>
        <a:buSzPct val="85000"/>
        <a:buFont typeface="Arial" charset="0"/>
        <a:buChar char="○"/>
        <a:defRPr sz="2400" kern="1200">
          <a:solidFill>
            <a:schemeClr val="tx1"/>
          </a:solidFill>
          <a:latin typeface="+mn-lt"/>
          <a:ea typeface="+mn-ea"/>
          <a:cs typeface="+mn-cs"/>
        </a:defRPr>
      </a:lvl3pPr>
      <a:lvl4pPr marL="1279525" indent="-236538" algn="l" rtl="0" eaLnBrk="0" fontAlgn="base" hangingPunct="0">
        <a:spcBef>
          <a:spcPct val="20000"/>
        </a:spcBef>
        <a:spcAft>
          <a:spcPct val="0"/>
        </a:spcAft>
        <a:buClr>
          <a:srgbClr val="9BBB59"/>
        </a:buClr>
        <a:buSzPct val="90000"/>
        <a:buFont typeface="Wingdings 2" pitchFamily="18" charset="2"/>
        <a:buChar char=""/>
        <a:defRPr sz="2000" kern="1200">
          <a:solidFill>
            <a:schemeClr val="tx1"/>
          </a:solidFill>
          <a:latin typeface="+mn-lt"/>
          <a:ea typeface="+mn-ea"/>
          <a:cs typeface="+mn-cs"/>
        </a:defRPr>
      </a:lvl4pPr>
      <a:lvl5pPr marL="1489075" indent="-182563" algn="l" rtl="0" eaLnBrk="0" fontAlgn="base" hangingPunct="0">
        <a:spcBef>
          <a:spcPct val="20000"/>
        </a:spcBef>
        <a:spcAft>
          <a:spcPct val="0"/>
        </a:spcAft>
        <a:buClr>
          <a:srgbClr val="8064A2"/>
        </a:buClr>
        <a:buSzPct val="100000"/>
        <a:buFont typeface="Arial" charset="0"/>
        <a:buChar char="-"/>
        <a:defRPr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ecurityxploded.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securityxploded.com/"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ideo" Target="http://vimeo.com/moogaloop.swf?clip_id=36198403&amp;server=vimeo.com&amp;show_title=0&amp;show_byline=0&amp;show_portrait=0&amp;color=00adef&amp;fullscreen=1&amp;autoplay=0&amp;loop=0"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technet.microsoft.com/en-us/library/cc768129.aspx" TargetMode="External"/><Relationship Id="rId2" Type="http://schemas.openxmlformats.org/officeDocument/2006/relationships/hyperlink" Target="http://securityxploded.com/malware-analysis-training-reference.php"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hemeOverride" Target="../theme/themeOverride1.xml"/><Relationship Id="rId5" Type="http://schemas.openxmlformats.org/officeDocument/2006/relationships/image" Target="../media/image10.png"/><Relationship Id="rId4" Type="http://schemas.openxmlformats.org/officeDocument/2006/relationships/hyperlink" Target="http://www.securityxploded.co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ecurityxploded.com/security-training.php"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1066792"/>
            <a:ext cx="8929718" cy="1143008"/>
          </a:xfrm>
          <a:noFill/>
          <a:ln>
            <a:noFill/>
            <a:headEnd/>
            <a:tailEnd/>
          </a:ln>
          <a:effectLst>
            <a:glow rad="101600">
              <a:schemeClr val="accent1">
                <a:satMod val="175000"/>
                <a:alpha val="40000"/>
              </a:schemeClr>
            </a:glow>
            <a:outerShdw blurRad="50800" dist="38100" dir="2700000" algn="tl" rotWithShape="0">
              <a:prstClr val="black">
                <a:alpha val="40000"/>
              </a:prstClr>
            </a:outerShdw>
            <a:reflection blurRad="6350" stA="50000" endA="300" endPos="55000" dir="5400000" sy="-100000" algn="bl" rotWithShape="0"/>
          </a:effectLst>
          <a:scene3d>
            <a:camera prst="orthographicFront"/>
            <a:lightRig rig="threePt" dir="t"/>
          </a:scene3d>
          <a:sp3d>
            <a:bevelT w="139700" h="139700" prst="divot"/>
          </a:sp3d>
        </p:spPr>
        <p:style>
          <a:lnRef idx="2">
            <a:schemeClr val="dk1"/>
          </a:lnRef>
          <a:fillRef idx="1003">
            <a:schemeClr val="lt2"/>
          </a:fillRef>
          <a:effectRef idx="0">
            <a:schemeClr val="dk1"/>
          </a:effectRef>
          <a:fontRef idx="minor">
            <a:schemeClr val="dk1"/>
          </a:fontRef>
        </p:style>
        <p:txBody>
          <a:bodyPr>
            <a:noAutofit/>
          </a:bodyPr>
          <a:lstStyle/>
          <a:p>
            <a:pPr algn="ctr" eaLnBrk="1" fontAlgn="auto" hangingPunct="1">
              <a:spcAft>
                <a:spcPts val="0"/>
              </a:spcAft>
              <a:defRPr/>
            </a:pPr>
            <a:r>
              <a:rPr lang="en-US" sz="3600" b="0" cap="none" dirty="0" smtClean="0">
                <a:ln>
                  <a:solidFill>
                    <a:schemeClr val="tx1">
                      <a:lumMod val="95000"/>
                      <a:lumOff val="5000"/>
                    </a:schemeClr>
                  </a:solidFill>
                </a:ln>
                <a:solidFill>
                  <a:schemeClr val="tx2">
                    <a:lumMod val="50000"/>
                  </a:schemeClr>
                </a:solidFill>
                <a:effectLst/>
                <a:cs typeface="Calibri" pitchFamily="34" charset="0"/>
              </a:rPr>
              <a:t>Part 4 – Assembly Programming Basics</a:t>
            </a:r>
            <a:endParaRPr lang="en-IN" sz="3600" b="0" cap="none" dirty="0">
              <a:ln>
                <a:solidFill>
                  <a:schemeClr val="tx1">
                    <a:lumMod val="95000"/>
                    <a:lumOff val="5000"/>
                  </a:schemeClr>
                </a:solidFill>
              </a:ln>
              <a:solidFill>
                <a:schemeClr val="tx2">
                  <a:lumMod val="50000"/>
                </a:schemeClr>
              </a:solidFill>
              <a:effectLst/>
              <a:cs typeface="Calibri" pitchFamily="34" charset="0"/>
            </a:endParaRPr>
          </a:p>
        </p:txBody>
      </p:sp>
      <p:sp>
        <p:nvSpPr>
          <p:cNvPr id="8" name="TextBox 7"/>
          <p:cNvSpPr txBox="1"/>
          <p:nvPr/>
        </p:nvSpPr>
        <p:spPr>
          <a:xfrm>
            <a:off x="1905000" y="2286000"/>
            <a:ext cx="5572164" cy="954107"/>
          </a:xfrm>
          <a:prstGeom prst="rect">
            <a:avLst/>
          </a:prstGeom>
          <a:noFill/>
          <a:ln>
            <a:noFill/>
          </a:ln>
          <a:effectLst>
            <a:glow rad="63500">
              <a:schemeClr val="accent1">
                <a:satMod val="175000"/>
                <a:alpha val="40000"/>
              </a:schemeClr>
            </a:glow>
            <a:innerShdw blurRad="114300">
              <a:prstClr val="black"/>
            </a:innerShdw>
          </a:effectLst>
        </p:spPr>
        <p:style>
          <a:lnRef idx="0">
            <a:scrgbClr r="0" g="0" b="0"/>
          </a:lnRef>
          <a:fillRef idx="1001">
            <a:schemeClr val="lt2"/>
          </a:fillRef>
          <a:effectRef idx="0">
            <a:scrgbClr r="0" g="0" b="0"/>
          </a:effectRef>
          <a:fontRef idx="major"/>
        </p:style>
        <p:txBody>
          <a:bodyPr>
            <a:spAutoFit/>
            <a:scene3d>
              <a:camera prst="perspectiveBelow"/>
              <a:lightRig rig="threePt" dir="t"/>
            </a:scene3d>
          </a:bodyPr>
          <a:lstStyle/>
          <a:p>
            <a:pPr algn="ctr" fontAlgn="auto">
              <a:spcBef>
                <a:spcPts val="0"/>
              </a:spcBef>
              <a:spcAft>
                <a:spcPts val="0"/>
              </a:spcAft>
              <a:defRPr/>
            </a:pPr>
            <a:r>
              <a:rPr lang="en-US" sz="2800" b="1" dirty="0" smtClean="0">
                <a:ln w="1905"/>
                <a:solidFill>
                  <a:schemeClr val="tx1">
                    <a:lumMod val="85000"/>
                    <a:lumOff val="15000"/>
                  </a:schemeClr>
                </a:solidFill>
                <a:effectLst>
                  <a:outerShdw blurRad="60007" dist="310007" dir="7680000" sy="30000" kx="1300200" algn="ctr" rotWithShape="0">
                    <a:prstClr val="black">
                      <a:alpha val="32000"/>
                    </a:prstClr>
                  </a:outerShdw>
                </a:effectLst>
                <a:latin typeface="Times New Roman" pitchFamily="18" charset="0"/>
                <a:cs typeface="Times New Roman" pitchFamily="18" charset="0"/>
              </a:rPr>
              <a:t>Swapnil Pathak</a:t>
            </a:r>
          </a:p>
          <a:p>
            <a:pPr algn="ctr" fontAlgn="auto">
              <a:spcBef>
                <a:spcPts val="0"/>
              </a:spcBef>
              <a:spcAft>
                <a:spcPts val="0"/>
              </a:spcAft>
              <a:defRPr/>
            </a:pPr>
            <a:r>
              <a:rPr lang="en-US" sz="2800" b="1" dirty="0" err="1" smtClean="0">
                <a:ln w="1905"/>
                <a:solidFill>
                  <a:schemeClr val="tx1">
                    <a:lumMod val="85000"/>
                    <a:lumOff val="15000"/>
                  </a:schemeClr>
                </a:solidFill>
                <a:effectLst>
                  <a:outerShdw blurRad="60007" dist="310007" dir="7680000" sy="30000" kx="1300200" algn="ctr" rotWithShape="0">
                    <a:prstClr val="black">
                      <a:alpha val="32000"/>
                    </a:prstClr>
                  </a:outerShdw>
                </a:effectLst>
                <a:latin typeface="Times New Roman" pitchFamily="18" charset="0"/>
                <a:cs typeface="Times New Roman" pitchFamily="18" charset="0"/>
              </a:rPr>
              <a:t>Amit</a:t>
            </a:r>
            <a:r>
              <a:rPr lang="en-US" sz="2800" b="1" dirty="0" smtClean="0">
                <a:ln w="1905"/>
                <a:solidFill>
                  <a:schemeClr val="tx1">
                    <a:lumMod val="85000"/>
                    <a:lumOff val="15000"/>
                  </a:schemeClr>
                </a:solidFill>
                <a:effectLst>
                  <a:outerShdw blurRad="60007" dist="310007" dir="7680000" sy="30000" kx="1300200" algn="ctr" rotWithShape="0">
                    <a:prstClr val="black">
                      <a:alpha val="32000"/>
                    </a:prstClr>
                  </a:outerShdw>
                </a:effectLst>
                <a:latin typeface="Times New Roman" pitchFamily="18" charset="0"/>
                <a:cs typeface="Times New Roman" pitchFamily="18" charset="0"/>
              </a:rPr>
              <a:t> </a:t>
            </a:r>
            <a:r>
              <a:rPr lang="en-US" sz="2800" b="1" dirty="0" err="1" smtClean="0">
                <a:ln w="1905"/>
                <a:solidFill>
                  <a:schemeClr val="tx1">
                    <a:lumMod val="85000"/>
                    <a:lumOff val="15000"/>
                  </a:schemeClr>
                </a:solidFill>
                <a:effectLst>
                  <a:outerShdw blurRad="60007" dist="310007" dir="7680000" sy="30000" kx="1300200" algn="ctr" rotWithShape="0">
                    <a:prstClr val="black">
                      <a:alpha val="32000"/>
                    </a:prstClr>
                  </a:outerShdw>
                </a:effectLst>
                <a:latin typeface="Times New Roman" pitchFamily="18" charset="0"/>
                <a:cs typeface="Times New Roman" pitchFamily="18" charset="0"/>
              </a:rPr>
              <a:t>Malik</a:t>
            </a:r>
            <a:endParaRPr lang="en-US" sz="2800" b="1" dirty="0">
              <a:ln w="1905"/>
              <a:solidFill>
                <a:schemeClr val="tx1">
                  <a:lumMod val="85000"/>
                  <a:lumOff val="15000"/>
                </a:schemeClr>
              </a:solidFill>
              <a:effectLst>
                <a:outerShdw blurRad="60007" dist="310007" dir="7680000" sy="30000" kx="1300200" algn="ctr" rotWithShape="0">
                  <a:prstClr val="black">
                    <a:alpha val="32000"/>
                  </a:prstClr>
                </a:outerShdw>
              </a:effectLst>
              <a:latin typeface="Times New Roman" pitchFamily="18" charset="0"/>
              <a:cs typeface="Times New Roman" pitchFamily="18" charset="0"/>
            </a:endParaRPr>
          </a:p>
        </p:txBody>
      </p:sp>
      <p:sp>
        <p:nvSpPr>
          <p:cNvPr id="13" name="TextBox 12"/>
          <p:cNvSpPr txBox="1"/>
          <p:nvPr/>
        </p:nvSpPr>
        <p:spPr>
          <a:xfrm>
            <a:off x="2057400" y="4876800"/>
            <a:ext cx="5572140" cy="1015663"/>
          </a:xfrm>
          <a:prstGeom prst="rect">
            <a:avLst/>
          </a:prstGeom>
          <a:noFill/>
          <a:ln>
            <a:noFill/>
          </a:ln>
          <a:effectLst/>
        </p:spPr>
        <p:style>
          <a:lnRef idx="2">
            <a:schemeClr val="dk1"/>
          </a:lnRef>
          <a:fillRef idx="1">
            <a:schemeClr val="lt1"/>
          </a:fillRef>
          <a:effectRef idx="0">
            <a:schemeClr val="dk1"/>
          </a:effectRef>
          <a:fontRef idx="minor">
            <a:schemeClr val="dk1"/>
          </a:fontRef>
        </p:style>
        <p:txBody>
          <a:bodyPr wrap="square">
            <a:spAutoFit/>
          </a:bodyPr>
          <a:lstStyle/>
          <a:p>
            <a:pPr algn="ctr"/>
            <a:r>
              <a:rPr lang="en-US" sz="2800" b="1" dirty="0" smtClean="0">
                <a:solidFill>
                  <a:schemeClr val="tx1">
                    <a:lumMod val="95000"/>
                    <a:lumOff val="5000"/>
                  </a:schemeClr>
                </a:solidFill>
                <a:latin typeface="Times New Roman" pitchFamily="18" charset="0"/>
                <a:cs typeface="Times New Roman" pitchFamily="18" charset="0"/>
                <a:hlinkClick r:id="rId3"/>
              </a:rPr>
              <a:t>www.SecurityXploded.com</a:t>
            </a:r>
            <a:endParaRPr lang="en-US" sz="2800" b="1" dirty="0" smtClean="0">
              <a:solidFill>
                <a:schemeClr val="tx1">
                  <a:lumMod val="95000"/>
                  <a:lumOff val="5000"/>
                </a:schemeClr>
              </a:solidFill>
              <a:latin typeface="Times New Roman" pitchFamily="18" charset="0"/>
              <a:cs typeface="Times New Roman" pitchFamily="18" charset="0"/>
            </a:endParaRPr>
          </a:p>
          <a:p>
            <a:pPr algn="ctr"/>
            <a:endParaRPr lang="en-US" sz="3200" b="1" dirty="0" smtClean="0">
              <a:solidFill>
                <a:schemeClr val="tx1">
                  <a:lumMod val="95000"/>
                  <a:lumOff val="5000"/>
                </a:schemeClr>
              </a:solidFill>
              <a:effectLst>
                <a:outerShdw blurRad="38100" dist="25400" dir="2700000" algn="tl">
                  <a:schemeClr val="tx1">
                    <a:alpha val="43000"/>
                  </a:schemeClr>
                </a:outerShdw>
              </a:effectLst>
              <a:latin typeface="Times New Roman" pitchFamily="18" charset="0"/>
              <a:cs typeface="Times New Roman" pitchFamily="18" charset="0"/>
            </a:endParaRPr>
          </a:p>
        </p:txBody>
      </p:sp>
      <p:sp>
        <p:nvSpPr>
          <p:cNvPr id="6" name="Title 1"/>
          <p:cNvSpPr txBox="1">
            <a:spLocks/>
          </p:cNvSpPr>
          <p:nvPr/>
        </p:nvSpPr>
        <p:spPr bwMode="auto">
          <a:xfrm>
            <a:off x="0" y="0"/>
            <a:ext cx="9144000" cy="457200"/>
          </a:xfrm>
          <a:prstGeom prst="rect">
            <a:avLst/>
          </a:prstGeom>
          <a:solidFill>
            <a:schemeClr val="tx1">
              <a:lumMod val="75000"/>
              <a:lumOff val="25000"/>
            </a:schemeClr>
          </a:solidFill>
          <a:ln w="19050" cap="flat" cmpd="sng" algn="ctr">
            <a:noFill/>
            <a:prstDash val="solid"/>
            <a:headEnd/>
            <a:tailEnd/>
          </a:ln>
          <a:extLst/>
        </p:spPr>
        <p:style>
          <a:lnRef idx="2">
            <a:schemeClr val="dk1"/>
          </a:lnRef>
          <a:fillRef idx="1003">
            <a:schemeClr val="lt2"/>
          </a:fillRef>
          <a:effectRef idx="0">
            <a:schemeClr val="dk1"/>
          </a:effectRef>
          <a:fontRef idx="minor">
            <a:schemeClr val="dk1"/>
          </a:fontRef>
        </p:style>
        <p:txBody>
          <a:bodyPr vert="horz" wrap="square" lIns="45720" tIns="45720" rIns="45720" bIns="45720" numCol="1" anchor="t" anchorCtr="0" compatLnSpc="1">
            <a:prstTxWarp prst="textNoShape">
              <a:avLst/>
            </a:prstTxWarp>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2400" b="1" i="0" u="none" strike="noStrike" kern="1200" cap="none" spc="0" normalizeH="0" baseline="0" noProof="0" dirty="0" smtClean="0">
                <a:ln w="10541" cmpd="sng">
                  <a:solidFill>
                    <a:srgbClr val="076202"/>
                  </a:solidFill>
                  <a:prstDash val="solid"/>
                </a:ln>
                <a:solidFill>
                  <a:schemeClr val="bg1">
                    <a:lumMod val="85000"/>
                  </a:schemeClr>
                </a:solidFill>
                <a:uLnTx/>
                <a:uFillTx/>
                <a:latin typeface="+mn-lt"/>
                <a:ea typeface="+mn-ea"/>
                <a:cs typeface="+mn-cs"/>
              </a:rPr>
              <a:t>Reverse</a:t>
            </a:r>
            <a:r>
              <a:rPr kumimoji="0" lang="en-IN" sz="2400" b="1" i="0" u="none" strike="noStrike" kern="1200" cap="none" spc="0" normalizeH="0" noProof="0" dirty="0" smtClean="0">
                <a:ln w="10541" cmpd="sng">
                  <a:solidFill>
                    <a:srgbClr val="076202"/>
                  </a:solidFill>
                  <a:prstDash val="solid"/>
                </a:ln>
                <a:solidFill>
                  <a:schemeClr val="bg1">
                    <a:lumMod val="85000"/>
                  </a:schemeClr>
                </a:solidFill>
                <a:uLnTx/>
                <a:uFillTx/>
                <a:latin typeface="+mn-lt"/>
                <a:ea typeface="+mn-ea"/>
                <a:cs typeface="+mn-cs"/>
              </a:rPr>
              <a:t> Engineering</a:t>
            </a:r>
            <a:r>
              <a:rPr kumimoji="0" lang="en-IN" sz="2400" b="1" i="0" u="none" strike="noStrike" kern="1200" cap="none" spc="0" normalizeH="0" baseline="0" noProof="0" dirty="0" smtClean="0">
                <a:ln w="10541" cmpd="sng">
                  <a:solidFill>
                    <a:srgbClr val="076202"/>
                  </a:solidFill>
                  <a:prstDash val="solid"/>
                </a:ln>
                <a:solidFill>
                  <a:schemeClr val="bg1">
                    <a:lumMod val="85000"/>
                  </a:schemeClr>
                </a:solidFill>
                <a:uLnTx/>
                <a:uFillTx/>
                <a:latin typeface="+mn-lt"/>
                <a:ea typeface="+mn-ea"/>
                <a:cs typeface="+mn-cs"/>
              </a:rPr>
              <a:t> &amp; Malware Analysis</a:t>
            </a:r>
            <a:r>
              <a:rPr lang="en-IN" sz="2400" b="1" dirty="0" smtClean="0">
                <a:ln w="10541" cmpd="sng">
                  <a:solidFill>
                    <a:srgbClr val="076202"/>
                  </a:solidFill>
                  <a:prstDash val="solid"/>
                </a:ln>
                <a:solidFill>
                  <a:schemeClr val="bg1">
                    <a:lumMod val="85000"/>
                  </a:schemeClr>
                </a:solidFill>
              </a:rPr>
              <a:t> Training</a:t>
            </a:r>
            <a:endParaRPr kumimoji="0" lang="en-IN" sz="2400" b="1" i="0" u="none" strike="noStrike" kern="1200" cap="none" spc="0" normalizeH="0" noProof="0" dirty="0" smtClean="0">
              <a:ln w="10541" cmpd="sng">
                <a:solidFill>
                  <a:srgbClr val="076202"/>
                </a:solidFill>
                <a:prstDash val="solid"/>
              </a:ln>
              <a:solidFill>
                <a:schemeClr val="bg1">
                  <a:lumMod val="85000"/>
                </a:schemeClr>
              </a:solidFill>
              <a:uLnTx/>
              <a:uFillTx/>
              <a:latin typeface="+mn-lt"/>
              <a:ea typeface="+mn-ea"/>
              <a:cs typeface="+mn-cs"/>
            </a:endParaRPr>
          </a:p>
        </p:txBody>
      </p:sp>
      <p:pic>
        <p:nvPicPr>
          <p:cNvPr id="7" name="Picture 6" descr="securityxplodedbigiconnormal.png"/>
          <p:cNvPicPr>
            <a:picLocks noChangeAspect="1"/>
          </p:cNvPicPr>
          <p:nvPr/>
        </p:nvPicPr>
        <p:blipFill>
          <a:blip r:embed="rId4" cstate="print"/>
          <a:stretch>
            <a:fillRect/>
          </a:stretch>
        </p:blipFill>
        <p:spPr>
          <a:xfrm>
            <a:off x="3886200" y="3530600"/>
            <a:ext cx="1524000" cy="12700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Registers Usage – RE Cont.</a:t>
            </a:r>
            <a:endParaRPr lang="en-IN" dirty="0"/>
          </a:p>
        </p:txBody>
      </p:sp>
      <p:sp>
        <p:nvSpPr>
          <p:cNvPr id="3" name="Content Placeholder 2"/>
          <p:cNvSpPr>
            <a:spLocks noGrp="1"/>
          </p:cNvSpPr>
          <p:nvPr>
            <p:ph idx="1"/>
          </p:nvPr>
        </p:nvSpPr>
        <p:spPr>
          <a:xfrm>
            <a:off x="304800" y="1371600"/>
            <a:ext cx="8382000" cy="5334000"/>
          </a:xfrm>
        </p:spPr>
        <p:txBody>
          <a:bodyPr>
            <a:noAutofit/>
          </a:bodyPr>
          <a:lstStyle/>
          <a:p>
            <a:pPr>
              <a:lnSpc>
                <a:spcPct val="150000"/>
              </a:lnSpc>
            </a:pPr>
            <a:r>
              <a:rPr lang="en-US" sz="2000" dirty="0" smtClean="0">
                <a:latin typeface="Times New Roman" pitchFamily="18" charset="0"/>
                <a:cs typeface="Times New Roman" pitchFamily="18" charset="0"/>
              </a:rPr>
              <a:t>EDI: </a:t>
            </a:r>
            <a:r>
              <a:rPr lang="en-US" sz="2000" i="1" dirty="0" smtClean="0">
                <a:latin typeface="Times New Roman" pitchFamily="18" charset="0"/>
                <a:cs typeface="Times New Roman" pitchFamily="18" charset="0"/>
              </a:rPr>
              <a:t>Destination index</a:t>
            </a:r>
            <a:r>
              <a:rPr lang="en-US" sz="2000" dirty="0" smtClean="0">
                <a:latin typeface="Times New Roman" pitchFamily="18" charset="0"/>
                <a:cs typeface="Times New Roman" pitchFamily="18" charset="0"/>
              </a:rPr>
              <a:t> for string operations.</a:t>
            </a:r>
          </a:p>
          <a:p>
            <a:pPr>
              <a:lnSpc>
                <a:spcPct val="150000"/>
              </a:lnSpc>
            </a:pPr>
            <a:r>
              <a:rPr lang="en-US" sz="2000" dirty="0" smtClean="0">
                <a:latin typeface="Times New Roman" pitchFamily="18" charset="0"/>
                <a:cs typeface="Times New Roman" pitchFamily="18" charset="0"/>
              </a:rPr>
              <a:t>ESP: Stack pointer for top address of the stack.</a:t>
            </a:r>
          </a:p>
          <a:p>
            <a:pPr>
              <a:lnSpc>
                <a:spcPct val="150000"/>
              </a:lnSpc>
            </a:pPr>
            <a:r>
              <a:rPr lang="en-US" sz="2000" dirty="0" smtClean="0">
                <a:latin typeface="Times New Roman" pitchFamily="18" charset="0"/>
                <a:cs typeface="Times New Roman" pitchFamily="18" charset="0"/>
              </a:rPr>
              <a:t>EBP: Stack base pointer for holding the address of the current stack frame.</a:t>
            </a:r>
          </a:p>
          <a:p>
            <a:pPr>
              <a:lnSpc>
                <a:spcPct val="150000"/>
              </a:lnSpc>
            </a:pPr>
            <a:r>
              <a:rPr lang="en-US" sz="2000" dirty="0" smtClean="0">
                <a:latin typeface="Times New Roman" pitchFamily="18" charset="0"/>
                <a:cs typeface="Times New Roman" pitchFamily="18" charset="0"/>
              </a:rPr>
              <a:t>EIP: Instruction pointer. Holds the program counter, the next instruction address.</a:t>
            </a:r>
          </a:p>
          <a:p>
            <a:pPr>
              <a:lnSpc>
                <a:spcPct val="150000"/>
              </a:lnSpc>
            </a:pPr>
            <a:r>
              <a:rPr lang="en-US" sz="2000" dirty="0" smtClean="0">
                <a:latin typeface="Times New Roman" pitchFamily="18" charset="0"/>
                <a:cs typeface="Times New Roman" pitchFamily="18" charset="0"/>
              </a:rPr>
              <a:t>Segment registers:</a:t>
            </a:r>
          </a:p>
          <a:p>
            <a:pPr lvl="1">
              <a:lnSpc>
                <a:spcPct val="150000"/>
              </a:lnSpc>
            </a:pPr>
            <a:r>
              <a:rPr lang="en-US" sz="2000" dirty="0" smtClean="0">
                <a:latin typeface="Times New Roman" pitchFamily="18" charset="0"/>
                <a:cs typeface="Times New Roman" pitchFamily="18" charset="0"/>
              </a:rPr>
              <a:t>Used to address particular segments of memory ( code, data, stack )</a:t>
            </a:r>
          </a:p>
          <a:p>
            <a:pPr>
              <a:lnSpc>
                <a:spcPct val="150000"/>
              </a:lnSpc>
              <a:buNone/>
            </a:pPr>
            <a:r>
              <a:rPr lang="en-US" sz="2000" dirty="0" smtClean="0">
                <a:latin typeface="Times New Roman" pitchFamily="18" charset="0"/>
                <a:cs typeface="Times New Roman" pitchFamily="18" charset="0"/>
              </a:rPr>
              <a:t>		!) CS: Code     !!) SS: Stack</a:t>
            </a:r>
          </a:p>
          <a:p>
            <a:pPr>
              <a:lnSpc>
                <a:spcPct val="150000"/>
              </a:lnSpc>
              <a:buNone/>
            </a:pPr>
            <a:r>
              <a:rPr lang="en-US" sz="2000" dirty="0" smtClean="0">
                <a:latin typeface="Times New Roman" pitchFamily="18" charset="0"/>
                <a:cs typeface="Times New Roman" pitchFamily="18" charset="0"/>
              </a:rPr>
              <a:t>		!!!) ES: Extra   !V) DS: Data      V) FS, GS</a:t>
            </a:r>
          </a:p>
          <a:p>
            <a:pPr>
              <a:lnSpc>
                <a:spcPct val="150000"/>
              </a:lnSpc>
              <a:buNone/>
            </a:pPr>
            <a:endParaRPr lang="en-IN" sz="2000" dirty="0" smtClean="0">
              <a:latin typeface="Times New Roman" pitchFamily="18" charset="0"/>
              <a:cs typeface="Times New Roman" pitchFamily="18" charset="0"/>
            </a:endParaRPr>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Registers – 32 bit (X86)</a:t>
            </a:r>
            <a:endParaRPr lang="en-IN" dirty="0">
              <a:latin typeface="Times New Roman" pitchFamily="18" charset="0"/>
              <a:cs typeface="Times New Roman" pitchFamily="18" charset="0"/>
            </a:endParaRPr>
          </a:p>
        </p:txBody>
      </p:sp>
      <p:pic>
        <p:nvPicPr>
          <p:cNvPr id="9" name="Content Placeholder 8" descr="register_All.png"/>
          <p:cNvPicPr>
            <a:picLocks noGrp="1" noChangeAspect="1"/>
          </p:cNvPicPr>
          <p:nvPr>
            <p:ph idx="1"/>
          </p:nvPr>
        </p:nvPicPr>
        <p:blipFill>
          <a:blip r:embed="rId2" cstate="print"/>
          <a:stretch>
            <a:fillRect/>
          </a:stretch>
        </p:blipFill>
        <p:spPr>
          <a:xfrm>
            <a:off x="304800" y="1371600"/>
            <a:ext cx="8305800" cy="5181600"/>
          </a:xfrm>
        </p:spPr>
      </p:pic>
      <p:sp>
        <p:nvSpPr>
          <p:cNvPr id="6"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(R/E)Flags Register</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r>
              <a:rPr lang="en-US" sz="2000" dirty="0" smtClean="0">
                <a:latin typeface="Times New Roman" pitchFamily="18" charset="0"/>
                <a:cs typeface="Times New Roman" pitchFamily="18" charset="0"/>
              </a:rPr>
              <a:t>Bit field of states</a:t>
            </a:r>
          </a:p>
          <a:p>
            <a:r>
              <a:rPr lang="en-US" sz="2000" dirty="0" smtClean="0">
                <a:latin typeface="Times New Roman" pitchFamily="18" charset="0"/>
                <a:cs typeface="Times New Roman" pitchFamily="18" charset="0"/>
              </a:rPr>
              <a:t>Status Flags</a:t>
            </a:r>
          </a:p>
          <a:p>
            <a:pPr lvl="1"/>
            <a:r>
              <a:rPr lang="en-US" sz="1800" dirty="0" err="1" smtClean="0">
                <a:latin typeface="Times New Roman" pitchFamily="18" charset="0"/>
                <a:cs typeface="Times New Roman" pitchFamily="18" charset="0"/>
              </a:rPr>
              <a:t>Carrry</a:t>
            </a:r>
            <a:r>
              <a:rPr lang="en-US" sz="1800" dirty="0" smtClean="0">
                <a:latin typeface="Times New Roman" pitchFamily="18" charset="0"/>
                <a:cs typeface="Times New Roman" pitchFamily="18" charset="0"/>
              </a:rPr>
              <a:t>  (CF) : set  when an arithmetic carry/borrow  has been generated out of the MSB.</a:t>
            </a:r>
          </a:p>
          <a:p>
            <a:pPr lvl="1"/>
            <a:r>
              <a:rPr lang="en-US" sz="1800" dirty="0" smtClean="0">
                <a:latin typeface="Times New Roman" pitchFamily="18" charset="0"/>
                <a:cs typeface="Times New Roman" pitchFamily="18" charset="0"/>
              </a:rPr>
              <a:t>Zero (ZF) : set when an arithmetic operation result is zero and reset otherwise.</a:t>
            </a:r>
          </a:p>
          <a:p>
            <a:pPr lvl="1"/>
            <a:r>
              <a:rPr lang="en-US" sz="1800" dirty="0" smtClean="0">
                <a:latin typeface="Times New Roman" pitchFamily="18" charset="0"/>
                <a:cs typeface="Times New Roman" pitchFamily="18" charset="0"/>
              </a:rPr>
              <a:t>Sign (SF) : set when an arithmetic operation set the MSB i.e. the result value was negative.</a:t>
            </a:r>
          </a:p>
          <a:p>
            <a:pPr lvl="1"/>
            <a:r>
              <a:rPr lang="en-US" sz="1800" dirty="0" smtClean="0">
                <a:latin typeface="Times New Roman" pitchFamily="18" charset="0"/>
                <a:cs typeface="Times New Roman" pitchFamily="18" charset="0"/>
              </a:rPr>
              <a:t>Trap (TF ) : when set permits operation of processor in single-step. Mostly used by debuggers.</a:t>
            </a:r>
          </a:p>
          <a:p>
            <a:pPr lvl="1"/>
            <a:r>
              <a:rPr lang="en-US" sz="1800" dirty="0" smtClean="0">
                <a:latin typeface="Times New Roman" pitchFamily="18" charset="0"/>
                <a:cs typeface="Times New Roman" pitchFamily="18" charset="0"/>
              </a:rPr>
              <a:t>Interrupt (IF) :  determines whether the CPU should handle </a:t>
            </a:r>
            <a:r>
              <a:rPr lang="en-US" sz="1800" dirty="0" err="1" smtClean="0">
                <a:latin typeface="Times New Roman" pitchFamily="18" charset="0"/>
                <a:cs typeface="Times New Roman" pitchFamily="18" charset="0"/>
              </a:rPr>
              <a:t>maskable</a:t>
            </a:r>
            <a:r>
              <a:rPr lang="en-US" sz="1800" dirty="0" smtClean="0">
                <a:latin typeface="Times New Roman" pitchFamily="18" charset="0"/>
                <a:cs typeface="Times New Roman" pitchFamily="18" charset="0"/>
              </a:rPr>
              <a:t> hardware interrupts.</a:t>
            </a:r>
          </a:p>
          <a:p>
            <a:pPr lvl="1"/>
            <a:r>
              <a:rPr lang="en-US" sz="1800" dirty="0" smtClean="0">
                <a:latin typeface="Times New Roman" pitchFamily="18" charset="0"/>
                <a:cs typeface="Times New Roman" pitchFamily="18" charset="0"/>
              </a:rPr>
              <a:t>Direction (DF) :  determines the direction (left-to-right or right-to-left) of string processing.</a:t>
            </a:r>
          </a:p>
          <a:p>
            <a:pPr lvl="1"/>
            <a:r>
              <a:rPr lang="en-US" sz="1800" dirty="0" smtClean="0">
                <a:latin typeface="Times New Roman" pitchFamily="18" charset="0"/>
                <a:cs typeface="Times New Roman" pitchFamily="18" charset="0"/>
              </a:rPr>
              <a:t>Overflow (OF) : indicates arithmetic overflow.</a:t>
            </a:r>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pPr algn="ctr"/>
            <a:r>
              <a:rPr lang="en-US" dirty="0" smtClean="0">
                <a:latin typeface="Times New Roman" pitchFamily="18" charset="0"/>
                <a:cs typeface="Times New Roman" pitchFamily="18" charset="0"/>
              </a:rPr>
              <a:t>Assembly Language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5257800"/>
          </a:xfrm>
        </p:spPr>
        <p:txBody>
          <a:bodyPr>
            <a:noAutofit/>
          </a:bodyPr>
          <a:lstStyle/>
          <a:p>
            <a:pPr>
              <a:lnSpc>
                <a:spcPct val="150000"/>
              </a:lnSpc>
            </a:pPr>
            <a:r>
              <a:rPr lang="en-US" sz="2000" dirty="0" smtClean="0">
                <a:latin typeface="Times New Roman" pitchFamily="18" charset="0"/>
                <a:cs typeface="Times New Roman" pitchFamily="18" charset="0"/>
              </a:rPr>
              <a:t>Low level programming language</a:t>
            </a:r>
          </a:p>
          <a:p>
            <a:pPr>
              <a:lnSpc>
                <a:spcPct val="150000"/>
              </a:lnSpc>
            </a:pPr>
            <a:r>
              <a:rPr lang="en-US" sz="2000" dirty="0" smtClean="0">
                <a:latin typeface="Times New Roman" pitchFamily="18" charset="0"/>
                <a:cs typeface="Times New Roman" pitchFamily="18" charset="0"/>
              </a:rPr>
              <a:t>Symbolic representation of machine codes, constants.</a:t>
            </a:r>
          </a:p>
          <a:p>
            <a:pPr>
              <a:lnSpc>
                <a:spcPct val="150000"/>
              </a:lnSpc>
            </a:pPr>
            <a:r>
              <a:rPr lang="en-US" sz="2000" dirty="0" smtClean="0">
                <a:latin typeface="Times New Roman" pitchFamily="18" charset="0"/>
                <a:cs typeface="Times New Roman" pitchFamily="18" charset="0"/>
              </a:rPr>
              <a:t>Assembly language program consist of sequence of process instructions and meta statements </a:t>
            </a:r>
          </a:p>
          <a:p>
            <a:pPr>
              <a:lnSpc>
                <a:spcPct val="150000"/>
              </a:lnSpc>
            </a:pPr>
            <a:r>
              <a:rPr lang="en-US" sz="2000" dirty="0" smtClean="0">
                <a:latin typeface="Times New Roman" pitchFamily="18" charset="0"/>
                <a:cs typeface="Times New Roman" pitchFamily="18" charset="0"/>
              </a:rPr>
              <a:t>Assembler translates them to executable instructions that are loaded into memory and executed.</a:t>
            </a:r>
          </a:p>
          <a:p>
            <a:pPr>
              <a:lnSpc>
                <a:spcPct val="150000"/>
              </a:lnSpc>
            </a:pPr>
            <a:r>
              <a:rPr lang="en-US" sz="2000" dirty="0" smtClean="0">
                <a:latin typeface="Times New Roman" pitchFamily="18" charset="0"/>
                <a:cs typeface="Times New Roman" pitchFamily="18" charset="0"/>
              </a:rPr>
              <a:t>Basic Structure</a:t>
            </a:r>
          </a:p>
          <a:p>
            <a:pPr>
              <a:lnSpc>
                <a:spcPct val="150000"/>
              </a:lnSpc>
              <a:buNone/>
            </a:pPr>
            <a:r>
              <a:rPr lang="en-US" sz="2000" dirty="0" smtClean="0">
                <a:latin typeface="Times New Roman" pitchFamily="18" charset="0"/>
                <a:cs typeface="Times New Roman" pitchFamily="18" charset="0"/>
              </a:rPr>
              <a:t>	[label] : </a:t>
            </a:r>
            <a:r>
              <a:rPr lang="en-US" sz="2000" dirty="0" err="1" smtClean="0">
                <a:latin typeface="Times New Roman" pitchFamily="18" charset="0"/>
                <a:cs typeface="Times New Roman" pitchFamily="18" charset="0"/>
              </a:rPr>
              <a:t>opcode</a:t>
            </a:r>
            <a:r>
              <a:rPr lang="en-US" sz="2000" dirty="0" smtClean="0">
                <a:latin typeface="Times New Roman" pitchFamily="18" charset="0"/>
                <a:cs typeface="Times New Roman" pitchFamily="18" charset="0"/>
              </a:rPr>
              <a:t> operand1, operand2</a:t>
            </a:r>
          </a:p>
          <a:p>
            <a:pPr>
              <a:lnSpc>
                <a:spcPct val="150000"/>
              </a:lnSpc>
              <a:buNone/>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opcode</a:t>
            </a:r>
            <a:r>
              <a:rPr lang="en-US" sz="2000" dirty="0" smtClean="0">
                <a:latin typeface="Times New Roman" pitchFamily="18" charset="0"/>
                <a:cs typeface="Times New Roman" pitchFamily="18" charset="0"/>
              </a:rPr>
              <a:t> – mnemonic that symbolize instructions</a:t>
            </a:r>
          </a:p>
          <a:p>
            <a:pPr>
              <a:lnSpc>
                <a:spcPct val="150000"/>
              </a:lnSpc>
            </a:pPr>
            <a:r>
              <a:rPr lang="en-US" sz="2000" dirty="0" smtClean="0">
                <a:latin typeface="Times New Roman" pitchFamily="18" charset="0"/>
                <a:cs typeface="Times New Roman" pitchFamily="18" charset="0"/>
              </a:rPr>
              <a:t>Example.</a:t>
            </a:r>
          </a:p>
          <a:p>
            <a:pPr lvl="1">
              <a:lnSpc>
                <a:spcPct val="150000"/>
              </a:lnSpc>
            </a:pPr>
            <a:r>
              <a:rPr lang="en-US" sz="2000" b="1" dirty="0" smtClean="0">
                <a:latin typeface="Times New Roman" pitchFamily="18" charset="0"/>
                <a:cs typeface="Times New Roman" pitchFamily="18" charset="0"/>
              </a:rPr>
              <a:t>MOV</a:t>
            </a:r>
            <a:r>
              <a:rPr lang="en-US" sz="2000" dirty="0" smtClean="0">
                <a:latin typeface="Times New Roman" pitchFamily="18" charset="0"/>
                <a:cs typeface="Times New Roman" pitchFamily="18" charset="0"/>
              </a:rPr>
              <a:t> AL, 61h =&gt; 10110000 01100001</a:t>
            </a:r>
          </a:p>
          <a:p>
            <a:pPr>
              <a:lnSpc>
                <a:spcPct val="150000"/>
              </a:lnSpc>
            </a:pPr>
            <a:endParaRPr lang="en-US" sz="2000" dirty="0" smtClean="0">
              <a:latin typeface="Times New Roman" pitchFamily="18" charset="0"/>
              <a:cs typeface="Times New Roman" pitchFamily="18" charset="0"/>
            </a:endParaRPr>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Instructions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buNone/>
            </a:pPr>
            <a:r>
              <a:rPr lang="en-US" sz="2000" b="1" dirty="0" smtClean="0">
                <a:latin typeface="Times New Roman" pitchFamily="18" charset="0"/>
                <a:cs typeface="Times New Roman" pitchFamily="18" charset="0"/>
              </a:rPr>
              <a:t>ADD </a:t>
            </a:r>
            <a:r>
              <a:rPr lang="en-US" sz="2000" b="1" dirty="0" err="1" smtClean="0">
                <a:latin typeface="Times New Roman" pitchFamily="18" charset="0"/>
                <a:cs typeface="Times New Roman" pitchFamily="18" charset="0"/>
              </a:rPr>
              <a:t>dst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src</a:t>
            </a:r>
            <a:endParaRPr lang="en-US" sz="2000" b="1" dirty="0" smtClean="0">
              <a:latin typeface="Times New Roman" pitchFamily="18" charset="0"/>
              <a:cs typeface="Times New Roman" pitchFamily="18" charset="0"/>
            </a:endParaRPr>
          </a:p>
          <a:p>
            <a:pPr>
              <a:buFontTx/>
              <a:buChar char="-"/>
            </a:pPr>
            <a:r>
              <a:rPr lang="en-US" sz="2000" dirty="0" smtClean="0">
                <a:latin typeface="Times New Roman" pitchFamily="18" charset="0"/>
                <a:cs typeface="Times New Roman" pitchFamily="18" charset="0"/>
              </a:rPr>
              <a:t>Adds the values of </a:t>
            </a:r>
            <a:r>
              <a:rPr lang="en-US" sz="2000" dirty="0" err="1" smtClean="0">
                <a:latin typeface="Times New Roman" pitchFamily="18" charset="0"/>
                <a:cs typeface="Times New Roman" pitchFamily="18" charset="0"/>
              </a:rPr>
              <a:t>src</a:t>
            </a:r>
            <a:r>
              <a:rPr lang="en-US" sz="2000" dirty="0" smtClean="0">
                <a:latin typeface="Times New Roman" pitchFamily="18" charset="0"/>
                <a:cs typeface="Times New Roman" pitchFamily="18" charset="0"/>
              </a:rPr>
              <a:t> and </a:t>
            </a:r>
            <a:r>
              <a:rPr lang="en-US" sz="2000" dirty="0" err="1" smtClean="0">
                <a:latin typeface="Times New Roman" pitchFamily="18" charset="0"/>
                <a:cs typeface="Times New Roman" pitchFamily="18" charset="0"/>
              </a:rPr>
              <a:t>dst</a:t>
            </a:r>
            <a:r>
              <a:rPr lang="en-US" sz="2000" dirty="0" smtClean="0">
                <a:latin typeface="Times New Roman" pitchFamily="18" charset="0"/>
                <a:cs typeface="Times New Roman" pitchFamily="18" charset="0"/>
              </a:rPr>
              <a:t> and stores the result into </a:t>
            </a:r>
            <a:r>
              <a:rPr lang="en-US" sz="2000" dirty="0" err="1" smtClean="0">
                <a:latin typeface="Times New Roman" pitchFamily="18" charset="0"/>
                <a:cs typeface="Times New Roman" pitchFamily="18" charset="0"/>
              </a:rPr>
              <a:t>dst</a:t>
            </a:r>
            <a:r>
              <a:rPr lang="en-US" sz="2000" dirty="0" smtClean="0">
                <a:latin typeface="Times New Roman" pitchFamily="18" charset="0"/>
                <a:cs typeface="Times New Roman" pitchFamily="18" charset="0"/>
              </a:rPr>
              <a:t>.</a:t>
            </a:r>
          </a:p>
          <a:p>
            <a:pPr>
              <a:buFontTx/>
              <a:buChar char="-"/>
            </a:pPr>
            <a:r>
              <a:rPr lang="en-US" sz="2000" dirty="0" smtClean="0">
                <a:latin typeface="Times New Roman" pitchFamily="18" charset="0"/>
                <a:cs typeface="Times New Roman" pitchFamily="18" charset="0"/>
              </a:rPr>
              <a:t>For example ADD EAX, 1</a:t>
            </a:r>
          </a:p>
          <a:p>
            <a:pPr>
              <a:buFontTx/>
              <a:buChar char="-"/>
            </a:pPr>
            <a:endParaRPr lang="en-US" sz="2000" dirty="0" smtClean="0">
              <a:latin typeface="Times New Roman" pitchFamily="18" charset="0"/>
              <a:cs typeface="Times New Roman" pitchFamily="18" charset="0"/>
            </a:endParaRPr>
          </a:p>
          <a:p>
            <a:pPr>
              <a:buNone/>
            </a:pPr>
            <a:r>
              <a:rPr lang="en-US" sz="2000" b="1" dirty="0" smtClean="0">
                <a:latin typeface="Times New Roman" pitchFamily="18" charset="0"/>
                <a:cs typeface="Times New Roman" pitchFamily="18" charset="0"/>
              </a:rPr>
              <a:t>SUB </a:t>
            </a:r>
            <a:r>
              <a:rPr lang="en-US" sz="2000" b="1" dirty="0" err="1" smtClean="0">
                <a:latin typeface="Times New Roman" pitchFamily="18" charset="0"/>
                <a:cs typeface="Times New Roman" pitchFamily="18" charset="0"/>
              </a:rPr>
              <a:t>dst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src</a:t>
            </a:r>
            <a:endParaRPr lang="en-US" sz="2000" b="1" dirty="0" smtClean="0">
              <a:latin typeface="Times New Roman" pitchFamily="18" charset="0"/>
              <a:cs typeface="Times New Roman" pitchFamily="18" charset="0"/>
            </a:endParaRPr>
          </a:p>
          <a:p>
            <a:pPr>
              <a:buFontTx/>
              <a:buChar char="-"/>
            </a:pPr>
            <a:r>
              <a:rPr lang="en-US" sz="2000" dirty="0" smtClean="0">
                <a:latin typeface="Times New Roman" pitchFamily="18" charset="0"/>
                <a:cs typeface="Times New Roman" pitchFamily="18" charset="0"/>
              </a:rPr>
              <a:t>Subtracts </a:t>
            </a:r>
            <a:r>
              <a:rPr lang="en-US" sz="2000" dirty="0" err="1" smtClean="0">
                <a:latin typeface="Times New Roman" pitchFamily="18" charset="0"/>
                <a:cs typeface="Times New Roman" pitchFamily="18" charset="0"/>
              </a:rPr>
              <a:t>src</a:t>
            </a:r>
            <a:r>
              <a:rPr lang="en-US" sz="2000" dirty="0" smtClean="0">
                <a:latin typeface="Times New Roman" pitchFamily="18" charset="0"/>
                <a:cs typeface="Times New Roman" pitchFamily="18" charset="0"/>
              </a:rPr>
              <a:t> value from </a:t>
            </a:r>
            <a:r>
              <a:rPr lang="en-US" sz="2000" dirty="0" err="1" smtClean="0">
                <a:latin typeface="Times New Roman" pitchFamily="18" charset="0"/>
                <a:cs typeface="Times New Roman" pitchFamily="18" charset="0"/>
              </a:rPr>
              <a:t>dst</a:t>
            </a:r>
            <a:r>
              <a:rPr lang="en-US" sz="2000" dirty="0" smtClean="0">
                <a:latin typeface="Times New Roman" pitchFamily="18" charset="0"/>
                <a:cs typeface="Times New Roman" pitchFamily="18" charset="0"/>
              </a:rPr>
              <a:t> and stores the result in </a:t>
            </a:r>
            <a:r>
              <a:rPr lang="en-US" sz="2000" dirty="0" err="1" smtClean="0">
                <a:latin typeface="Times New Roman" pitchFamily="18" charset="0"/>
                <a:cs typeface="Times New Roman" pitchFamily="18" charset="0"/>
              </a:rPr>
              <a:t>dst</a:t>
            </a:r>
            <a:r>
              <a:rPr lang="en-US" sz="2000" dirty="0" smtClean="0">
                <a:latin typeface="Times New Roman" pitchFamily="18" charset="0"/>
                <a:cs typeface="Times New Roman" pitchFamily="18" charset="0"/>
              </a:rPr>
              <a:t>.</a:t>
            </a:r>
          </a:p>
          <a:p>
            <a:pPr>
              <a:buFontTx/>
              <a:buChar char="-"/>
            </a:pPr>
            <a:r>
              <a:rPr lang="en-US" sz="2000" dirty="0" smtClean="0">
                <a:latin typeface="Times New Roman" pitchFamily="18" charset="0"/>
                <a:cs typeface="Times New Roman" pitchFamily="18" charset="0"/>
              </a:rPr>
              <a:t>For example SUB EAX, 1</a:t>
            </a:r>
          </a:p>
          <a:p>
            <a:pPr>
              <a:buFontTx/>
              <a:buChar char="-"/>
            </a:pPr>
            <a:endParaRPr lang="en-US" sz="2000" dirty="0" smtClean="0">
              <a:latin typeface="Times New Roman" pitchFamily="18" charset="0"/>
              <a:cs typeface="Times New Roman" pitchFamily="18" charset="0"/>
            </a:endParaRPr>
          </a:p>
          <a:p>
            <a:pPr>
              <a:buNone/>
            </a:pPr>
            <a:r>
              <a:rPr lang="en-US" sz="2000" b="1" dirty="0" smtClean="0">
                <a:latin typeface="Times New Roman" pitchFamily="18" charset="0"/>
                <a:cs typeface="Times New Roman" pitchFamily="18" charset="0"/>
              </a:rPr>
              <a:t>CMP </a:t>
            </a:r>
            <a:r>
              <a:rPr lang="en-US" sz="2000" b="1" dirty="0" err="1" smtClean="0">
                <a:latin typeface="Times New Roman" pitchFamily="18" charset="0"/>
                <a:cs typeface="Times New Roman" pitchFamily="18" charset="0"/>
              </a:rPr>
              <a:t>dst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src</a:t>
            </a:r>
            <a:endParaRPr lang="en-US" sz="2000" b="1" dirty="0" smtClean="0">
              <a:latin typeface="Times New Roman" pitchFamily="18" charset="0"/>
              <a:cs typeface="Times New Roman" pitchFamily="18" charset="0"/>
            </a:endParaRPr>
          </a:p>
          <a:p>
            <a:pPr>
              <a:buFontTx/>
              <a:buChar char="-"/>
            </a:pPr>
            <a:r>
              <a:rPr lang="en-US" sz="2000" dirty="0" smtClean="0">
                <a:latin typeface="Times New Roman" pitchFamily="18" charset="0"/>
                <a:cs typeface="Times New Roman" pitchFamily="18" charset="0"/>
              </a:rPr>
              <a:t>Subtracts </a:t>
            </a:r>
            <a:r>
              <a:rPr lang="en-US" sz="2000" dirty="0" err="1" smtClean="0">
                <a:latin typeface="Times New Roman" pitchFamily="18" charset="0"/>
                <a:cs typeface="Times New Roman" pitchFamily="18" charset="0"/>
              </a:rPr>
              <a:t>src</a:t>
            </a:r>
            <a:r>
              <a:rPr lang="en-US" sz="2000" dirty="0" smtClean="0">
                <a:latin typeface="Times New Roman" pitchFamily="18" charset="0"/>
                <a:cs typeface="Times New Roman" pitchFamily="18" charset="0"/>
              </a:rPr>
              <a:t> value from </a:t>
            </a:r>
            <a:r>
              <a:rPr lang="en-US" sz="2000" dirty="0" err="1" smtClean="0">
                <a:latin typeface="Times New Roman" pitchFamily="18" charset="0"/>
                <a:cs typeface="Times New Roman" pitchFamily="18" charset="0"/>
              </a:rPr>
              <a:t>dst</a:t>
            </a:r>
            <a:r>
              <a:rPr lang="en-US" sz="2000" dirty="0" smtClean="0">
                <a:latin typeface="Times New Roman" pitchFamily="18" charset="0"/>
                <a:cs typeface="Times New Roman" pitchFamily="18" charset="0"/>
              </a:rPr>
              <a:t> but does store the result in </a:t>
            </a:r>
            <a:r>
              <a:rPr lang="en-US" sz="2000" dirty="0" err="1" smtClean="0">
                <a:latin typeface="Times New Roman" pitchFamily="18" charset="0"/>
                <a:cs typeface="Times New Roman" pitchFamily="18" charset="0"/>
              </a:rPr>
              <a:t>dst</a:t>
            </a:r>
            <a:endParaRPr lang="en-US" sz="2000" dirty="0" smtClean="0">
              <a:latin typeface="Times New Roman" pitchFamily="18" charset="0"/>
              <a:cs typeface="Times New Roman" pitchFamily="18" charset="0"/>
            </a:endParaRPr>
          </a:p>
          <a:p>
            <a:pPr>
              <a:buFontTx/>
              <a:buChar char="-"/>
            </a:pPr>
            <a:r>
              <a:rPr lang="en-US" sz="2000" dirty="0" smtClean="0">
                <a:latin typeface="Times New Roman" pitchFamily="18" charset="0"/>
                <a:cs typeface="Times New Roman" pitchFamily="18" charset="0"/>
              </a:rPr>
              <a:t>Mostly used to set/reset decision making bits in EFLAGS register such as ZF</a:t>
            </a:r>
          </a:p>
          <a:p>
            <a:pPr>
              <a:buNone/>
            </a:pPr>
            <a:r>
              <a:rPr lang="en-US" sz="2000" dirty="0" smtClean="0">
                <a:latin typeface="Times New Roman" pitchFamily="18" charset="0"/>
                <a:cs typeface="Times New Roman" pitchFamily="18" charset="0"/>
              </a:rPr>
              <a:t>-	For example CMP EAX, EBX</a:t>
            </a:r>
            <a:endParaRPr lang="en-US" sz="2000" dirty="0">
              <a:latin typeface="Times New Roman" pitchFamily="18" charset="0"/>
              <a:cs typeface="Times New Roman" pitchFamily="18" charset="0"/>
            </a:endParaRPr>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Instructions cont.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5105400"/>
          </a:xfrm>
        </p:spPr>
        <p:txBody>
          <a:bodyPr>
            <a:noAutofit/>
          </a:bodyPr>
          <a:lstStyle/>
          <a:p>
            <a:pPr>
              <a:buNone/>
            </a:pPr>
            <a:r>
              <a:rPr lang="en-US" sz="2000" b="1" dirty="0" smtClean="0">
                <a:latin typeface="Times New Roman" pitchFamily="18" charset="0"/>
                <a:cs typeface="Times New Roman" pitchFamily="18" charset="0"/>
              </a:rPr>
              <a:t>MOV </a:t>
            </a:r>
            <a:r>
              <a:rPr lang="en-US" sz="2000" b="1" dirty="0" err="1" smtClean="0">
                <a:latin typeface="Times New Roman" pitchFamily="18" charset="0"/>
                <a:cs typeface="Times New Roman" pitchFamily="18" charset="0"/>
              </a:rPr>
              <a:t>dst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src</a:t>
            </a:r>
            <a:endParaRPr lang="en-US" sz="2000" b="1" dirty="0" smtClean="0">
              <a:latin typeface="Times New Roman" pitchFamily="18" charset="0"/>
              <a:cs typeface="Times New Roman" pitchFamily="18" charset="0"/>
            </a:endParaRPr>
          </a:p>
          <a:p>
            <a:pPr>
              <a:buFontTx/>
              <a:buChar char="-"/>
            </a:pPr>
            <a:r>
              <a:rPr lang="en-US" sz="2000" dirty="0" smtClean="0">
                <a:latin typeface="Times New Roman" pitchFamily="18" charset="0"/>
                <a:cs typeface="Times New Roman" pitchFamily="18" charset="0"/>
              </a:rPr>
              <a:t>Moves data from </a:t>
            </a:r>
            <a:r>
              <a:rPr lang="en-US" sz="2000" dirty="0" err="1" smtClean="0">
                <a:latin typeface="Times New Roman" pitchFamily="18" charset="0"/>
                <a:cs typeface="Times New Roman" pitchFamily="18" charset="0"/>
              </a:rPr>
              <a:t>src</a:t>
            </a:r>
            <a:r>
              <a:rPr lang="en-US" sz="2000" dirty="0" smtClean="0">
                <a:latin typeface="Times New Roman" pitchFamily="18" charset="0"/>
                <a:cs typeface="Times New Roman" pitchFamily="18" charset="0"/>
              </a:rPr>
              <a:t> (left operand) to destination (right operand)</a:t>
            </a:r>
          </a:p>
          <a:p>
            <a:pPr>
              <a:buFontTx/>
              <a:buChar char="-"/>
            </a:pPr>
            <a:r>
              <a:rPr lang="en-US" sz="2000" dirty="0" smtClean="0">
                <a:latin typeface="Times New Roman" pitchFamily="18" charset="0"/>
                <a:cs typeface="Times New Roman" pitchFamily="18" charset="0"/>
              </a:rPr>
              <a:t>For  example mov EDI, ESI</a:t>
            </a:r>
          </a:p>
          <a:p>
            <a:pPr>
              <a:buNone/>
            </a:pPr>
            <a:r>
              <a:rPr lang="en-US" sz="2000" dirty="0" smtClean="0">
                <a:latin typeface="Times New Roman" pitchFamily="18" charset="0"/>
                <a:cs typeface="Times New Roman" pitchFamily="18" charset="0"/>
              </a:rPr>
              <a:t>Note :</a:t>
            </a:r>
          </a:p>
          <a:p>
            <a:pPr>
              <a:buFontTx/>
              <a:buChar char="-"/>
            </a:pPr>
            <a:r>
              <a:rPr lang="en-US" sz="2000" dirty="0" smtClean="0">
                <a:latin typeface="Times New Roman" pitchFamily="18" charset="0"/>
                <a:cs typeface="Times New Roman" pitchFamily="18" charset="0"/>
              </a:rPr>
              <a:t>Both operands cannot be memory locations.</a:t>
            </a:r>
          </a:p>
          <a:p>
            <a:pPr>
              <a:buFontTx/>
              <a:buChar char="-"/>
            </a:pPr>
            <a:r>
              <a:rPr lang="en-US" sz="2000" dirty="0" smtClean="0">
                <a:latin typeface="Times New Roman" pitchFamily="18" charset="0"/>
                <a:cs typeface="Times New Roman" pitchFamily="18" charset="0"/>
              </a:rPr>
              <a:t>Both the operands must be of the same size</a:t>
            </a:r>
          </a:p>
          <a:p>
            <a:pPr>
              <a:buNone/>
            </a:pPr>
            <a:endParaRPr lang="en-US" sz="2000" dirty="0" smtClean="0">
              <a:latin typeface="Times New Roman" pitchFamily="18" charset="0"/>
              <a:cs typeface="Times New Roman" pitchFamily="18" charset="0"/>
            </a:endParaRPr>
          </a:p>
          <a:p>
            <a:pPr>
              <a:buNone/>
            </a:pPr>
            <a:r>
              <a:rPr lang="en-US" sz="2000" b="1" dirty="0" smtClean="0">
                <a:latin typeface="Times New Roman" pitchFamily="18" charset="0"/>
                <a:cs typeface="Times New Roman" pitchFamily="18" charset="0"/>
              </a:rPr>
              <a:t>LEA </a:t>
            </a:r>
            <a:r>
              <a:rPr lang="en-US" sz="2000" b="1" dirty="0" err="1" smtClean="0">
                <a:latin typeface="Times New Roman" pitchFamily="18" charset="0"/>
                <a:cs typeface="Times New Roman" pitchFamily="18" charset="0"/>
              </a:rPr>
              <a:t>dst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src</a:t>
            </a:r>
            <a:endParaRPr lang="en-US" sz="2000" b="1" dirty="0" smtClean="0">
              <a:latin typeface="Times New Roman" pitchFamily="18" charset="0"/>
              <a:cs typeface="Times New Roman" pitchFamily="18" charset="0"/>
            </a:endParaRPr>
          </a:p>
          <a:p>
            <a:pPr>
              <a:buFontTx/>
              <a:buChar char="-"/>
            </a:pPr>
            <a:r>
              <a:rPr lang="en-US" sz="2000" dirty="0" smtClean="0">
                <a:latin typeface="Times New Roman" pitchFamily="18" charset="0"/>
                <a:cs typeface="Times New Roman" pitchFamily="18" charset="0"/>
              </a:rPr>
              <a:t>Stands for Load Effective Address.</a:t>
            </a:r>
          </a:p>
          <a:p>
            <a:pPr>
              <a:buFontTx/>
              <a:buChar char="-"/>
            </a:pPr>
            <a:r>
              <a:rPr lang="en-US" sz="2000" dirty="0" smtClean="0">
                <a:latin typeface="Times New Roman" pitchFamily="18" charset="0"/>
                <a:cs typeface="Times New Roman" pitchFamily="18" charset="0"/>
              </a:rPr>
              <a:t>Computes the effective address of </a:t>
            </a:r>
            <a:r>
              <a:rPr lang="en-US" sz="2000" dirty="0" err="1" smtClean="0">
                <a:latin typeface="Times New Roman" pitchFamily="18" charset="0"/>
                <a:cs typeface="Times New Roman" pitchFamily="18" charset="0"/>
              </a:rPr>
              <a:t>src</a:t>
            </a:r>
            <a:r>
              <a:rPr lang="en-US" sz="2000" dirty="0" smtClean="0">
                <a:latin typeface="Times New Roman" pitchFamily="18" charset="0"/>
                <a:cs typeface="Times New Roman" pitchFamily="18" charset="0"/>
              </a:rPr>
              <a:t> operand and stores it in </a:t>
            </a:r>
            <a:r>
              <a:rPr lang="en-US" sz="2000" dirty="0" err="1" smtClean="0">
                <a:latin typeface="Times New Roman" pitchFamily="18" charset="0"/>
                <a:cs typeface="Times New Roman" pitchFamily="18" charset="0"/>
              </a:rPr>
              <a:t>dst</a:t>
            </a:r>
            <a:r>
              <a:rPr lang="en-US" sz="2000" dirty="0" smtClean="0">
                <a:latin typeface="Times New Roman" pitchFamily="18" charset="0"/>
                <a:cs typeface="Times New Roman" pitchFamily="18" charset="0"/>
              </a:rPr>
              <a:t> operand.</a:t>
            </a:r>
          </a:p>
          <a:p>
            <a:pPr>
              <a:buFontTx/>
              <a:buChar char="-"/>
            </a:pPr>
            <a:r>
              <a:rPr lang="en-US" sz="2000" dirty="0" smtClean="0">
                <a:latin typeface="Times New Roman" pitchFamily="18" charset="0"/>
                <a:cs typeface="Times New Roman" pitchFamily="18" charset="0"/>
              </a:rPr>
              <a:t>For example LEA ECX,[EBX + 5]</a:t>
            </a:r>
          </a:p>
          <a:p>
            <a:pPr>
              <a:buNone/>
            </a:pPr>
            <a:r>
              <a:rPr lang="en-US" sz="2000" dirty="0" smtClean="0">
                <a:latin typeface="Times New Roman" pitchFamily="18" charset="0"/>
                <a:cs typeface="Times New Roman" pitchFamily="18" charset="0"/>
              </a:rPr>
              <a:t>Note:</a:t>
            </a:r>
          </a:p>
          <a:p>
            <a:pPr>
              <a:buFontTx/>
              <a:buChar char="-"/>
            </a:pPr>
            <a:r>
              <a:rPr lang="en-US" sz="2000" dirty="0" smtClean="0">
                <a:latin typeface="Times New Roman" pitchFamily="18" charset="0"/>
                <a:cs typeface="Times New Roman" pitchFamily="18" charset="0"/>
              </a:rPr>
              <a:t>Generally brackets denote value at memory locations.</a:t>
            </a:r>
          </a:p>
          <a:p>
            <a:pPr>
              <a:buFontTx/>
              <a:buChar char="-"/>
            </a:pPr>
            <a:r>
              <a:rPr lang="en-US" sz="2000" dirty="0" smtClean="0">
                <a:latin typeface="Times New Roman" pitchFamily="18" charset="0"/>
                <a:cs typeface="Times New Roman" pitchFamily="18" charset="0"/>
              </a:rPr>
              <a:t>In case of LEA it does simple arithmetic and stores it in </a:t>
            </a:r>
            <a:r>
              <a:rPr lang="en-US" sz="2000" dirty="0" err="1" smtClean="0">
                <a:latin typeface="Times New Roman" pitchFamily="18" charset="0"/>
                <a:cs typeface="Times New Roman" pitchFamily="18" charset="0"/>
              </a:rPr>
              <a:t>dst</a:t>
            </a:r>
            <a:endParaRPr lang="en-US" sz="2000" dirty="0" smtClean="0">
              <a:latin typeface="Times New Roman" pitchFamily="18" charset="0"/>
              <a:cs typeface="Times New Roman" pitchFamily="18" charset="0"/>
            </a:endParaRPr>
          </a:p>
          <a:p>
            <a:pPr>
              <a:buFontTx/>
              <a:buChar char="-"/>
            </a:pPr>
            <a:endParaRPr lang="en-US" sz="2000" dirty="0" smtClean="0">
              <a:latin typeface="Times New Roman" pitchFamily="18" charset="0"/>
              <a:cs typeface="Times New Roman" pitchFamily="18" charset="0"/>
            </a:endParaRPr>
          </a:p>
          <a:p>
            <a:pPr>
              <a:buNone/>
            </a:pPr>
            <a:endParaRPr lang="en-US" sz="2000" dirty="0" smtClean="0">
              <a:latin typeface="Times New Roman" pitchFamily="18" charset="0"/>
              <a:cs typeface="Times New Roman" pitchFamily="18" charset="0"/>
            </a:endParaRPr>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Instructions cont.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nSpc>
                <a:spcPct val="150000"/>
              </a:lnSpc>
              <a:buNone/>
            </a:pPr>
            <a:r>
              <a:rPr lang="en-US" sz="2000" b="1" dirty="0" smtClean="0">
                <a:latin typeface="Times New Roman" pitchFamily="18" charset="0"/>
                <a:cs typeface="Times New Roman" pitchFamily="18" charset="0"/>
              </a:rPr>
              <a:t>XOR </a:t>
            </a:r>
            <a:r>
              <a:rPr lang="en-US" sz="2000" b="1" dirty="0" err="1" smtClean="0">
                <a:latin typeface="Times New Roman" pitchFamily="18" charset="0"/>
                <a:cs typeface="Times New Roman" pitchFamily="18" charset="0"/>
              </a:rPr>
              <a:t>dst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src</a:t>
            </a:r>
            <a:endParaRPr lang="en-US" sz="2000" b="1" dirty="0" smtClean="0">
              <a:latin typeface="Times New Roman" pitchFamily="18" charset="0"/>
              <a:cs typeface="Times New Roman" pitchFamily="18" charset="0"/>
            </a:endParaRPr>
          </a:p>
          <a:p>
            <a:pPr>
              <a:lnSpc>
                <a:spcPct val="150000"/>
              </a:lnSpc>
              <a:buFontTx/>
              <a:buChar char="-"/>
            </a:pPr>
            <a:r>
              <a:rPr lang="en-US" sz="2000" dirty="0" smtClean="0">
                <a:latin typeface="Times New Roman" pitchFamily="18" charset="0"/>
                <a:cs typeface="Times New Roman" pitchFamily="18" charset="0"/>
              </a:rPr>
              <a:t>Performs a bitwise exclusive OR operation on the </a:t>
            </a:r>
            <a:r>
              <a:rPr lang="en-US" sz="2000" dirty="0" err="1" smtClean="0">
                <a:latin typeface="Times New Roman" pitchFamily="18" charset="0"/>
                <a:cs typeface="Times New Roman" pitchFamily="18" charset="0"/>
              </a:rPr>
              <a:t>dst</a:t>
            </a:r>
            <a:r>
              <a:rPr lang="en-US" sz="2000" dirty="0" smtClean="0">
                <a:latin typeface="Times New Roman" pitchFamily="18" charset="0"/>
                <a:cs typeface="Times New Roman" pitchFamily="18" charset="0"/>
              </a:rPr>
              <a:t> and </a:t>
            </a:r>
            <a:r>
              <a:rPr lang="en-US" sz="2000" dirty="0" err="1" smtClean="0">
                <a:latin typeface="Times New Roman" pitchFamily="18" charset="0"/>
                <a:cs typeface="Times New Roman" pitchFamily="18" charset="0"/>
              </a:rPr>
              <a:t>src</a:t>
            </a:r>
            <a:r>
              <a:rPr lang="en-US" sz="2000" dirty="0" smtClean="0">
                <a:latin typeface="Times New Roman" pitchFamily="18" charset="0"/>
                <a:cs typeface="Times New Roman" pitchFamily="18" charset="0"/>
              </a:rPr>
              <a:t> and stores the result in </a:t>
            </a:r>
            <a:r>
              <a:rPr lang="en-US" sz="2000" dirty="0" err="1" smtClean="0">
                <a:latin typeface="Times New Roman" pitchFamily="18" charset="0"/>
                <a:cs typeface="Times New Roman" pitchFamily="18" charset="0"/>
              </a:rPr>
              <a:t>dst</a:t>
            </a:r>
            <a:r>
              <a:rPr lang="en-US" sz="2000" dirty="0" smtClean="0">
                <a:latin typeface="Times New Roman" pitchFamily="18" charset="0"/>
                <a:cs typeface="Times New Roman" pitchFamily="18" charset="0"/>
              </a:rPr>
              <a:t>.</a:t>
            </a:r>
          </a:p>
          <a:p>
            <a:pPr>
              <a:lnSpc>
                <a:spcPct val="150000"/>
              </a:lnSpc>
              <a:buFontTx/>
              <a:buChar char="-"/>
            </a:pPr>
            <a:r>
              <a:rPr lang="en-US" sz="2000" dirty="0" smtClean="0">
                <a:latin typeface="Times New Roman" pitchFamily="18" charset="0"/>
                <a:cs typeface="Times New Roman" pitchFamily="18" charset="0"/>
              </a:rPr>
              <a:t>Each bit of the result is 1 if the corresponding bits of the operands are different, 0 if the corresponding bit are same</a:t>
            </a:r>
          </a:p>
          <a:p>
            <a:pPr>
              <a:lnSpc>
                <a:spcPct val="150000"/>
              </a:lnSpc>
              <a:buNone/>
            </a:pPr>
            <a:endParaRPr lang="en-US" sz="2000" dirty="0" smtClean="0">
              <a:latin typeface="Times New Roman" pitchFamily="18" charset="0"/>
              <a:cs typeface="Times New Roman" pitchFamily="18" charset="0"/>
            </a:endParaRPr>
          </a:p>
          <a:p>
            <a:pPr>
              <a:lnSpc>
                <a:spcPct val="150000"/>
              </a:lnSpc>
              <a:buNone/>
            </a:pPr>
            <a:r>
              <a:rPr lang="en-US" sz="2000" dirty="0" smtClean="0">
                <a:latin typeface="Times New Roman" pitchFamily="18" charset="0"/>
                <a:cs typeface="Times New Roman" pitchFamily="18" charset="0"/>
              </a:rPr>
              <a:t>Note :</a:t>
            </a:r>
          </a:p>
          <a:p>
            <a:pPr>
              <a:lnSpc>
                <a:spcPct val="150000"/>
              </a:lnSpc>
              <a:buFontTx/>
              <a:buChar char="-"/>
            </a:pPr>
            <a:r>
              <a:rPr lang="en-US" sz="2000" dirty="0" smtClean="0">
                <a:latin typeface="Times New Roman" pitchFamily="18" charset="0"/>
                <a:cs typeface="Times New Roman" pitchFamily="18" charset="0"/>
              </a:rPr>
              <a:t>When used with same register  clears the contents of the register</a:t>
            </a:r>
          </a:p>
          <a:p>
            <a:pPr>
              <a:lnSpc>
                <a:spcPct val="150000"/>
              </a:lnSpc>
              <a:buFontTx/>
              <a:buChar char="-"/>
            </a:pPr>
            <a:r>
              <a:rPr lang="en-US" sz="2000" dirty="0" smtClean="0">
                <a:latin typeface="Times New Roman" pitchFamily="18" charset="0"/>
                <a:cs typeface="Times New Roman" pitchFamily="18" charset="0"/>
              </a:rPr>
              <a:t>Optimized way to clear the register. Better than MOV EAX, 0</a:t>
            </a:r>
            <a:endParaRPr lang="en-US" sz="2000" dirty="0">
              <a:latin typeface="Times New Roman" pitchFamily="18" charset="0"/>
              <a:cs typeface="Times New Roman" pitchFamily="18" charset="0"/>
            </a:endParaRPr>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Instructions cont.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5029200"/>
          </a:xfrm>
        </p:spPr>
        <p:txBody>
          <a:bodyPr>
            <a:noAutofit/>
          </a:bodyPr>
          <a:lstStyle/>
          <a:p>
            <a:pPr>
              <a:buNone/>
            </a:pPr>
            <a:r>
              <a:rPr lang="en-US" sz="2000" b="1" dirty="0" smtClean="0">
                <a:latin typeface="Times New Roman" pitchFamily="18" charset="0"/>
                <a:cs typeface="Times New Roman" pitchFamily="18" charset="0"/>
              </a:rPr>
              <a:t>REP</a:t>
            </a:r>
          </a:p>
          <a:p>
            <a:pPr>
              <a:buFontTx/>
              <a:buChar char="-"/>
            </a:pPr>
            <a:r>
              <a:rPr lang="en-US" sz="2000" dirty="0" smtClean="0">
                <a:latin typeface="Times New Roman" pitchFamily="18" charset="0"/>
                <a:cs typeface="Times New Roman" pitchFamily="18" charset="0"/>
              </a:rPr>
              <a:t>Used with string operations</a:t>
            </a:r>
          </a:p>
          <a:p>
            <a:pPr>
              <a:buFontTx/>
              <a:buChar char="-"/>
            </a:pPr>
            <a:r>
              <a:rPr lang="en-US" sz="2000" dirty="0" smtClean="0">
                <a:latin typeface="Times New Roman" pitchFamily="18" charset="0"/>
                <a:cs typeface="Times New Roman" pitchFamily="18" charset="0"/>
              </a:rPr>
              <a:t>Repeats a string instruction until ECX (counter register) value is equal to zero.</a:t>
            </a:r>
          </a:p>
          <a:p>
            <a:pPr>
              <a:buFontTx/>
              <a:buChar char="-"/>
            </a:pPr>
            <a:r>
              <a:rPr lang="en-US" sz="2000" dirty="0" smtClean="0">
                <a:latin typeface="Times New Roman" pitchFamily="18" charset="0"/>
                <a:cs typeface="Times New Roman" pitchFamily="18" charset="0"/>
              </a:rPr>
              <a:t>For example REP MOVS byte ptr DS:[EDI], DS:[ESI]</a:t>
            </a:r>
          </a:p>
          <a:p>
            <a:pPr>
              <a:buFontTx/>
              <a:buChar char="-"/>
            </a:pPr>
            <a:endParaRPr lang="en-US" sz="2000" dirty="0" smtClean="0">
              <a:latin typeface="Times New Roman" pitchFamily="18" charset="0"/>
              <a:cs typeface="Times New Roman" pitchFamily="18" charset="0"/>
            </a:endParaRPr>
          </a:p>
          <a:p>
            <a:pPr>
              <a:buNone/>
            </a:pPr>
            <a:r>
              <a:rPr lang="en-US" sz="2000" b="1" dirty="0" smtClean="0">
                <a:latin typeface="Times New Roman" pitchFamily="18" charset="0"/>
                <a:cs typeface="Times New Roman" pitchFamily="18" charset="0"/>
              </a:rPr>
              <a:t>LOOP</a:t>
            </a:r>
          </a:p>
          <a:p>
            <a:pPr>
              <a:buFontTx/>
              <a:buChar char="-"/>
            </a:pPr>
            <a:r>
              <a:rPr lang="en-US" sz="2000" dirty="0" smtClean="0">
                <a:latin typeface="Times New Roman" pitchFamily="18" charset="0"/>
                <a:cs typeface="Times New Roman" pitchFamily="18" charset="0"/>
              </a:rPr>
              <a:t>Similar to loops in high level languages</a:t>
            </a:r>
          </a:p>
          <a:p>
            <a:pPr>
              <a:buFontTx/>
              <a:buChar char="-"/>
            </a:pPr>
            <a:r>
              <a:rPr lang="en-US" sz="2000" dirty="0" smtClean="0">
                <a:latin typeface="Times New Roman" pitchFamily="18" charset="0"/>
                <a:cs typeface="Times New Roman" pitchFamily="18" charset="0"/>
              </a:rPr>
              <a:t>Used to execute sequence of instructions multiple times.</a:t>
            </a:r>
          </a:p>
          <a:p>
            <a:pPr>
              <a:buFontTx/>
              <a:buChar char="-"/>
            </a:pPr>
            <a:r>
              <a:rPr lang="en-US" sz="2000" dirty="0" smtClean="0">
                <a:latin typeface="Times New Roman" pitchFamily="18" charset="0"/>
                <a:cs typeface="Times New Roman" pitchFamily="18" charset="0"/>
              </a:rPr>
              <a:t>For example </a:t>
            </a:r>
          </a:p>
          <a:p>
            <a:pPr lvl="1">
              <a:buNone/>
            </a:pPr>
            <a:r>
              <a:rPr lang="en-US" sz="2000" dirty="0" smtClean="0">
                <a:latin typeface="Times New Roman" pitchFamily="18" charset="0"/>
                <a:cs typeface="Times New Roman" pitchFamily="18" charset="0"/>
              </a:rPr>
              <a:t>MOV ECX, 10</a:t>
            </a:r>
          </a:p>
          <a:p>
            <a:pPr lvl="1">
              <a:buNone/>
            </a:pPr>
            <a:r>
              <a:rPr lang="en-US" sz="2000" dirty="0" smtClean="0">
                <a:latin typeface="Times New Roman" pitchFamily="18" charset="0"/>
                <a:cs typeface="Times New Roman" pitchFamily="18" charset="0"/>
              </a:rPr>
              <a:t>Test : INC EBX</a:t>
            </a:r>
          </a:p>
          <a:p>
            <a:pPr lvl="1">
              <a:buNone/>
            </a:pPr>
            <a:r>
              <a:rPr lang="en-US" sz="2000" dirty="0" smtClean="0">
                <a:latin typeface="Times New Roman" pitchFamily="18" charset="0"/>
                <a:cs typeface="Times New Roman" pitchFamily="18" charset="0"/>
              </a:rPr>
              <a:t>	    INC EAX</a:t>
            </a:r>
          </a:p>
          <a:p>
            <a:pPr lvl="1">
              <a:buNone/>
            </a:pPr>
            <a:r>
              <a:rPr lang="en-US" sz="2000" dirty="0" smtClean="0">
                <a:latin typeface="Times New Roman" pitchFamily="18" charset="0"/>
                <a:cs typeface="Times New Roman" pitchFamily="18" charset="0"/>
              </a:rPr>
              <a:t>   		LOOP  Test</a:t>
            </a:r>
          </a:p>
          <a:p>
            <a:pPr>
              <a:buFontTx/>
              <a:buChar char="-"/>
            </a:pPr>
            <a:endParaRPr lang="en-US" sz="2000" dirty="0" smtClean="0">
              <a:latin typeface="Times New Roman" pitchFamily="18" charset="0"/>
              <a:cs typeface="Times New Roman" pitchFamily="18" charset="0"/>
            </a:endParaRPr>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Instructions cont.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sz="2000" b="1" dirty="0" smtClean="0">
                <a:latin typeface="Times New Roman" pitchFamily="18" charset="0"/>
                <a:cs typeface="Times New Roman" pitchFamily="18" charset="0"/>
              </a:rPr>
              <a:t>TEST </a:t>
            </a:r>
            <a:r>
              <a:rPr lang="en-US" sz="2000" b="1" dirty="0" err="1" smtClean="0">
                <a:latin typeface="Times New Roman" pitchFamily="18" charset="0"/>
                <a:cs typeface="Times New Roman" pitchFamily="18" charset="0"/>
              </a:rPr>
              <a:t>dst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src</a:t>
            </a:r>
            <a:endParaRPr lang="en-US" sz="2000" b="1" dirty="0" smtClean="0">
              <a:latin typeface="Times New Roman" pitchFamily="18" charset="0"/>
              <a:cs typeface="Times New Roman" pitchFamily="18" charset="0"/>
            </a:endParaRPr>
          </a:p>
          <a:p>
            <a:pPr>
              <a:buFontTx/>
              <a:buChar char="-"/>
            </a:pPr>
            <a:r>
              <a:rPr lang="en-US" sz="2000" dirty="0" smtClean="0">
                <a:latin typeface="Times New Roman" pitchFamily="18" charset="0"/>
                <a:cs typeface="Times New Roman" pitchFamily="18" charset="0"/>
              </a:rPr>
              <a:t>Performs bitwise logical and between </a:t>
            </a:r>
            <a:r>
              <a:rPr lang="en-US" sz="2000" dirty="0" err="1" smtClean="0">
                <a:latin typeface="Times New Roman" pitchFamily="18" charset="0"/>
                <a:cs typeface="Times New Roman" pitchFamily="18" charset="0"/>
              </a:rPr>
              <a:t>dst</a:t>
            </a:r>
            <a:r>
              <a:rPr lang="en-US" sz="2000" dirty="0" smtClean="0">
                <a:latin typeface="Times New Roman" pitchFamily="18" charset="0"/>
                <a:cs typeface="Times New Roman" pitchFamily="18" charset="0"/>
              </a:rPr>
              <a:t> and </a:t>
            </a:r>
            <a:r>
              <a:rPr lang="en-US" sz="2000" dirty="0" err="1" smtClean="0">
                <a:latin typeface="Times New Roman" pitchFamily="18" charset="0"/>
                <a:cs typeface="Times New Roman" pitchFamily="18" charset="0"/>
              </a:rPr>
              <a:t>src</a:t>
            </a:r>
            <a:endParaRPr lang="en-US" sz="2000" dirty="0" smtClean="0">
              <a:latin typeface="Times New Roman" pitchFamily="18" charset="0"/>
              <a:cs typeface="Times New Roman" pitchFamily="18" charset="0"/>
            </a:endParaRPr>
          </a:p>
          <a:p>
            <a:pPr>
              <a:buFontTx/>
              <a:buChar char="-"/>
            </a:pPr>
            <a:r>
              <a:rPr lang="en-US" sz="2000" dirty="0" smtClean="0">
                <a:latin typeface="Times New Roman" pitchFamily="18" charset="0"/>
                <a:cs typeface="Times New Roman" pitchFamily="18" charset="0"/>
              </a:rPr>
              <a:t>Updates the Zero flag bit of the EFLAGS register</a:t>
            </a:r>
          </a:p>
          <a:p>
            <a:pPr>
              <a:buFontTx/>
              <a:buChar char="-"/>
            </a:pPr>
            <a:r>
              <a:rPr lang="en-US" sz="2000" dirty="0" smtClean="0">
                <a:latin typeface="Times New Roman" pitchFamily="18" charset="0"/>
                <a:cs typeface="Times New Roman" pitchFamily="18" charset="0"/>
              </a:rPr>
              <a:t>Mostly used to check if the return value of the function is not zero</a:t>
            </a:r>
          </a:p>
          <a:p>
            <a:pPr>
              <a:buFontTx/>
              <a:buChar char="-"/>
            </a:pPr>
            <a:r>
              <a:rPr lang="en-US" sz="2000" dirty="0" smtClean="0">
                <a:latin typeface="Times New Roman" pitchFamily="18" charset="0"/>
                <a:cs typeface="Times New Roman" pitchFamily="18" charset="0"/>
              </a:rPr>
              <a:t>For example TEST EAX, EAX</a:t>
            </a:r>
          </a:p>
          <a:p>
            <a:pPr>
              <a:buNone/>
            </a:pPr>
            <a:endParaRPr lang="en-US" sz="2000" dirty="0" smtClean="0">
              <a:latin typeface="Times New Roman" pitchFamily="18" charset="0"/>
              <a:cs typeface="Times New Roman" pitchFamily="18" charset="0"/>
            </a:endParaRPr>
          </a:p>
          <a:p>
            <a:pPr>
              <a:buNone/>
            </a:pPr>
            <a:r>
              <a:rPr lang="en-US" sz="2000" b="1" dirty="0" smtClean="0">
                <a:latin typeface="Times New Roman" pitchFamily="18" charset="0"/>
                <a:cs typeface="Times New Roman" pitchFamily="18" charset="0"/>
              </a:rPr>
              <a:t>INT 3h</a:t>
            </a:r>
          </a:p>
          <a:p>
            <a:pPr>
              <a:buFontTx/>
              <a:buChar char="-"/>
            </a:pPr>
            <a:r>
              <a:rPr lang="en-US" sz="2000" dirty="0" smtClean="0">
                <a:latin typeface="Times New Roman" pitchFamily="18" charset="0"/>
                <a:cs typeface="Times New Roman" pitchFamily="18" charset="0"/>
              </a:rPr>
              <a:t>Breakpoint instruction</a:t>
            </a:r>
          </a:p>
          <a:p>
            <a:pPr>
              <a:buFontTx/>
              <a:buChar char="-"/>
            </a:pPr>
            <a:r>
              <a:rPr lang="en-US" sz="2000" dirty="0" smtClean="0">
                <a:latin typeface="Times New Roman" pitchFamily="18" charset="0"/>
                <a:cs typeface="Times New Roman" pitchFamily="18" charset="0"/>
              </a:rPr>
              <a:t>Used by debuggers to stop execution of the program at particular instruction</a:t>
            </a:r>
          </a:p>
          <a:p>
            <a:pPr>
              <a:buFontTx/>
              <a:buChar char="-"/>
            </a:pPr>
            <a:endParaRPr lang="en-US" sz="2000" dirty="0" smtClean="0">
              <a:latin typeface="Times New Roman" pitchFamily="18" charset="0"/>
              <a:cs typeface="Times New Roman" pitchFamily="18" charset="0"/>
            </a:endParaRPr>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Instructions cont.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sz="2000" b="1" dirty="0" smtClean="0">
                <a:latin typeface="Times New Roman" pitchFamily="18" charset="0"/>
                <a:cs typeface="Times New Roman" pitchFamily="18" charset="0"/>
              </a:rPr>
              <a:t>CALL address</a:t>
            </a:r>
          </a:p>
          <a:p>
            <a:pPr>
              <a:buFontTx/>
              <a:buChar char="-"/>
            </a:pPr>
            <a:r>
              <a:rPr lang="en-US" sz="2000" dirty="0" smtClean="0">
                <a:latin typeface="Times New Roman" pitchFamily="18" charset="0"/>
                <a:cs typeface="Times New Roman" pitchFamily="18" charset="0"/>
              </a:rPr>
              <a:t>Performs two functions</a:t>
            </a:r>
          </a:p>
          <a:p>
            <a:pPr lvl="1">
              <a:buFontTx/>
              <a:buChar char="-"/>
            </a:pPr>
            <a:r>
              <a:rPr lang="en-US" sz="2000" dirty="0" smtClean="0">
                <a:latin typeface="Times New Roman" pitchFamily="18" charset="0"/>
                <a:cs typeface="Times New Roman" pitchFamily="18" charset="0"/>
              </a:rPr>
              <a:t>Push address of the next instruction on stack (return address)</a:t>
            </a:r>
          </a:p>
          <a:p>
            <a:pPr lvl="1">
              <a:buFontTx/>
              <a:buChar char="-"/>
            </a:pPr>
            <a:r>
              <a:rPr lang="en-US" sz="2000" dirty="0" smtClean="0">
                <a:latin typeface="Times New Roman" pitchFamily="18" charset="0"/>
                <a:cs typeface="Times New Roman" pitchFamily="18" charset="0"/>
              </a:rPr>
              <a:t>Jump to the address specified by the instruction</a:t>
            </a:r>
          </a:p>
          <a:p>
            <a:pPr>
              <a:buFontTx/>
              <a:buChar char="-"/>
            </a:pPr>
            <a:r>
              <a:rPr lang="en-US" sz="2000" dirty="0" smtClean="0">
                <a:latin typeface="Times New Roman" pitchFamily="18" charset="0"/>
                <a:cs typeface="Times New Roman" pitchFamily="18" charset="0"/>
              </a:rPr>
              <a:t>For example CALL dword ptr [EAX+4]</a:t>
            </a:r>
          </a:p>
          <a:p>
            <a:pPr>
              <a:buFontTx/>
              <a:buChar char="-"/>
            </a:pPr>
            <a:endParaRPr lang="en-US" sz="2000" dirty="0" smtClean="0">
              <a:latin typeface="Times New Roman" pitchFamily="18" charset="0"/>
              <a:cs typeface="Times New Roman" pitchFamily="18" charset="0"/>
            </a:endParaRPr>
          </a:p>
          <a:p>
            <a:pPr>
              <a:buNone/>
            </a:pPr>
            <a:r>
              <a:rPr lang="en-US" sz="2000" b="1" dirty="0" smtClean="0">
                <a:latin typeface="Times New Roman" pitchFamily="18" charset="0"/>
                <a:cs typeface="Times New Roman" pitchFamily="18" charset="0"/>
              </a:rPr>
              <a:t>RET</a:t>
            </a:r>
          </a:p>
          <a:p>
            <a:pPr>
              <a:buFontTx/>
              <a:buChar char="-"/>
            </a:pPr>
            <a:r>
              <a:rPr lang="en-US" sz="2000" dirty="0" smtClean="0">
                <a:latin typeface="Times New Roman" pitchFamily="18" charset="0"/>
                <a:cs typeface="Times New Roman" pitchFamily="18" charset="0"/>
              </a:rPr>
              <a:t>Transfers the control to the address previously pushed on the stack by CALL instruction</a:t>
            </a:r>
          </a:p>
          <a:p>
            <a:pPr>
              <a:buFontTx/>
              <a:buChar char="-"/>
            </a:pPr>
            <a:r>
              <a:rPr lang="en-US" sz="2000" dirty="0" smtClean="0">
                <a:latin typeface="Times New Roman" pitchFamily="18" charset="0"/>
                <a:cs typeface="Times New Roman" pitchFamily="18" charset="0"/>
              </a:rPr>
              <a:t>Mostly denotes the end of the function</a:t>
            </a:r>
          </a:p>
          <a:p>
            <a:pPr>
              <a:buFontTx/>
              <a:buChar char="-"/>
            </a:pPr>
            <a:endParaRPr lang="en-US" sz="2000" dirty="0" smtClean="0">
              <a:latin typeface="Times New Roman" pitchFamily="18" charset="0"/>
              <a:cs typeface="Times New Roman" pitchFamily="18" charset="0"/>
            </a:endParaRPr>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85720" y="357166"/>
            <a:ext cx="8429684" cy="769441"/>
          </a:xfrm>
          <a:prstGeom prst="rect">
            <a:avLst/>
          </a:prstGeom>
          <a:noFill/>
        </p:spPr>
        <p:txBody>
          <a:bodyPr>
            <a:spAutoFit/>
          </a:bodyPr>
          <a:lstStyle/>
          <a:p>
            <a:pPr lvl="0" algn="ctr"/>
            <a:r>
              <a:rPr lang="en-US" sz="4400" b="1" dirty="0" smtClean="0">
                <a:solidFill>
                  <a:srgbClr val="002060"/>
                </a:solidFill>
                <a:effectLst>
                  <a:outerShdw blurRad="38100" dist="25400" dir="2700000" algn="tl">
                    <a:schemeClr val="tx1">
                      <a:alpha val="43000"/>
                    </a:schemeClr>
                  </a:outerShdw>
                </a:effectLst>
                <a:latin typeface="Times New Roman" pitchFamily="18" charset="0"/>
                <a:cs typeface="Times New Roman" pitchFamily="18" charset="0"/>
              </a:rPr>
              <a:t>Disclaimer</a:t>
            </a:r>
          </a:p>
        </p:txBody>
      </p:sp>
      <p:sp>
        <p:nvSpPr>
          <p:cNvPr id="6147" name="TextBox 16"/>
          <p:cNvSpPr txBox="1">
            <a:spLocks noChangeArrowheads="1"/>
          </p:cNvSpPr>
          <p:nvPr/>
        </p:nvSpPr>
        <p:spPr bwMode="auto">
          <a:xfrm>
            <a:off x="0" y="1371600"/>
            <a:ext cx="9144000" cy="1384995"/>
          </a:xfrm>
          <a:prstGeom prst="rect">
            <a:avLst/>
          </a:prstGeom>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buFont typeface="Wingdings" pitchFamily="2" charset="2"/>
              <a:buChar char="§"/>
            </a:pPr>
            <a:endParaRPr lang="en-IN" sz="2400" dirty="0">
              <a:latin typeface="Cambria" pitchFamily="18" charset="0"/>
            </a:endParaRPr>
          </a:p>
          <a:p>
            <a:pPr marL="285750" indent="-285750" eaLnBrk="1" hangingPunct="1"/>
            <a:endParaRPr lang="en-IN" sz="2400" dirty="0" smtClean="0">
              <a:latin typeface="Cambria" pitchFamily="18" charset="0"/>
            </a:endParaRPr>
          </a:p>
          <a:p>
            <a:pPr eaLnBrk="1" hangingPunct="1"/>
            <a:endParaRPr lang="en-IN" dirty="0">
              <a:latin typeface="Cambria" pitchFamily="18" charset="0"/>
            </a:endParaRPr>
          </a:p>
          <a:p>
            <a:pPr eaLnBrk="1" hangingPunct="1"/>
            <a:r>
              <a:rPr lang="en-IN" dirty="0" smtClean="0">
                <a:latin typeface="Cambria" pitchFamily="18" charset="0"/>
              </a:rPr>
              <a:t>    </a:t>
            </a:r>
            <a:endParaRPr lang="en-IN" dirty="0">
              <a:latin typeface="Cambria" pitchFamily="18" charset="0"/>
            </a:endParaRPr>
          </a:p>
        </p:txBody>
      </p:sp>
      <p:sp>
        <p:nvSpPr>
          <p:cNvPr id="6" name="TextBox 16"/>
          <p:cNvSpPr txBox="1">
            <a:spLocks noChangeArrowheads="1"/>
          </p:cNvSpPr>
          <p:nvPr/>
        </p:nvSpPr>
        <p:spPr bwMode="auto">
          <a:xfrm>
            <a:off x="0" y="1371600"/>
            <a:ext cx="8763000" cy="4154984"/>
          </a:xfrm>
          <a:prstGeom prst="rect">
            <a:avLst/>
          </a:prstGeom>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buFont typeface="Wingdings" pitchFamily="2" charset="2"/>
              <a:buChar char="§"/>
            </a:pPr>
            <a:endParaRPr lang="en-IN" sz="2200" dirty="0">
              <a:latin typeface="Times New Roman" pitchFamily="18" charset="0"/>
              <a:cs typeface="Times New Roman" pitchFamily="18" charset="0"/>
            </a:endParaRPr>
          </a:p>
          <a:p>
            <a:pPr marL="285750" indent="-285750" algn="just" eaLnBrk="1" hangingPunct="1"/>
            <a:r>
              <a:rPr lang="en-US" sz="2200" dirty="0" smtClean="0">
                <a:latin typeface="Times New Roman" pitchFamily="18" charset="0"/>
                <a:cs typeface="Times New Roman" pitchFamily="18" charset="0"/>
              </a:rPr>
              <a:t>	The Content, Demonstration, Source Code and Programs presented here is "AS IS" without any warranty or conditions of any kind. Also the views/ideas/knowledge expressed here are solely of the trainer’s only and nothing to do with the company or the organization in which the trainer is currently working. </a:t>
            </a:r>
          </a:p>
          <a:p>
            <a:pPr marL="285750" indent="-285750" algn="just" eaLnBrk="1" hangingPunct="1"/>
            <a:endParaRPr lang="en-US" sz="2200" dirty="0" smtClean="0">
              <a:latin typeface="Times New Roman" pitchFamily="18" charset="0"/>
              <a:cs typeface="Times New Roman" pitchFamily="18" charset="0"/>
            </a:endParaRPr>
          </a:p>
          <a:p>
            <a:pPr marL="285750" indent="-285750" algn="just" eaLnBrk="1" hangingPunct="1"/>
            <a:r>
              <a:rPr lang="en-US" sz="2200" dirty="0" smtClean="0">
                <a:latin typeface="Times New Roman" pitchFamily="18" charset="0"/>
                <a:cs typeface="Times New Roman" pitchFamily="18" charset="0"/>
              </a:rPr>
              <a:t>	However in no circumstances neither the trainer nor </a:t>
            </a:r>
            <a:r>
              <a:rPr lang="en-US" sz="2200" dirty="0" err="1" smtClean="0">
                <a:latin typeface="Times New Roman" pitchFamily="18" charset="0"/>
                <a:cs typeface="Times New Roman" pitchFamily="18" charset="0"/>
              </a:rPr>
              <a:t>SecurityXploded</a:t>
            </a:r>
            <a:r>
              <a:rPr lang="en-US" sz="2200" dirty="0" smtClean="0">
                <a:latin typeface="Times New Roman" pitchFamily="18" charset="0"/>
                <a:cs typeface="Times New Roman" pitchFamily="18" charset="0"/>
              </a:rPr>
              <a:t> is responsible for any damage or loss caused due to use or misuse of the information presented here.</a:t>
            </a:r>
          </a:p>
          <a:p>
            <a:pPr marL="285750" indent="-285750" eaLnBrk="1" hangingPunct="1"/>
            <a:r>
              <a:rPr lang="en-US" sz="2200" dirty="0" smtClean="0">
                <a:latin typeface="Times New Roman" pitchFamily="18" charset="0"/>
                <a:cs typeface="Times New Roman" pitchFamily="18" charset="0"/>
              </a:rPr>
              <a:t>  </a:t>
            </a:r>
            <a:endParaRPr lang="en-IN" sz="2200" dirty="0">
              <a:latin typeface="Times New Roman" pitchFamily="18" charset="0"/>
              <a:cs typeface="Times New Roman" pitchFamily="18" charset="0"/>
            </a:endParaRPr>
          </a:p>
          <a:p>
            <a:pPr eaLnBrk="1" hangingPunct="1"/>
            <a:r>
              <a:rPr lang="en-IN" sz="2200" dirty="0" smtClean="0">
                <a:latin typeface="Times New Roman" pitchFamily="18" charset="0"/>
                <a:cs typeface="Times New Roman" pitchFamily="18" charset="0"/>
              </a:rPr>
              <a:t>    </a:t>
            </a:r>
            <a:endParaRPr lang="en-IN" sz="2200" dirty="0">
              <a:latin typeface="Times New Roman" pitchFamily="18" charset="0"/>
              <a:cs typeface="Times New Roman" pitchFamily="18" charset="0"/>
            </a:endParaRPr>
          </a:p>
        </p:txBody>
      </p:sp>
      <p:sp>
        <p:nvSpPr>
          <p:cNvPr id="11"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Instructions cont.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5105400"/>
          </a:xfrm>
        </p:spPr>
        <p:txBody>
          <a:bodyPr>
            <a:noAutofit/>
          </a:bodyPr>
          <a:lstStyle/>
          <a:p>
            <a:pPr>
              <a:buNone/>
            </a:pPr>
            <a:r>
              <a:rPr lang="en-US" sz="2000" dirty="0" smtClean="0">
                <a:latin typeface="Times New Roman" pitchFamily="18" charset="0"/>
                <a:cs typeface="Times New Roman" pitchFamily="18" charset="0"/>
              </a:rPr>
              <a:t>Jump instructions</a:t>
            </a:r>
          </a:p>
          <a:p>
            <a:pPr>
              <a:buFontTx/>
              <a:buChar char="-"/>
            </a:pPr>
            <a:r>
              <a:rPr lang="en-US" sz="2000" dirty="0" smtClean="0">
                <a:latin typeface="Times New Roman" pitchFamily="18" charset="0"/>
                <a:cs typeface="Times New Roman" pitchFamily="18" charset="0"/>
              </a:rPr>
              <a:t>Categorized as conditional and unconditional </a:t>
            </a:r>
          </a:p>
          <a:p>
            <a:pPr>
              <a:buFontTx/>
              <a:buChar char="-"/>
            </a:pPr>
            <a:r>
              <a:rPr lang="en-US" sz="2000" dirty="0" smtClean="0">
                <a:latin typeface="Times New Roman" pitchFamily="18" charset="0"/>
                <a:cs typeface="Times New Roman" pitchFamily="18" charset="0"/>
              </a:rPr>
              <a:t>Unconditional jump instructions</a:t>
            </a:r>
          </a:p>
          <a:p>
            <a:pPr lvl="1">
              <a:buFontTx/>
              <a:buChar char="-"/>
            </a:pPr>
            <a:r>
              <a:rPr lang="en-US" sz="2000" dirty="0" smtClean="0">
                <a:latin typeface="Times New Roman" pitchFamily="18" charset="0"/>
                <a:cs typeface="Times New Roman" pitchFamily="18" charset="0"/>
              </a:rPr>
              <a:t>JMP (Far Jump) – E9 – (Cross segments)</a:t>
            </a:r>
          </a:p>
          <a:p>
            <a:pPr lvl="1">
              <a:buFontTx/>
              <a:buChar char="-"/>
            </a:pPr>
            <a:r>
              <a:rPr lang="en-US" sz="2000" dirty="0" smtClean="0">
                <a:latin typeface="Times New Roman" pitchFamily="18" charset="0"/>
                <a:cs typeface="Times New Roman" pitchFamily="18" charset="0"/>
              </a:rPr>
              <a:t>JMP ( Short Jump ) – EB – (-127 to 128 bytes)</a:t>
            </a:r>
          </a:p>
          <a:p>
            <a:pPr lvl="1">
              <a:buFontTx/>
              <a:buChar char="-"/>
            </a:pPr>
            <a:r>
              <a:rPr lang="en-US" sz="2000" dirty="0" smtClean="0">
                <a:latin typeface="Times New Roman" pitchFamily="18" charset="0"/>
                <a:cs typeface="Times New Roman" pitchFamily="18" charset="0"/>
              </a:rPr>
              <a:t>JMP ( Near Jump ) – E9 – (in a segment)</a:t>
            </a:r>
          </a:p>
          <a:p>
            <a:pPr>
              <a:buFontTx/>
              <a:buChar char="-"/>
            </a:pPr>
            <a:r>
              <a:rPr lang="en-US" sz="2000" dirty="0" smtClean="0">
                <a:latin typeface="Times New Roman" pitchFamily="18" charset="0"/>
                <a:cs typeface="Times New Roman" pitchFamily="18" charset="0"/>
              </a:rPr>
              <a:t>For example JMP EAX</a:t>
            </a:r>
          </a:p>
          <a:p>
            <a:pPr>
              <a:buFontTx/>
              <a:buChar char="-"/>
            </a:pPr>
            <a:endParaRPr lang="en-US" sz="2000" dirty="0" smtClean="0">
              <a:latin typeface="Times New Roman" pitchFamily="18" charset="0"/>
              <a:cs typeface="Times New Roman" pitchFamily="18" charset="0"/>
            </a:endParaRPr>
          </a:p>
          <a:p>
            <a:pPr>
              <a:buFontTx/>
              <a:buChar char="-"/>
            </a:pPr>
            <a:r>
              <a:rPr lang="en-US" sz="2000" dirty="0" smtClean="0">
                <a:latin typeface="Times New Roman" pitchFamily="18" charset="0"/>
                <a:cs typeface="Times New Roman" pitchFamily="18" charset="0"/>
              </a:rPr>
              <a:t>Conditional jump instructions</a:t>
            </a:r>
          </a:p>
          <a:p>
            <a:pPr lvl="1">
              <a:buFontTx/>
              <a:buChar char="-"/>
            </a:pPr>
            <a:r>
              <a:rPr lang="en-US" sz="2000" dirty="0" smtClean="0">
                <a:latin typeface="Times New Roman" pitchFamily="18" charset="0"/>
                <a:cs typeface="Times New Roman" pitchFamily="18" charset="0"/>
              </a:rPr>
              <a:t>Jumps according to bit flags set in the EFLAGS register</a:t>
            </a:r>
          </a:p>
          <a:p>
            <a:pPr lvl="1">
              <a:buFontTx/>
              <a:buChar char="-"/>
            </a:pPr>
            <a:r>
              <a:rPr lang="en-US" sz="2000" dirty="0" smtClean="0">
                <a:latin typeface="Times New Roman" pitchFamily="18" charset="0"/>
                <a:cs typeface="Times New Roman" pitchFamily="18" charset="0"/>
              </a:rPr>
              <a:t>JC, JNC, JZ, JNZ, JS, JNS, JO, JNO</a:t>
            </a:r>
          </a:p>
          <a:p>
            <a:pPr lvl="1">
              <a:buFontTx/>
              <a:buChar char="-"/>
            </a:pPr>
            <a:r>
              <a:rPr lang="en-US" sz="2000" dirty="0" smtClean="0">
                <a:latin typeface="Times New Roman" pitchFamily="18" charset="0"/>
                <a:cs typeface="Times New Roman" pitchFamily="18" charset="0"/>
              </a:rPr>
              <a:t>Unsigned comparisons JA, JAE, JB, JBE</a:t>
            </a:r>
          </a:p>
          <a:p>
            <a:pPr lvl="1">
              <a:buFontTx/>
              <a:buChar char="-"/>
            </a:pPr>
            <a:r>
              <a:rPr lang="en-US" sz="2000" dirty="0" smtClean="0">
                <a:latin typeface="Times New Roman" pitchFamily="18" charset="0"/>
                <a:cs typeface="Times New Roman" pitchFamily="18" charset="0"/>
              </a:rPr>
              <a:t>Signed comparisons JG, JGE, JL, JLE</a:t>
            </a:r>
          </a:p>
          <a:p>
            <a:pPr lvl="1">
              <a:buFontTx/>
              <a:buChar char="-"/>
            </a:pPr>
            <a:r>
              <a:rPr lang="en-US" sz="2000" dirty="0" smtClean="0">
                <a:latin typeface="Times New Roman" pitchFamily="18" charset="0"/>
                <a:cs typeface="Times New Roman" pitchFamily="18" charset="0"/>
              </a:rPr>
              <a:t>Usually followed by CMP instruction</a:t>
            </a:r>
          </a:p>
          <a:p>
            <a:pPr lvl="1">
              <a:buNone/>
            </a:pPr>
            <a:endParaRPr lang="en-US" sz="2000" dirty="0" smtClean="0">
              <a:latin typeface="Times New Roman" pitchFamily="18" charset="0"/>
              <a:cs typeface="Times New Roman" pitchFamily="18" charset="0"/>
            </a:endParaRPr>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Instructions cont.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buNone/>
            </a:pPr>
            <a:r>
              <a:rPr lang="en-US" sz="2000" b="1" dirty="0" smtClean="0">
                <a:latin typeface="Times New Roman" pitchFamily="18" charset="0"/>
                <a:cs typeface="Times New Roman" pitchFamily="18" charset="0"/>
              </a:rPr>
              <a:t>PUSH operand</a:t>
            </a:r>
          </a:p>
          <a:p>
            <a:pPr>
              <a:buFontTx/>
              <a:buChar char="-"/>
            </a:pPr>
            <a:r>
              <a:rPr lang="en-US" sz="2000" dirty="0" smtClean="0">
                <a:latin typeface="Times New Roman" pitchFamily="18" charset="0"/>
                <a:cs typeface="Times New Roman" pitchFamily="18" charset="0"/>
              </a:rPr>
              <a:t>Pushes operand on the stack</a:t>
            </a:r>
          </a:p>
          <a:p>
            <a:pPr>
              <a:buFontTx/>
              <a:buChar char="-"/>
            </a:pPr>
            <a:r>
              <a:rPr lang="en-US" sz="2000" dirty="0" smtClean="0">
                <a:latin typeface="Times New Roman" pitchFamily="18" charset="0"/>
                <a:cs typeface="Times New Roman" pitchFamily="18" charset="0"/>
              </a:rPr>
              <a:t>Decrements the stack pointer register by operand size</a:t>
            </a:r>
          </a:p>
          <a:p>
            <a:pPr>
              <a:buFontTx/>
              <a:buChar char="-"/>
            </a:pPr>
            <a:r>
              <a:rPr lang="en-US" sz="2000" dirty="0" smtClean="0">
                <a:latin typeface="Times New Roman" pitchFamily="18" charset="0"/>
                <a:cs typeface="Times New Roman" pitchFamily="18" charset="0"/>
              </a:rPr>
              <a:t>For example PUSH EAX</a:t>
            </a:r>
          </a:p>
          <a:p>
            <a:pPr>
              <a:buFontTx/>
              <a:buChar char="-"/>
            </a:pPr>
            <a:endParaRPr lang="en-US" sz="2000" dirty="0" smtClean="0">
              <a:latin typeface="Times New Roman" pitchFamily="18" charset="0"/>
              <a:cs typeface="Times New Roman" pitchFamily="18" charset="0"/>
            </a:endParaRPr>
          </a:p>
          <a:p>
            <a:pPr>
              <a:buNone/>
            </a:pPr>
            <a:r>
              <a:rPr lang="en-US" sz="2000" b="1" dirty="0" smtClean="0">
                <a:latin typeface="Times New Roman" pitchFamily="18" charset="0"/>
                <a:cs typeface="Times New Roman" pitchFamily="18" charset="0"/>
              </a:rPr>
              <a:t>POP operand</a:t>
            </a:r>
          </a:p>
          <a:p>
            <a:pPr>
              <a:buFontTx/>
              <a:buChar char="-"/>
            </a:pPr>
            <a:r>
              <a:rPr lang="en-US" sz="2000" dirty="0" smtClean="0">
                <a:latin typeface="Times New Roman" pitchFamily="18" charset="0"/>
                <a:cs typeface="Times New Roman" pitchFamily="18" charset="0"/>
              </a:rPr>
              <a:t>Stores the value pointed by the stack pointer in operand</a:t>
            </a:r>
          </a:p>
          <a:p>
            <a:pPr>
              <a:buFontTx/>
              <a:buChar char="-"/>
            </a:pPr>
            <a:r>
              <a:rPr lang="en-US" sz="2000" dirty="0" smtClean="0">
                <a:latin typeface="Times New Roman" pitchFamily="18" charset="0"/>
                <a:cs typeface="Times New Roman" pitchFamily="18" charset="0"/>
              </a:rPr>
              <a:t>Increments the stack pointer register by operand size</a:t>
            </a:r>
          </a:p>
          <a:p>
            <a:pPr>
              <a:buFontTx/>
              <a:buChar char="-"/>
            </a:pPr>
            <a:r>
              <a:rPr lang="en-US" sz="2000" dirty="0" smtClean="0">
                <a:latin typeface="Times New Roman" pitchFamily="18" charset="0"/>
                <a:cs typeface="Times New Roman" pitchFamily="18" charset="0"/>
              </a:rPr>
              <a:t>For example POP EAX</a:t>
            </a:r>
          </a:p>
          <a:p>
            <a:pPr>
              <a:buNone/>
            </a:pP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Note: POP/PUSH EIP is an invalid instruction</a:t>
            </a:r>
          </a:p>
          <a:p>
            <a:pPr>
              <a:buNone/>
            </a:pPr>
            <a:endParaRPr lang="en-US"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PUSHF, POPF</a:t>
            </a:r>
          </a:p>
          <a:p>
            <a:pPr>
              <a:buFontTx/>
              <a:buChar char="-"/>
            </a:pPr>
            <a:endParaRPr lang="en-US" sz="2000" dirty="0" smtClean="0">
              <a:latin typeface="Times New Roman" pitchFamily="18" charset="0"/>
              <a:cs typeface="Times New Roman" pitchFamily="18" charset="0"/>
            </a:endParaRPr>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Calling Conventions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5410200"/>
          </a:xfrm>
        </p:spPr>
        <p:txBody>
          <a:bodyPr>
            <a:normAutofit/>
          </a:bodyPr>
          <a:lstStyle/>
          <a:p>
            <a:r>
              <a:rPr lang="en-IN" sz="2000" dirty="0" smtClean="0">
                <a:latin typeface="Times New Roman" pitchFamily="18" charset="0"/>
                <a:cs typeface="Times New Roman" pitchFamily="18" charset="0"/>
              </a:rPr>
              <a:t>Describes how the arguments are passed and values returned by functions.</a:t>
            </a:r>
          </a:p>
          <a:p>
            <a:r>
              <a:rPr lang="en-IN" sz="2000" dirty="0" smtClean="0">
                <a:latin typeface="Times New Roman" pitchFamily="18" charset="0"/>
                <a:cs typeface="Times New Roman" pitchFamily="18" charset="0"/>
              </a:rPr>
              <a:t>Steps performed when a function is called</a:t>
            </a:r>
          </a:p>
          <a:p>
            <a:pPr lvl="1"/>
            <a:r>
              <a:rPr lang="en-IN" sz="1600" dirty="0" smtClean="0">
                <a:latin typeface="Times New Roman" pitchFamily="18" charset="0"/>
                <a:cs typeface="Times New Roman" pitchFamily="18" charset="0"/>
              </a:rPr>
              <a:t>Arguments are passed to the called function</a:t>
            </a:r>
          </a:p>
          <a:p>
            <a:pPr lvl="1"/>
            <a:r>
              <a:rPr lang="en-IN" sz="1600" dirty="0" smtClean="0">
                <a:latin typeface="Times New Roman" pitchFamily="18" charset="0"/>
                <a:cs typeface="Times New Roman" pitchFamily="18" charset="0"/>
              </a:rPr>
              <a:t>Program execution is transferred to the address of the called function</a:t>
            </a:r>
          </a:p>
          <a:p>
            <a:pPr lvl="1"/>
            <a:r>
              <a:rPr lang="en-IN" sz="1600" dirty="0" smtClean="0">
                <a:latin typeface="Times New Roman" pitchFamily="18" charset="0"/>
                <a:cs typeface="Times New Roman" pitchFamily="18" charset="0"/>
              </a:rPr>
              <a:t>Called function starts with lines of code that prepare stack and registers for use within    the function. Also known as </a:t>
            </a:r>
            <a:r>
              <a:rPr lang="en-IN" sz="1600" b="1" dirty="0" smtClean="0">
                <a:latin typeface="Times New Roman" pitchFamily="18" charset="0"/>
                <a:cs typeface="Times New Roman" pitchFamily="18" charset="0"/>
              </a:rPr>
              <a:t>function</a:t>
            </a:r>
            <a:r>
              <a:rPr lang="en-IN" sz="1600" dirty="0" smtClean="0">
                <a:latin typeface="Times New Roman" pitchFamily="18" charset="0"/>
                <a:cs typeface="Times New Roman" pitchFamily="18" charset="0"/>
              </a:rPr>
              <a:t> </a:t>
            </a:r>
            <a:r>
              <a:rPr lang="en-IN" sz="1600" b="1" dirty="0" smtClean="0">
                <a:latin typeface="Times New Roman" pitchFamily="18" charset="0"/>
                <a:cs typeface="Times New Roman" pitchFamily="18" charset="0"/>
              </a:rPr>
              <a:t>prologue</a:t>
            </a:r>
            <a:r>
              <a:rPr lang="en-IN" sz="1600" dirty="0" smtClean="0">
                <a:latin typeface="Times New Roman" pitchFamily="18" charset="0"/>
                <a:cs typeface="Times New Roman" pitchFamily="18" charset="0"/>
              </a:rPr>
              <a:t>.</a:t>
            </a:r>
          </a:p>
          <a:p>
            <a:pPr lvl="2"/>
            <a:r>
              <a:rPr lang="en-IN" sz="1200" dirty="0" smtClean="0">
                <a:latin typeface="Times New Roman" pitchFamily="18" charset="0"/>
                <a:cs typeface="Times New Roman" pitchFamily="18" charset="0"/>
              </a:rPr>
              <a:t>For e.g.</a:t>
            </a:r>
          </a:p>
          <a:p>
            <a:pPr lvl="2">
              <a:buNone/>
            </a:pPr>
            <a:r>
              <a:rPr lang="en-IN" sz="1200" dirty="0" smtClean="0">
                <a:latin typeface="Times New Roman" pitchFamily="18" charset="0"/>
                <a:cs typeface="Times New Roman" pitchFamily="18" charset="0"/>
              </a:rPr>
              <a:t>		push </a:t>
            </a:r>
            <a:r>
              <a:rPr lang="en-IN" sz="1200" dirty="0" err="1" smtClean="0">
                <a:latin typeface="Times New Roman" pitchFamily="18" charset="0"/>
                <a:cs typeface="Times New Roman" pitchFamily="18" charset="0"/>
              </a:rPr>
              <a:t>ebp</a:t>
            </a:r>
            <a:endParaRPr lang="en-IN" sz="1200" dirty="0" smtClean="0">
              <a:latin typeface="Times New Roman" pitchFamily="18" charset="0"/>
              <a:cs typeface="Times New Roman" pitchFamily="18" charset="0"/>
            </a:endParaRPr>
          </a:p>
          <a:p>
            <a:pPr lvl="2">
              <a:buNone/>
            </a:pPr>
            <a:r>
              <a:rPr lang="en-IN" sz="1200" dirty="0" smtClean="0">
                <a:latin typeface="Times New Roman" pitchFamily="18" charset="0"/>
                <a:cs typeface="Times New Roman" pitchFamily="18" charset="0"/>
              </a:rPr>
              <a:t>		</a:t>
            </a:r>
            <a:r>
              <a:rPr lang="en-IN" sz="1200" dirty="0" err="1" smtClean="0">
                <a:latin typeface="Times New Roman" pitchFamily="18" charset="0"/>
                <a:cs typeface="Times New Roman" pitchFamily="18" charset="0"/>
              </a:rPr>
              <a:t>mov</a:t>
            </a:r>
            <a:r>
              <a:rPr lang="en-IN" sz="1200" dirty="0" smtClean="0">
                <a:latin typeface="Times New Roman" pitchFamily="18" charset="0"/>
                <a:cs typeface="Times New Roman" pitchFamily="18" charset="0"/>
              </a:rPr>
              <a:t> </a:t>
            </a:r>
            <a:r>
              <a:rPr lang="en-IN" sz="1200" dirty="0" err="1" smtClean="0">
                <a:latin typeface="Times New Roman" pitchFamily="18" charset="0"/>
                <a:cs typeface="Times New Roman" pitchFamily="18" charset="0"/>
              </a:rPr>
              <a:t>ebp</a:t>
            </a:r>
            <a:r>
              <a:rPr lang="en-IN" sz="1200" dirty="0" smtClean="0">
                <a:latin typeface="Times New Roman" pitchFamily="18" charset="0"/>
                <a:cs typeface="Times New Roman" pitchFamily="18" charset="0"/>
              </a:rPr>
              <a:t>, </a:t>
            </a:r>
            <a:r>
              <a:rPr lang="en-IN" sz="1200" dirty="0" err="1" smtClean="0">
                <a:latin typeface="Times New Roman" pitchFamily="18" charset="0"/>
                <a:cs typeface="Times New Roman" pitchFamily="18" charset="0"/>
              </a:rPr>
              <a:t>esp</a:t>
            </a:r>
            <a:endParaRPr lang="en-IN" sz="1200" dirty="0" smtClean="0">
              <a:latin typeface="Times New Roman" pitchFamily="18" charset="0"/>
              <a:cs typeface="Times New Roman" pitchFamily="18" charset="0"/>
            </a:endParaRPr>
          </a:p>
          <a:p>
            <a:pPr lvl="2">
              <a:buNone/>
            </a:pPr>
            <a:r>
              <a:rPr lang="en-US" sz="1200" dirty="0" smtClean="0">
                <a:latin typeface="Times New Roman" pitchFamily="18" charset="0"/>
                <a:cs typeface="Times New Roman" pitchFamily="18" charset="0"/>
              </a:rPr>
              <a:t>		or with enter instruction</a:t>
            </a:r>
            <a:endParaRPr lang="en-IN" sz="1200" dirty="0" smtClean="0">
              <a:latin typeface="Times New Roman" pitchFamily="18" charset="0"/>
              <a:cs typeface="Times New Roman" pitchFamily="18" charset="0"/>
            </a:endParaRPr>
          </a:p>
          <a:p>
            <a:pPr lvl="1"/>
            <a:r>
              <a:rPr lang="en-IN" sz="1600" dirty="0" smtClean="0">
                <a:latin typeface="Times New Roman" pitchFamily="18" charset="0"/>
                <a:cs typeface="Times New Roman" pitchFamily="18" charset="0"/>
              </a:rPr>
              <a:t>Called function ends with lines of code that restore stack and registers set initially. Also known as </a:t>
            </a:r>
            <a:r>
              <a:rPr lang="en-IN" sz="1600" b="1" dirty="0" smtClean="0">
                <a:latin typeface="Times New Roman" pitchFamily="18" charset="0"/>
                <a:cs typeface="Times New Roman" pitchFamily="18" charset="0"/>
              </a:rPr>
              <a:t>function epilogue</a:t>
            </a:r>
            <a:r>
              <a:rPr lang="en-IN" sz="1600" dirty="0" smtClean="0">
                <a:latin typeface="Times New Roman" pitchFamily="18" charset="0"/>
                <a:cs typeface="Times New Roman" pitchFamily="18" charset="0"/>
              </a:rPr>
              <a:t>.</a:t>
            </a:r>
          </a:p>
          <a:p>
            <a:pPr lvl="2"/>
            <a:r>
              <a:rPr lang="en-IN" sz="1200" dirty="0" smtClean="0">
                <a:latin typeface="Times New Roman" pitchFamily="18" charset="0"/>
                <a:cs typeface="Times New Roman" pitchFamily="18" charset="0"/>
              </a:rPr>
              <a:t>For e.g.</a:t>
            </a:r>
          </a:p>
          <a:p>
            <a:pPr lvl="2">
              <a:buNone/>
            </a:pPr>
            <a:r>
              <a:rPr lang="en-IN" sz="1200" dirty="0" smtClean="0">
                <a:latin typeface="Times New Roman" pitchFamily="18" charset="0"/>
                <a:cs typeface="Times New Roman" pitchFamily="18" charset="0"/>
              </a:rPr>
              <a:t>		</a:t>
            </a:r>
            <a:r>
              <a:rPr lang="en-IN" sz="1200" dirty="0" err="1" smtClean="0">
                <a:latin typeface="Times New Roman" pitchFamily="18" charset="0"/>
                <a:cs typeface="Times New Roman" pitchFamily="18" charset="0"/>
              </a:rPr>
              <a:t>mov</a:t>
            </a:r>
            <a:r>
              <a:rPr lang="en-IN" sz="1200" dirty="0" smtClean="0">
                <a:latin typeface="Times New Roman" pitchFamily="18" charset="0"/>
                <a:cs typeface="Times New Roman" pitchFamily="18" charset="0"/>
              </a:rPr>
              <a:t> </a:t>
            </a:r>
            <a:r>
              <a:rPr lang="en-IN" sz="1200" dirty="0" err="1" smtClean="0">
                <a:latin typeface="Times New Roman" pitchFamily="18" charset="0"/>
                <a:cs typeface="Times New Roman" pitchFamily="18" charset="0"/>
              </a:rPr>
              <a:t>esp</a:t>
            </a:r>
            <a:r>
              <a:rPr lang="en-IN" sz="1200" dirty="0" smtClean="0">
                <a:latin typeface="Times New Roman" pitchFamily="18" charset="0"/>
                <a:cs typeface="Times New Roman" pitchFamily="18" charset="0"/>
              </a:rPr>
              <a:t>, </a:t>
            </a:r>
            <a:r>
              <a:rPr lang="en-IN" sz="1200" dirty="0" err="1" smtClean="0">
                <a:latin typeface="Times New Roman" pitchFamily="18" charset="0"/>
                <a:cs typeface="Times New Roman" pitchFamily="18" charset="0"/>
              </a:rPr>
              <a:t>ebp</a:t>
            </a:r>
            <a:endParaRPr lang="en-IN" sz="1200" dirty="0" smtClean="0">
              <a:latin typeface="Times New Roman" pitchFamily="18" charset="0"/>
              <a:cs typeface="Times New Roman" pitchFamily="18" charset="0"/>
            </a:endParaRPr>
          </a:p>
          <a:p>
            <a:pPr lvl="2">
              <a:buNone/>
            </a:pPr>
            <a:r>
              <a:rPr lang="en-IN" sz="1200" dirty="0" smtClean="0">
                <a:latin typeface="Times New Roman" pitchFamily="18" charset="0"/>
                <a:cs typeface="Times New Roman" pitchFamily="18" charset="0"/>
              </a:rPr>
              <a:t>		pop </a:t>
            </a:r>
            <a:r>
              <a:rPr lang="en-IN" sz="1200" dirty="0" err="1" smtClean="0">
                <a:latin typeface="Times New Roman" pitchFamily="18" charset="0"/>
                <a:cs typeface="Times New Roman" pitchFamily="18" charset="0"/>
              </a:rPr>
              <a:t>ebp</a:t>
            </a:r>
            <a:endParaRPr lang="en-IN" sz="1200" dirty="0" smtClean="0">
              <a:latin typeface="Times New Roman" pitchFamily="18" charset="0"/>
              <a:cs typeface="Times New Roman" pitchFamily="18" charset="0"/>
            </a:endParaRPr>
          </a:p>
          <a:p>
            <a:pPr lvl="2">
              <a:buNone/>
            </a:pPr>
            <a:r>
              <a:rPr lang="en-IN" sz="1200" dirty="0" smtClean="0">
                <a:latin typeface="Times New Roman" pitchFamily="18" charset="0"/>
                <a:cs typeface="Times New Roman" pitchFamily="18" charset="0"/>
              </a:rPr>
              <a:t>		ret</a:t>
            </a:r>
          </a:p>
          <a:p>
            <a:pPr lvl="2">
              <a:buNone/>
            </a:pPr>
            <a:r>
              <a:rPr lang="en-IN" sz="1200" dirty="0" smtClean="0">
                <a:latin typeface="Times New Roman" pitchFamily="18" charset="0"/>
                <a:cs typeface="Times New Roman" pitchFamily="18" charset="0"/>
              </a:rPr>
              <a:t>		or with leave instruction</a:t>
            </a:r>
          </a:p>
          <a:p>
            <a:pPr lvl="1"/>
            <a:r>
              <a:rPr lang="en-IN" sz="1600" dirty="0" smtClean="0">
                <a:latin typeface="Times New Roman" pitchFamily="18" charset="0"/>
                <a:cs typeface="Times New Roman" pitchFamily="18" charset="0"/>
              </a:rPr>
              <a:t>Passed arguments are removed from the stack, known as stack cleanup. Can be performed by both calling function or called function depending on the </a:t>
            </a:r>
            <a:r>
              <a:rPr lang="en-IN" sz="1600" b="1" dirty="0" smtClean="0">
                <a:latin typeface="Times New Roman" pitchFamily="18" charset="0"/>
                <a:cs typeface="Times New Roman" pitchFamily="18" charset="0"/>
              </a:rPr>
              <a:t>calling convention used.</a:t>
            </a:r>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Calling conventions cont.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5638800"/>
          </a:xfrm>
        </p:spPr>
        <p:txBody>
          <a:bodyPr>
            <a:normAutofit lnSpcReduction="10000"/>
          </a:bodyPr>
          <a:lstStyle/>
          <a:p>
            <a:r>
              <a:rPr lang="en-US" sz="2000" dirty="0" smtClean="0">
                <a:latin typeface="Times New Roman" pitchFamily="18" charset="0"/>
                <a:cs typeface="Times New Roman" pitchFamily="18" charset="0"/>
              </a:rPr>
              <a:t>__</a:t>
            </a:r>
            <a:r>
              <a:rPr lang="en-US" sz="2000" dirty="0" err="1" smtClean="0">
                <a:latin typeface="Times New Roman" pitchFamily="18" charset="0"/>
                <a:cs typeface="Times New Roman" pitchFamily="18" charset="0"/>
              </a:rPr>
              <a:t>cdecl</a:t>
            </a:r>
            <a:r>
              <a:rPr lang="en-US" sz="2000" dirty="0" smtClean="0">
                <a:latin typeface="Times New Roman" pitchFamily="18" charset="0"/>
                <a:cs typeface="Times New Roman" pitchFamily="18" charset="0"/>
              </a:rPr>
              <a:t> (C calling convention)</a:t>
            </a:r>
          </a:p>
          <a:p>
            <a:pPr lvl="1"/>
            <a:r>
              <a:rPr lang="en-US" sz="1600" dirty="0" smtClean="0">
                <a:latin typeface="Times New Roman" pitchFamily="18" charset="0"/>
                <a:cs typeface="Times New Roman" pitchFamily="18" charset="0"/>
              </a:rPr>
              <a:t>Arguments are passed from right to left and placed on the stack</a:t>
            </a:r>
          </a:p>
          <a:p>
            <a:pPr lvl="1"/>
            <a:r>
              <a:rPr lang="en-US" sz="1600" dirty="0" smtClean="0">
                <a:latin typeface="Times New Roman" pitchFamily="18" charset="0"/>
                <a:cs typeface="Times New Roman" pitchFamily="18" charset="0"/>
              </a:rPr>
              <a:t>Stack cleanup is performed by the caller</a:t>
            </a:r>
          </a:p>
          <a:p>
            <a:pPr lvl="1"/>
            <a:r>
              <a:rPr lang="en-US" sz="1600" dirty="0" smtClean="0">
                <a:latin typeface="Times New Roman" pitchFamily="18" charset="0"/>
                <a:cs typeface="Times New Roman" pitchFamily="18" charset="0"/>
              </a:rPr>
              <a:t>Return values are stored in EAX register</a:t>
            </a:r>
          </a:p>
          <a:p>
            <a:pPr lvl="1"/>
            <a:r>
              <a:rPr lang="en-US" sz="1600" dirty="0" smtClean="0">
                <a:latin typeface="Times New Roman" pitchFamily="18" charset="0"/>
                <a:cs typeface="Times New Roman" pitchFamily="18" charset="0"/>
              </a:rPr>
              <a:t>Standard calling convention used by C compilers</a:t>
            </a:r>
          </a:p>
          <a:p>
            <a:pPr>
              <a:buNone/>
            </a:pPr>
            <a:endParaRPr lang="en-US" sz="1800" dirty="0" smtClean="0"/>
          </a:p>
          <a:p>
            <a:r>
              <a:rPr lang="en-US" sz="2000" dirty="0" smtClean="0">
                <a:latin typeface="Times New Roman" pitchFamily="18" charset="0"/>
                <a:cs typeface="Times New Roman" pitchFamily="18" charset="0"/>
              </a:rPr>
              <a:t>__</a:t>
            </a:r>
            <a:r>
              <a:rPr lang="en-US" sz="2000" dirty="0" err="1" smtClean="0">
                <a:latin typeface="Times New Roman" pitchFamily="18" charset="0"/>
                <a:cs typeface="Times New Roman" pitchFamily="18" charset="0"/>
              </a:rPr>
              <a:t>stdcall</a:t>
            </a:r>
            <a:r>
              <a:rPr lang="en-US" sz="2000" dirty="0" smtClean="0">
                <a:latin typeface="Times New Roman" pitchFamily="18" charset="0"/>
                <a:cs typeface="Times New Roman" pitchFamily="18" charset="0"/>
              </a:rPr>
              <a:t> (Standard calling convention)</a:t>
            </a:r>
          </a:p>
          <a:p>
            <a:pPr lvl="1"/>
            <a:r>
              <a:rPr lang="en-US" sz="1600" dirty="0" smtClean="0">
                <a:latin typeface="Times New Roman" pitchFamily="18" charset="0"/>
                <a:cs typeface="Times New Roman" pitchFamily="18" charset="0"/>
              </a:rPr>
              <a:t>Arguments are passed from right to left and placed on the stack</a:t>
            </a:r>
          </a:p>
          <a:p>
            <a:pPr lvl="1"/>
            <a:r>
              <a:rPr lang="en-US" sz="1600" dirty="0" smtClean="0">
                <a:latin typeface="Times New Roman" pitchFamily="18" charset="0"/>
                <a:cs typeface="Times New Roman" pitchFamily="18" charset="0"/>
              </a:rPr>
              <a:t>Stack cleanup is performed by the called function</a:t>
            </a:r>
          </a:p>
          <a:p>
            <a:pPr lvl="1"/>
            <a:r>
              <a:rPr lang="en-US" sz="1600" dirty="0" smtClean="0">
                <a:latin typeface="Times New Roman" pitchFamily="18" charset="0"/>
                <a:cs typeface="Times New Roman" pitchFamily="18" charset="0"/>
              </a:rPr>
              <a:t>Return values are stored in EAX register</a:t>
            </a:r>
          </a:p>
          <a:p>
            <a:pPr lvl="1"/>
            <a:r>
              <a:rPr lang="en-US" sz="1600" dirty="0" smtClean="0">
                <a:latin typeface="Times New Roman" pitchFamily="18" charset="0"/>
                <a:cs typeface="Times New Roman" pitchFamily="18" charset="0"/>
              </a:rPr>
              <a:t>Standard calling convention for Microsoft Win32 API</a:t>
            </a:r>
          </a:p>
          <a:p>
            <a:pPr lvl="1"/>
            <a:endParaRPr lang="en-US" sz="1400" dirty="0" smtClean="0"/>
          </a:p>
          <a:p>
            <a:r>
              <a:rPr lang="en-US" sz="2000" dirty="0" smtClean="0">
                <a:latin typeface="Times New Roman" pitchFamily="18" charset="0"/>
                <a:cs typeface="Times New Roman" pitchFamily="18" charset="0"/>
              </a:rPr>
              <a:t>__</a:t>
            </a:r>
            <a:r>
              <a:rPr lang="en-US" sz="2000" dirty="0" err="1" smtClean="0">
                <a:latin typeface="Times New Roman" pitchFamily="18" charset="0"/>
                <a:cs typeface="Times New Roman" pitchFamily="18" charset="0"/>
              </a:rPr>
              <a:t>fastcall</a:t>
            </a:r>
            <a:r>
              <a:rPr lang="en-US" sz="2000" dirty="0" smtClean="0">
                <a:latin typeface="Times New Roman" pitchFamily="18" charset="0"/>
                <a:cs typeface="Times New Roman" pitchFamily="18" charset="0"/>
              </a:rPr>
              <a:t> (Fast calling convention)</a:t>
            </a:r>
          </a:p>
          <a:p>
            <a:pPr lvl="1"/>
            <a:r>
              <a:rPr lang="en-US" sz="1600" dirty="0" smtClean="0">
                <a:latin typeface="Times New Roman" pitchFamily="18" charset="0"/>
                <a:cs typeface="Times New Roman" pitchFamily="18" charset="0"/>
              </a:rPr>
              <a:t>Arguments passed are stored in registers for faster access</a:t>
            </a:r>
          </a:p>
          <a:p>
            <a:endParaRPr lang="en-US" sz="1800" dirty="0" smtClean="0"/>
          </a:p>
          <a:p>
            <a:r>
              <a:rPr lang="en-US" sz="2000" dirty="0" err="1" smtClean="0">
                <a:latin typeface="Times New Roman" pitchFamily="18" charset="0"/>
                <a:cs typeface="Times New Roman" pitchFamily="18" charset="0"/>
              </a:rPr>
              <a:t>Thiscall</a:t>
            </a:r>
            <a:endParaRPr lang="en-US" sz="2000" dirty="0" smtClean="0">
              <a:latin typeface="Times New Roman" pitchFamily="18" charset="0"/>
              <a:cs typeface="Times New Roman" pitchFamily="18" charset="0"/>
            </a:endParaRPr>
          </a:p>
          <a:p>
            <a:pPr lvl="1"/>
            <a:r>
              <a:rPr lang="en-US" sz="1600" dirty="0" smtClean="0">
                <a:latin typeface="Times New Roman" pitchFamily="18" charset="0"/>
                <a:cs typeface="Times New Roman" pitchFamily="18" charset="0"/>
              </a:rPr>
              <a:t>Arguments are passed from right to left and placed on the stack. this pointer placed in ECX</a:t>
            </a:r>
          </a:p>
          <a:p>
            <a:pPr lvl="1">
              <a:buNone/>
            </a:pPr>
            <a:r>
              <a:rPr lang="en-US" sz="1600" dirty="0" smtClean="0">
                <a:latin typeface="Times New Roman" pitchFamily="18" charset="0"/>
                <a:cs typeface="Times New Roman" pitchFamily="18" charset="0"/>
              </a:rPr>
              <a:t>-	Standard calling convention for calling member functions of C++ classes</a:t>
            </a:r>
          </a:p>
          <a:p>
            <a:pPr lvl="1"/>
            <a:endParaRPr lang="en-US" sz="1400" dirty="0" smtClean="0"/>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Stack operations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nSpc>
                <a:spcPct val="150000"/>
              </a:lnSpc>
            </a:pPr>
            <a:r>
              <a:rPr lang="en-US" sz="2000" dirty="0" smtClean="0">
                <a:latin typeface="Times New Roman" pitchFamily="18" charset="0"/>
                <a:cs typeface="Times New Roman" pitchFamily="18" charset="0"/>
              </a:rPr>
              <a:t>Stack is a LIFO (Last In First Out) type data structure</a:t>
            </a:r>
          </a:p>
          <a:p>
            <a:pPr>
              <a:lnSpc>
                <a:spcPct val="150000"/>
              </a:lnSpc>
            </a:pPr>
            <a:r>
              <a:rPr lang="en-US" sz="2000" dirty="0" smtClean="0">
                <a:latin typeface="Times New Roman" pitchFamily="18" charset="0"/>
                <a:cs typeface="Times New Roman" pitchFamily="18" charset="0"/>
              </a:rPr>
              <a:t>Stacks grows downward in memory, from </a:t>
            </a:r>
            <a:r>
              <a:rPr lang="en-US" sz="2000" b="1" dirty="0" smtClean="0">
                <a:latin typeface="Times New Roman" pitchFamily="18" charset="0"/>
                <a:cs typeface="Times New Roman" pitchFamily="18" charset="0"/>
              </a:rPr>
              <a:t>higher memory </a:t>
            </a:r>
            <a:r>
              <a:rPr lang="en-US" sz="2000" dirty="0" smtClean="0">
                <a:latin typeface="Times New Roman" pitchFamily="18" charset="0"/>
                <a:cs typeface="Times New Roman" pitchFamily="18" charset="0"/>
              </a:rPr>
              <a:t>address to </a:t>
            </a:r>
            <a:r>
              <a:rPr lang="en-US" sz="2000" b="1" dirty="0" smtClean="0">
                <a:latin typeface="Times New Roman" pitchFamily="18" charset="0"/>
                <a:cs typeface="Times New Roman" pitchFamily="18" charset="0"/>
              </a:rPr>
              <a:t>lower memory </a:t>
            </a:r>
            <a:r>
              <a:rPr lang="en-US" sz="2000" dirty="0" smtClean="0">
                <a:latin typeface="Times New Roman" pitchFamily="18" charset="0"/>
                <a:cs typeface="Times New Roman" pitchFamily="18" charset="0"/>
              </a:rPr>
              <a:t>address</a:t>
            </a:r>
          </a:p>
          <a:p>
            <a:pPr>
              <a:lnSpc>
                <a:spcPct val="150000"/>
              </a:lnSpc>
            </a:pPr>
            <a:r>
              <a:rPr lang="en-US" sz="2000" dirty="0" smtClean="0">
                <a:latin typeface="Times New Roman" pitchFamily="18" charset="0"/>
                <a:cs typeface="Times New Roman" pitchFamily="18" charset="0"/>
              </a:rPr>
              <a:t>PUSH decrement the stack pointer </a:t>
            </a:r>
            <a:r>
              <a:rPr lang="en-US" sz="2000" dirty="0" err="1" smtClean="0">
                <a:latin typeface="Times New Roman" pitchFamily="18" charset="0"/>
                <a:cs typeface="Times New Roman" pitchFamily="18" charset="0"/>
              </a:rPr>
              <a:t>i.e</a:t>
            </a:r>
            <a:r>
              <a:rPr lang="en-US" sz="2000" dirty="0" smtClean="0">
                <a:latin typeface="Times New Roman" pitchFamily="18" charset="0"/>
                <a:cs typeface="Times New Roman" pitchFamily="18" charset="0"/>
              </a:rPr>
              <a:t> ESP </a:t>
            </a:r>
          </a:p>
          <a:p>
            <a:pPr>
              <a:lnSpc>
                <a:spcPct val="150000"/>
              </a:lnSpc>
            </a:pPr>
            <a:r>
              <a:rPr lang="en-US" sz="2000" dirty="0" smtClean="0">
                <a:latin typeface="Times New Roman" pitchFamily="18" charset="0"/>
                <a:cs typeface="Times New Roman" pitchFamily="18" charset="0"/>
              </a:rPr>
              <a:t>POP Increment the stack pointer </a:t>
            </a:r>
            <a:r>
              <a:rPr lang="en-US" sz="2000" dirty="0" err="1" smtClean="0">
                <a:latin typeface="Times New Roman" pitchFamily="18" charset="0"/>
                <a:cs typeface="Times New Roman" pitchFamily="18" charset="0"/>
              </a:rPr>
              <a:t>i.e</a:t>
            </a:r>
            <a:r>
              <a:rPr lang="en-US" sz="2000" dirty="0" smtClean="0">
                <a:latin typeface="Times New Roman" pitchFamily="18" charset="0"/>
                <a:cs typeface="Times New Roman" pitchFamily="18" charset="0"/>
              </a:rPr>
              <a:t> ESP</a:t>
            </a:r>
          </a:p>
          <a:p>
            <a:pPr>
              <a:lnSpc>
                <a:spcPct val="150000"/>
              </a:lnSpc>
            </a:pPr>
            <a:r>
              <a:rPr lang="en-US" sz="2000" b="1" dirty="0" smtClean="0">
                <a:latin typeface="Times New Roman" pitchFamily="18" charset="0"/>
                <a:cs typeface="Times New Roman" pitchFamily="18" charset="0"/>
              </a:rPr>
              <a:t>Each function has its own stack frame</a:t>
            </a:r>
          </a:p>
          <a:p>
            <a:pPr>
              <a:lnSpc>
                <a:spcPct val="150000"/>
              </a:lnSpc>
            </a:pPr>
            <a:r>
              <a:rPr lang="en-US" sz="2000" dirty="0" smtClean="0">
                <a:latin typeface="Times New Roman" pitchFamily="18" charset="0"/>
                <a:cs typeface="Times New Roman" pitchFamily="18" charset="0"/>
              </a:rPr>
              <a:t>Function prologue setup the stack frame for each function</a:t>
            </a:r>
          </a:p>
          <a:p>
            <a:pPr>
              <a:lnSpc>
                <a:spcPct val="150000"/>
              </a:lnSpc>
            </a:pPr>
            <a:r>
              <a:rPr lang="en-US" sz="2000" b="1" dirty="0" smtClean="0">
                <a:latin typeface="Times New Roman" pitchFamily="18" charset="0"/>
                <a:cs typeface="Times New Roman" pitchFamily="18" charset="0"/>
              </a:rPr>
              <a:t>Local variable of a function are stored into its stack frame</a:t>
            </a:r>
            <a:endParaRPr lang="en-US" sz="2000" b="1" dirty="0">
              <a:latin typeface="Times New Roman" pitchFamily="18" charset="0"/>
              <a:cs typeface="Times New Roman" pitchFamily="18" charset="0"/>
            </a:endParaRPr>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27"/>
          <p:cNvSpPr>
            <a:spLocks noGrp="1"/>
          </p:cNvSpPr>
          <p:nvPr>
            <p:ph type="title"/>
          </p:nvPr>
        </p:nvSpPr>
        <p:spPr/>
        <p:txBody>
          <a:bodyPr/>
          <a:lstStyle/>
          <a:p>
            <a:pPr algn="ctr"/>
            <a:r>
              <a:rPr lang="en-US" dirty="0" smtClean="0">
                <a:latin typeface="Times New Roman" pitchFamily="18" charset="0"/>
                <a:cs typeface="Times New Roman" pitchFamily="18" charset="0"/>
              </a:rPr>
              <a:t>Stack #1</a:t>
            </a:r>
            <a:endParaRPr lang="en-IN" dirty="0">
              <a:latin typeface="Times New Roman" pitchFamily="18" charset="0"/>
              <a:cs typeface="Times New Roman" pitchFamily="18" charset="0"/>
            </a:endParaRPr>
          </a:p>
        </p:txBody>
      </p:sp>
      <p:pic>
        <p:nvPicPr>
          <p:cNvPr id="30" name="Content Placeholder 29" descr="stack_all_push.png"/>
          <p:cNvPicPr>
            <a:picLocks noGrp="1" noChangeAspect="1"/>
          </p:cNvPicPr>
          <p:nvPr>
            <p:ph idx="1"/>
          </p:nvPr>
        </p:nvPicPr>
        <p:blipFill>
          <a:blip r:embed="rId2" cstate="print"/>
          <a:stretch>
            <a:fillRect/>
          </a:stretch>
        </p:blipFill>
        <p:spPr>
          <a:xfrm>
            <a:off x="304800" y="1371600"/>
            <a:ext cx="8305800" cy="5105400"/>
          </a:xfrm>
        </p:spPr>
      </p:pic>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Stack #2</a:t>
            </a:r>
            <a:endParaRPr lang="en-IN" dirty="0">
              <a:latin typeface="Times New Roman" pitchFamily="18" charset="0"/>
              <a:cs typeface="Times New Roman" pitchFamily="18" charset="0"/>
            </a:endParaRPr>
          </a:p>
        </p:txBody>
      </p:sp>
      <p:pic>
        <p:nvPicPr>
          <p:cNvPr id="4" name="Content Placeholder 3" descr="stack_all_pop.png"/>
          <p:cNvPicPr>
            <a:picLocks noGrp="1" noChangeAspect="1"/>
          </p:cNvPicPr>
          <p:nvPr>
            <p:ph idx="1"/>
          </p:nvPr>
        </p:nvPicPr>
        <p:blipFill>
          <a:blip r:embed="rId2" cstate="print"/>
          <a:stretch>
            <a:fillRect/>
          </a:stretch>
        </p:blipFill>
        <p:spPr>
          <a:xfrm>
            <a:off x="457200" y="1447800"/>
            <a:ext cx="8153400" cy="5029200"/>
          </a:xfrm>
        </p:spPr>
      </p:pic>
      <p:sp>
        <p:nvSpPr>
          <p:cNvPr id="5"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534400" cy="5410200"/>
          </a:xfrm>
        </p:spPr>
        <p:txBody>
          <a:bodyPr>
            <a:normAutofit/>
          </a:bodyPr>
          <a:lstStyle/>
          <a:p>
            <a:pPr marL="365760" indent="-256032">
              <a:defRPr/>
            </a:pPr>
            <a:r>
              <a:rPr lang="en-US" sz="2000" dirty="0" smtClean="0">
                <a:latin typeface="Times New Roman" pitchFamily="18" charset="0"/>
                <a:cs typeface="Times New Roman" pitchFamily="18" charset="0"/>
              </a:rPr>
              <a:t>Each function creates its own stack.</a:t>
            </a:r>
          </a:p>
          <a:p>
            <a:pPr marL="365760" indent="-256032">
              <a:defRPr/>
            </a:pPr>
            <a:r>
              <a:rPr lang="en-US" sz="2000" dirty="0" smtClean="0">
                <a:latin typeface="Times New Roman" pitchFamily="18" charset="0"/>
                <a:cs typeface="Times New Roman" pitchFamily="18" charset="0"/>
              </a:rPr>
              <a:t>Caller function stack: known as parent stack.</a:t>
            </a:r>
          </a:p>
          <a:p>
            <a:pPr marL="365760" indent="-256032">
              <a:defRPr/>
            </a:pPr>
            <a:r>
              <a:rPr lang="en-US" sz="2000" dirty="0" smtClean="0">
                <a:latin typeface="Times New Roman" pitchFamily="18" charset="0"/>
                <a:cs typeface="Times New Roman" pitchFamily="18" charset="0"/>
              </a:rPr>
              <a:t>Called function stack: known as child stack.</a:t>
            </a:r>
          </a:p>
          <a:p>
            <a:pPr marL="365760" indent="-256032" eaLnBrk="1" fontAlgn="auto" hangingPunct="1">
              <a:spcAft>
                <a:spcPts val="0"/>
              </a:spcAft>
              <a:buFont typeface="Wingdings 3"/>
              <a:buNone/>
              <a:defRPr/>
            </a:pPr>
            <a:r>
              <a:rPr lang="en-US" sz="2000" dirty="0" smtClean="0">
                <a:latin typeface="Times New Roman" pitchFamily="18" charset="0"/>
                <a:cs typeface="Times New Roman" pitchFamily="18" charset="0"/>
              </a:rPr>
              <a:t>For e.g.                                                    </a:t>
            </a:r>
          </a:p>
          <a:p>
            <a:pPr marL="365760" indent="-256032" eaLnBrk="1" fontAlgn="auto" hangingPunct="1">
              <a:spcAft>
                <a:spcPts val="0"/>
              </a:spcAft>
              <a:buFont typeface="Wingdings 3"/>
              <a:buNone/>
              <a:defRPr/>
            </a:pPr>
            <a:r>
              <a:rPr lang="en-US" sz="2000" dirty="0" smtClean="0">
                <a:latin typeface="Times New Roman" pitchFamily="18" charset="0"/>
                <a:cs typeface="Times New Roman" pitchFamily="18" charset="0"/>
              </a:rPr>
              <a:t>	main(){			 	ASM Pseudo:	      </a:t>
            </a:r>
          </a:p>
          <a:p>
            <a:pPr marL="365760" indent="-256032" eaLnBrk="1" fontAlgn="auto" hangingPunct="1">
              <a:spcAft>
                <a:spcPts val="0"/>
              </a:spcAft>
              <a:buFont typeface="Wingdings 3"/>
              <a:buNone/>
              <a:defRPr/>
            </a:pPr>
            <a:r>
              <a:rPr lang="en-US" sz="2000" dirty="0" smtClean="0">
                <a:latin typeface="Times New Roman" pitchFamily="18" charset="0"/>
                <a:cs typeface="Times New Roman" pitchFamily="18" charset="0"/>
              </a:rPr>
              <a:t>			sum();          		_main:        </a:t>
            </a:r>
          </a:p>
          <a:p>
            <a:pPr marL="365760" indent="-256032" eaLnBrk="1" fontAlgn="auto" hangingPunct="1">
              <a:spcAft>
                <a:spcPts val="0"/>
              </a:spcAft>
              <a:buFont typeface="Wingdings 3"/>
              <a:buNone/>
              <a:defRPr/>
            </a:pPr>
            <a:r>
              <a:rPr lang="en-US" sz="2000" dirty="0" smtClean="0">
                <a:latin typeface="Times New Roman" pitchFamily="18" charset="0"/>
                <a:cs typeface="Times New Roman" pitchFamily="18" charset="0"/>
              </a:rPr>
              <a:t>		}                          			123:       push ebp       </a:t>
            </a:r>
          </a:p>
          <a:p>
            <a:pPr marL="365760" indent="-256032" eaLnBrk="1" fontAlgn="auto" hangingPunct="1">
              <a:spcAft>
                <a:spcPts val="0"/>
              </a:spcAft>
              <a:buFont typeface="Wingdings 3"/>
              <a:buNone/>
              <a:defRPr/>
            </a:pPr>
            <a:r>
              <a:rPr lang="en-US" sz="2000" dirty="0" smtClean="0">
                <a:latin typeface="Times New Roman" pitchFamily="18" charset="0"/>
                <a:cs typeface="Times New Roman" pitchFamily="18" charset="0"/>
              </a:rPr>
              <a:t>                                 			124:       mov ebp,esp</a:t>
            </a:r>
          </a:p>
          <a:p>
            <a:pPr marL="365760" indent="-256032" eaLnBrk="1" fontAlgn="auto" hangingPunct="1">
              <a:spcAft>
                <a:spcPts val="0"/>
              </a:spcAft>
              <a:buFont typeface="Wingdings 3"/>
              <a:buNone/>
              <a:defRPr/>
            </a:pPr>
            <a:r>
              <a:rPr lang="en-US" sz="2000" dirty="0" smtClean="0">
                <a:latin typeface="Times New Roman" pitchFamily="18" charset="0"/>
                <a:cs typeface="Times New Roman" pitchFamily="18" charset="0"/>
              </a:rPr>
              <a:t>					 	125:       sub esp,val</a:t>
            </a:r>
          </a:p>
          <a:p>
            <a:pPr marL="365760" indent="-256032" eaLnBrk="1" fontAlgn="auto" hangingPunct="1">
              <a:spcAft>
                <a:spcPts val="0"/>
              </a:spcAft>
              <a:buFont typeface="Wingdings 3"/>
              <a:buNone/>
              <a:defRPr/>
            </a:pPr>
            <a:r>
              <a:rPr lang="en-US" sz="2000" dirty="0" smtClean="0">
                <a:latin typeface="Times New Roman" pitchFamily="18" charset="0"/>
                <a:cs typeface="Times New Roman" pitchFamily="18" charset="0"/>
              </a:rPr>
              <a:t>                                  			126:       call _sum</a:t>
            </a:r>
          </a:p>
          <a:p>
            <a:pPr marL="365760" indent="-256032" eaLnBrk="1" fontAlgn="auto" hangingPunct="1">
              <a:spcAft>
                <a:spcPts val="0"/>
              </a:spcAft>
              <a:buFont typeface="Wingdings 3"/>
              <a:buNone/>
              <a:defRPr/>
            </a:pPr>
            <a:r>
              <a:rPr lang="en-US" sz="2000" dirty="0" smtClean="0">
                <a:latin typeface="Times New Roman" pitchFamily="18" charset="0"/>
                <a:cs typeface="Times New Roman" pitchFamily="18" charset="0"/>
              </a:rPr>
              <a:t>                                  			127:       mov esp,ebp</a:t>
            </a:r>
          </a:p>
          <a:p>
            <a:pPr marL="365760" indent="-256032" eaLnBrk="1" fontAlgn="auto" hangingPunct="1">
              <a:spcAft>
                <a:spcPts val="0"/>
              </a:spcAft>
              <a:buFont typeface="Wingdings 3"/>
              <a:buNone/>
              <a:defRPr/>
            </a:pPr>
            <a:r>
              <a:rPr lang="en-US" sz="2000" dirty="0" smtClean="0">
                <a:latin typeface="Times New Roman" pitchFamily="18" charset="0"/>
                <a:cs typeface="Times New Roman" pitchFamily="18" charset="0"/>
              </a:rPr>
              <a:t>					 	128:	pop ebp</a:t>
            </a:r>
          </a:p>
          <a:p>
            <a:pPr marL="365760" indent="-256032" eaLnBrk="1" fontAlgn="auto" hangingPunct="1">
              <a:spcAft>
                <a:spcPts val="0"/>
              </a:spcAft>
              <a:buFont typeface="Wingdings 3"/>
              <a:buNone/>
              <a:defRPr/>
            </a:pPr>
            <a:r>
              <a:rPr lang="en-US" sz="2000" dirty="0" smtClean="0">
                <a:latin typeface="Times New Roman" pitchFamily="18" charset="0"/>
                <a:cs typeface="Times New Roman" pitchFamily="18" charset="0"/>
              </a:rPr>
              <a:t>					 	129:	ret</a:t>
            </a:r>
            <a:endParaRPr lang="en-US" sz="2000" dirty="0">
              <a:latin typeface="Times New Roman" pitchFamily="18" charset="0"/>
              <a:cs typeface="Times New Roman" pitchFamily="18" charset="0"/>
            </a:endParaRPr>
          </a:p>
        </p:txBody>
      </p:sp>
      <p:sp>
        <p:nvSpPr>
          <p:cNvPr id="3" name="Title 2"/>
          <p:cNvSpPr>
            <a:spLocks noGrp="1"/>
          </p:cNvSpPr>
          <p:nvPr>
            <p:ph type="title"/>
          </p:nvPr>
        </p:nvSpPr>
        <p:spPr/>
        <p:txBody>
          <a:bodyPr/>
          <a:lstStyle/>
          <a:p>
            <a:pPr algn="ctr" eaLnBrk="1" fontAlgn="auto" hangingPunct="1">
              <a:spcAft>
                <a:spcPts val="0"/>
              </a:spcAft>
              <a:defRPr/>
            </a:pPr>
            <a:r>
              <a:rPr lang="en-US" dirty="0" smtClean="0">
                <a:latin typeface="Times New Roman" pitchFamily="18" charset="0"/>
                <a:cs typeface="Times New Roman" pitchFamily="18" charset="0"/>
              </a:rPr>
              <a:t>Stack #3</a:t>
            </a:r>
            <a:endParaRPr lang="en-US" dirty="0">
              <a:latin typeface="Times New Roman" pitchFamily="18" charset="0"/>
              <a:cs typeface="Times New Roman" pitchFamily="18" charset="0"/>
            </a:endParaRPr>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Stack #4</a:t>
            </a:r>
            <a:endParaRPr lang="en-IN" dirty="0">
              <a:latin typeface="Times New Roman" pitchFamily="18" charset="0"/>
              <a:cs typeface="Times New Roman" pitchFamily="18" charset="0"/>
            </a:endParaRPr>
          </a:p>
        </p:txBody>
      </p:sp>
      <p:pic>
        <p:nvPicPr>
          <p:cNvPr id="4" name="Content Placeholder 3" descr="stack_fuunction.png"/>
          <p:cNvPicPr>
            <a:picLocks noGrp="1" noChangeAspect="1"/>
          </p:cNvPicPr>
          <p:nvPr>
            <p:ph idx="1"/>
          </p:nvPr>
        </p:nvPicPr>
        <p:blipFill>
          <a:blip r:embed="rId3" cstate="print"/>
          <a:stretch>
            <a:fillRect/>
          </a:stretch>
        </p:blipFill>
        <p:spPr>
          <a:xfrm>
            <a:off x="457200" y="1600200"/>
            <a:ext cx="8229600" cy="4724399"/>
          </a:xfrm>
        </p:spPr>
      </p:pic>
      <p:sp>
        <p:nvSpPr>
          <p:cNvPr id="5"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Stack #5</a:t>
            </a:r>
            <a:endParaRPr lang="en-IN" dirty="0">
              <a:latin typeface="Times New Roman" pitchFamily="18" charset="0"/>
              <a:cs typeface="Times New Roman" pitchFamily="18" charset="0"/>
            </a:endParaRPr>
          </a:p>
        </p:txBody>
      </p:sp>
      <p:pic>
        <p:nvPicPr>
          <p:cNvPr id="6" name="Content Placeholder 5" descr="stack_fuunction_2.png"/>
          <p:cNvPicPr>
            <a:picLocks noGrp="1" noChangeAspect="1"/>
          </p:cNvPicPr>
          <p:nvPr>
            <p:ph idx="1"/>
          </p:nvPr>
        </p:nvPicPr>
        <p:blipFill>
          <a:blip r:embed="rId3" cstate="print"/>
          <a:stretch>
            <a:fillRect/>
          </a:stretch>
        </p:blipFill>
        <p:spPr>
          <a:xfrm>
            <a:off x="457200" y="1447800"/>
            <a:ext cx="8001000" cy="4953000"/>
          </a:xfrm>
        </p:spPr>
      </p:pic>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85720" y="357166"/>
            <a:ext cx="8429684" cy="769441"/>
          </a:xfrm>
          <a:prstGeom prst="rect">
            <a:avLst/>
          </a:prstGeom>
          <a:noFill/>
        </p:spPr>
        <p:txBody>
          <a:bodyPr>
            <a:spAutoFit/>
          </a:bodyPr>
          <a:lstStyle/>
          <a:p>
            <a:pPr lvl="0" algn="ctr"/>
            <a:r>
              <a:rPr lang="en-US" sz="4400" b="1" dirty="0" smtClean="0">
                <a:solidFill>
                  <a:srgbClr val="002060"/>
                </a:solidFill>
                <a:effectLst>
                  <a:outerShdw blurRad="38100" dist="25400" dir="2700000" algn="tl">
                    <a:schemeClr val="tx1">
                      <a:alpha val="43000"/>
                    </a:schemeClr>
                  </a:outerShdw>
                </a:effectLst>
                <a:latin typeface="Times New Roman" pitchFamily="18" charset="0"/>
                <a:cs typeface="Times New Roman" pitchFamily="18" charset="0"/>
              </a:rPr>
              <a:t>Acknowledgement</a:t>
            </a:r>
          </a:p>
        </p:txBody>
      </p:sp>
      <p:sp>
        <p:nvSpPr>
          <p:cNvPr id="6147" name="TextBox 16"/>
          <p:cNvSpPr txBox="1">
            <a:spLocks noChangeArrowheads="1"/>
          </p:cNvSpPr>
          <p:nvPr/>
        </p:nvSpPr>
        <p:spPr bwMode="auto">
          <a:xfrm>
            <a:off x="0" y="1371600"/>
            <a:ext cx="9144000" cy="1384995"/>
          </a:xfrm>
          <a:prstGeom prst="rect">
            <a:avLst/>
          </a:prstGeom>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buFont typeface="Wingdings" pitchFamily="2" charset="2"/>
              <a:buChar char="§"/>
            </a:pPr>
            <a:endParaRPr lang="en-IN" sz="2400" dirty="0">
              <a:latin typeface="Cambria" pitchFamily="18" charset="0"/>
            </a:endParaRPr>
          </a:p>
          <a:p>
            <a:pPr marL="285750" indent="-285750" eaLnBrk="1" hangingPunct="1"/>
            <a:endParaRPr lang="en-IN" sz="2400" dirty="0" smtClean="0">
              <a:latin typeface="Cambria" pitchFamily="18" charset="0"/>
            </a:endParaRPr>
          </a:p>
          <a:p>
            <a:pPr eaLnBrk="1" hangingPunct="1"/>
            <a:endParaRPr lang="en-IN" dirty="0">
              <a:latin typeface="Cambria" pitchFamily="18" charset="0"/>
            </a:endParaRPr>
          </a:p>
          <a:p>
            <a:pPr eaLnBrk="1" hangingPunct="1"/>
            <a:r>
              <a:rPr lang="en-IN" dirty="0" smtClean="0">
                <a:latin typeface="Cambria" pitchFamily="18" charset="0"/>
              </a:rPr>
              <a:t>    </a:t>
            </a:r>
            <a:endParaRPr lang="en-IN" dirty="0">
              <a:latin typeface="Cambria" pitchFamily="18" charset="0"/>
            </a:endParaRPr>
          </a:p>
        </p:txBody>
      </p:sp>
      <p:sp>
        <p:nvSpPr>
          <p:cNvPr id="6" name="TextBox 16"/>
          <p:cNvSpPr txBox="1">
            <a:spLocks noChangeArrowheads="1"/>
          </p:cNvSpPr>
          <p:nvPr/>
        </p:nvSpPr>
        <p:spPr bwMode="auto">
          <a:xfrm>
            <a:off x="0" y="1371600"/>
            <a:ext cx="8763000" cy="2970044"/>
          </a:xfrm>
          <a:prstGeom prst="rect">
            <a:avLst/>
          </a:prstGeom>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lnSpc>
                <a:spcPct val="150000"/>
              </a:lnSpc>
              <a:buFont typeface="Wingdings" pitchFamily="2" charset="2"/>
              <a:buChar char="§"/>
            </a:pPr>
            <a:r>
              <a:rPr lang="en-US" sz="2200" dirty="0" smtClean="0">
                <a:latin typeface="Times New Roman" pitchFamily="18" charset="0"/>
                <a:cs typeface="Times New Roman" pitchFamily="18" charset="0"/>
              </a:rPr>
              <a:t>Special thanks to </a:t>
            </a:r>
            <a:r>
              <a:rPr lang="en-US" sz="2200" b="1" dirty="0" smtClean="0">
                <a:latin typeface="Times New Roman" pitchFamily="18" charset="0"/>
                <a:cs typeface="Times New Roman" pitchFamily="18" charset="0"/>
              </a:rPr>
              <a:t>null</a:t>
            </a:r>
            <a:r>
              <a:rPr lang="en-US" sz="2200" dirty="0" smtClean="0">
                <a:latin typeface="Times New Roman" pitchFamily="18" charset="0"/>
                <a:cs typeface="Times New Roman" pitchFamily="18" charset="0"/>
              </a:rPr>
              <a:t> &amp; </a:t>
            </a:r>
            <a:r>
              <a:rPr lang="en-US" sz="2200" b="1" dirty="0" smtClean="0">
                <a:latin typeface="Times New Roman" pitchFamily="18" charset="0"/>
                <a:cs typeface="Times New Roman" pitchFamily="18" charset="0"/>
              </a:rPr>
              <a:t>Garage4Hackers</a:t>
            </a:r>
            <a:r>
              <a:rPr lang="en-US" sz="2200" dirty="0" smtClean="0">
                <a:latin typeface="Times New Roman" pitchFamily="18" charset="0"/>
                <a:cs typeface="Times New Roman" pitchFamily="18" charset="0"/>
              </a:rPr>
              <a:t> community for their extended support and cooperation.</a:t>
            </a:r>
          </a:p>
          <a:p>
            <a:pPr marL="285750" indent="-285750" eaLnBrk="1" hangingPunct="1">
              <a:lnSpc>
                <a:spcPct val="150000"/>
              </a:lnSpc>
              <a:buFont typeface="Wingdings" pitchFamily="2" charset="2"/>
              <a:buChar char="§"/>
            </a:pPr>
            <a:r>
              <a:rPr lang="en-US" sz="2200" dirty="0" smtClean="0">
                <a:latin typeface="Times New Roman" pitchFamily="18" charset="0"/>
                <a:cs typeface="Times New Roman" pitchFamily="18" charset="0"/>
              </a:rPr>
              <a:t>Thanks to all the </a:t>
            </a:r>
            <a:r>
              <a:rPr lang="en-US" sz="2200" b="1" dirty="0" smtClean="0">
                <a:latin typeface="Times New Roman" pitchFamily="18" charset="0"/>
                <a:cs typeface="Times New Roman" pitchFamily="18" charset="0"/>
              </a:rPr>
              <a:t>Trainers</a:t>
            </a:r>
            <a:r>
              <a:rPr lang="en-US" sz="2200" dirty="0" smtClean="0">
                <a:latin typeface="Times New Roman" pitchFamily="18" charset="0"/>
                <a:cs typeface="Times New Roman" pitchFamily="18" charset="0"/>
              </a:rPr>
              <a:t> who have devoted their precious time and countless hours to make it happen.</a:t>
            </a:r>
          </a:p>
          <a:p>
            <a:pPr marL="285750" indent="-285750" eaLnBrk="1" hangingPunct="1">
              <a:lnSpc>
                <a:spcPct val="150000"/>
              </a:lnSpc>
              <a:buFont typeface="Wingdings" pitchFamily="2" charset="2"/>
              <a:buChar char="§"/>
            </a:pPr>
            <a:endParaRPr lang="en-US" sz="2200" dirty="0" smtClean="0">
              <a:latin typeface="Times New Roman" pitchFamily="18" charset="0"/>
              <a:cs typeface="Times New Roman" pitchFamily="18" charset="0"/>
            </a:endParaRPr>
          </a:p>
          <a:p>
            <a:pPr eaLnBrk="1" hangingPunct="1"/>
            <a:r>
              <a:rPr lang="en-IN" sz="2200" dirty="0" smtClean="0">
                <a:latin typeface="Times New Roman" pitchFamily="18" charset="0"/>
                <a:cs typeface="Times New Roman" pitchFamily="18" charset="0"/>
              </a:rPr>
              <a:t>    </a:t>
            </a:r>
            <a:endParaRPr lang="en-IN" sz="2200" dirty="0">
              <a:latin typeface="Times New Roman" pitchFamily="18" charset="0"/>
              <a:cs typeface="Times New Roman" pitchFamily="18" charset="0"/>
            </a:endParaRPr>
          </a:p>
        </p:txBody>
      </p:sp>
      <p:sp>
        <p:nvSpPr>
          <p:cNvPr id="7" name="Footer Placeholder 10"/>
          <p:cNvSpPr txBox="1">
            <a:spLocks/>
          </p:cNvSpPr>
          <p:nvPr/>
        </p:nvSpPr>
        <p:spPr>
          <a:xfrm>
            <a:off x="6248400" y="6492875"/>
            <a:ext cx="2895600" cy="365125"/>
          </a:xfrm>
          <a:prstGeom prst="rect">
            <a:avLst/>
          </a:prstGeom>
        </p:spPr>
        <p:txBody>
          <a:bodyPr vert="horz" lIns="0" rIns="0" bIns="0" anchor="b"/>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000" b="0" i="0" u="none" strike="noStrike" kern="1200" cap="none" spc="0" normalizeH="0" baseline="0" noProof="0" dirty="0">
              <a:ln>
                <a:noFill/>
              </a:ln>
              <a:solidFill>
                <a:schemeClr val="tx2">
                  <a:shade val="50000"/>
                </a:schemeClr>
              </a:solidFill>
              <a:effectLst/>
              <a:uLnTx/>
              <a:uFillTx/>
              <a:latin typeface="+mn-lt"/>
              <a:ea typeface="+mn-ea"/>
              <a:cs typeface="+mn-cs"/>
            </a:endParaRPr>
          </a:p>
        </p:txBody>
      </p:sp>
      <p:sp>
        <p:nvSpPr>
          <p:cNvPr id="8" name="Footer Placeholder 10"/>
          <p:cNvSpPr txBox="1">
            <a:spLocks/>
          </p:cNvSpPr>
          <p:nvPr/>
        </p:nvSpPr>
        <p:spPr>
          <a:xfrm>
            <a:off x="3124200" y="6492875"/>
            <a:ext cx="2895600" cy="365125"/>
          </a:xfrm>
          <a:prstGeom prst="rect">
            <a:avLst/>
          </a:prstGeom>
        </p:spPr>
        <p:txBody>
          <a:bodyPr vert="horz" lIns="0" rIns="0" bIns="0" anchor="b"/>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000" b="0" i="0" u="none" strike="noStrike" kern="1200" cap="none" spc="0" normalizeH="0" baseline="0" noProof="0" dirty="0" smtClean="0">
                <a:ln>
                  <a:noFill/>
                </a:ln>
                <a:solidFill>
                  <a:schemeClr val="tx2">
                    <a:shade val="50000"/>
                  </a:schemeClr>
                </a:solidFill>
                <a:effectLst/>
                <a:uLnTx/>
                <a:uFillTx/>
                <a:latin typeface="+mn-lt"/>
                <a:ea typeface="+mn-ea"/>
                <a:cs typeface="+mn-cs"/>
              </a:rPr>
              <a:t>www.SecurityXploded.com</a:t>
            </a:r>
            <a:endParaRPr kumimoji="0" lang="en-IN" sz="1000" b="0" i="0" u="none" strike="noStrike" kern="1200" cap="none" spc="0" normalizeH="0" baseline="0" noProof="0" dirty="0">
              <a:ln>
                <a:noFill/>
              </a:ln>
              <a:solidFill>
                <a:schemeClr val="tx2">
                  <a:shade val="50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Stack #6</a:t>
            </a:r>
            <a:endParaRPr lang="en-IN" dirty="0">
              <a:latin typeface="Times New Roman" pitchFamily="18" charset="0"/>
              <a:cs typeface="Times New Roman" pitchFamily="18" charset="0"/>
            </a:endParaRPr>
          </a:p>
        </p:txBody>
      </p:sp>
      <p:pic>
        <p:nvPicPr>
          <p:cNvPr id="4" name="Content Placeholder 3" descr="stack_fuunction_3.png"/>
          <p:cNvPicPr>
            <a:picLocks noGrp="1" noChangeAspect="1"/>
          </p:cNvPicPr>
          <p:nvPr>
            <p:ph idx="1"/>
          </p:nvPr>
        </p:nvPicPr>
        <p:blipFill>
          <a:blip r:embed="rId3" cstate="print"/>
          <a:stretch>
            <a:fillRect/>
          </a:stretch>
        </p:blipFill>
        <p:spPr>
          <a:xfrm>
            <a:off x="533400" y="1524000"/>
            <a:ext cx="7772400" cy="4724400"/>
          </a:xfrm>
        </p:spPr>
      </p:pic>
      <p:sp>
        <p:nvSpPr>
          <p:cNvPr id="5"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DEMO (Source Code)</a:t>
            </a:r>
            <a:endParaRPr lang="en-IN"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IN" sz="1200" dirty="0" smtClean="0">
                <a:latin typeface="Times New Roman" pitchFamily="18" charset="0"/>
                <a:cs typeface="Times New Roman" pitchFamily="18" charset="0"/>
              </a:rPr>
              <a:t>#include &lt;</a:t>
            </a:r>
            <a:r>
              <a:rPr lang="en-IN" sz="1200" dirty="0" err="1" smtClean="0">
                <a:latin typeface="Times New Roman" pitchFamily="18" charset="0"/>
                <a:cs typeface="Times New Roman" pitchFamily="18" charset="0"/>
              </a:rPr>
              <a:t>stdio.h</a:t>
            </a:r>
            <a:r>
              <a:rPr lang="en-IN" sz="1200" dirty="0" smtClean="0">
                <a:latin typeface="Times New Roman" pitchFamily="18" charset="0"/>
                <a:cs typeface="Times New Roman" pitchFamily="18" charset="0"/>
              </a:rPr>
              <a:t>&gt;</a:t>
            </a:r>
          </a:p>
          <a:p>
            <a:r>
              <a:rPr lang="en-IN" sz="1200" dirty="0" smtClean="0">
                <a:latin typeface="Times New Roman" pitchFamily="18" charset="0"/>
                <a:cs typeface="Times New Roman" pitchFamily="18" charset="0"/>
              </a:rPr>
              <a:t>/*</a:t>
            </a:r>
          </a:p>
          <a:p>
            <a:r>
              <a:rPr lang="en-IN" sz="1200" dirty="0" smtClean="0">
                <a:latin typeface="Times New Roman" pitchFamily="18" charset="0"/>
                <a:cs typeface="Times New Roman" pitchFamily="18" charset="0"/>
              </a:rPr>
              <a:t>Author: </a:t>
            </a:r>
            <a:r>
              <a:rPr lang="en-IN" sz="1200" dirty="0" err="1" smtClean="0">
                <a:latin typeface="Times New Roman" pitchFamily="18" charset="0"/>
                <a:cs typeface="Times New Roman" pitchFamily="18" charset="0"/>
              </a:rPr>
              <a:t>Amit</a:t>
            </a:r>
            <a:r>
              <a:rPr lang="en-IN" sz="1200" dirty="0" smtClean="0">
                <a:latin typeface="Times New Roman" pitchFamily="18" charset="0"/>
                <a:cs typeface="Times New Roman" pitchFamily="18" charset="0"/>
              </a:rPr>
              <a:t> </a:t>
            </a:r>
            <a:r>
              <a:rPr lang="en-IN" sz="1200" dirty="0" err="1" smtClean="0">
                <a:latin typeface="Times New Roman" pitchFamily="18" charset="0"/>
                <a:cs typeface="Times New Roman" pitchFamily="18" charset="0"/>
              </a:rPr>
              <a:t>Malik</a:t>
            </a:r>
            <a:endParaRPr lang="en-IN" sz="1200" dirty="0" smtClean="0">
              <a:latin typeface="Times New Roman" pitchFamily="18" charset="0"/>
              <a:cs typeface="Times New Roman" pitchFamily="18" charset="0"/>
            </a:endParaRPr>
          </a:p>
          <a:p>
            <a:r>
              <a:rPr lang="en-IN" sz="1200" dirty="0" smtClean="0">
                <a:latin typeface="Times New Roman" pitchFamily="18" charset="0"/>
                <a:cs typeface="Times New Roman" pitchFamily="18" charset="0"/>
                <a:hlinkClick r:id="rId2"/>
              </a:rPr>
              <a:t>http://www.securityxploded.com</a:t>
            </a:r>
            <a:r>
              <a:rPr lang="en-IN" sz="1200" dirty="0" smtClean="0">
                <a:latin typeface="Times New Roman" pitchFamily="18" charset="0"/>
                <a:cs typeface="Times New Roman" pitchFamily="18" charset="0"/>
              </a:rPr>
              <a:t>     - Compile in Dev C++</a:t>
            </a:r>
          </a:p>
          <a:p>
            <a:r>
              <a:rPr lang="en-IN" sz="1200" dirty="0" smtClean="0">
                <a:latin typeface="Times New Roman" pitchFamily="18" charset="0"/>
                <a:cs typeface="Times New Roman" pitchFamily="18" charset="0"/>
              </a:rPr>
              <a:t>*/</a:t>
            </a:r>
          </a:p>
          <a:p>
            <a:r>
              <a:rPr lang="en-IN" sz="1200" dirty="0" err="1" smtClean="0">
                <a:latin typeface="Times New Roman" pitchFamily="18" charset="0"/>
                <a:cs typeface="Times New Roman" pitchFamily="18" charset="0"/>
              </a:rPr>
              <a:t>int</a:t>
            </a:r>
            <a:r>
              <a:rPr lang="en-IN" sz="1200" dirty="0" smtClean="0">
                <a:latin typeface="Times New Roman" pitchFamily="18" charset="0"/>
                <a:cs typeface="Times New Roman" pitchFamily="18" charset="0"/>
              </a:rPr>
              <a:t> </a:t>
            </a:r>
            <a:r>
              <a:rPr lang="en-IN" sz="1200" dirty="0" err="1" smtClean="0">
                <a:latin typeface="Times New Roman" pitchFamily="18" charset="0"/>
                <a:cs typeface="Times New Roman" pitchFamily="18" charset="0"/>
              </a:rPr>
              <a:t>mysum</a:t>
            </a:r>
            <a:r>
              <a:rPr lang="en-IN" sz="1200" dirty="0" smtClean="0">
                <a:latin typeface="Times New Roman" pitchFamily="18" charset="0"/>
                <a:cs typeface="Times New Roman" pitchFamily="18" charset="0"/>
              </a:rPr>
              <a:t>(</a:t>
            </a:r>
            <a:r>
              <a:rPr lang="en-IN" sz="1200" dirty="0" err="1" smtClean="0">
                <a:latin typeface="Times New Roman" pitchFamily="18" charset="0"/>
                <a:cs typeface="Times New Roman" pitchFamily="18" charset="0"/>
              </a:rPr>
              <a:t>int,int</a:t>
            </a:r>
            <a:r>
              <a:rPr lang="en-IN" sz="1200" dirty="0" smtClean="0">
                <a:latin typeface="Times New Roman" pitchFamily="18" charset="0"/>
                <a:cs typeface="Times New Roman" pitchFamily="18" charset="0"/>
              </a:rPr>
              <a:t>);</a:t>
            </a:r>
          </a:p>
          <a:p>
            <a:r>
              <a:rPr lang="en-IN" sz="1200" dirty="0" err="1" smtClean="0">
                <a:latin typeface="Times New Roman" pitchFamily="18" charset="0"/>
                <a:cs typeface="Times New Roman" pitchFamily="18" charset="0"/>
              </a:rPr>
              <a:t>int</a:t>
            </a:r>
            <a:r>
              <a:rPr lang="en-IN" sz="1200" dirty="0" smtClean="0">
                <a:latin typeface="Times New Roman" pitchFamily="18" charset="0"/>
                <a:cs typeface="Times New Roman" pitchFamily="18" charset="0"/>
              </a:rPr>
              <a:t> main()</a:t>
            </a:r>
          </a:p>
          <a:p>
            <a:r>
              <a:rPr lang="en-IN" sz="1200" dirty="0" smtClean="0">
                <a:latin typeface="Times New Roman" pitchFamily="18" charset="0"/>
                <a:cs typeface="Times New Roman" pitchFamily="18" charset="0"/>
              </a:rPr>
              <a:t>{</a:t>
            </a:r>
          </a:p>
          <a:p>
            <a:r>
              <a:rPr lang="en-IN" sz="1200" dirty="0" smtClean="0">
                <a:latin typeface="Times New Roman" pitchFamily="18" charset="0"/>
                <a:cs typeface="Times New Roman" pitchFamily="18" charset="0"/>
              </a:rPr>
              <a:t>    </a:t>
            </a:r>
            <a:r>
              <a:rPr lang="en-IN" sz="1200" dirty="0" err="1" smtClean="0">
                <a:latin typeface="Times New Roman" pitchFamily="18" charset="0"/>
                <a:cs typeface="Times New Roman" pitchFamily="18" charset="0"/>
              </a:rPr>
              <a:t>int</a:t>
            </a:r>
            <a:r>
              <a:rPr lang="en-IN" sz="1200" dirty="0" smtClean="0">
                <a:latin typeface="Times New Roman" pitchFamily="18" charset="0"/>
                <a:cs typeface="Times New Roman" pitchFamily="18" charset="0"/>
              </a:rPr>
              <a:t> </a:t>
            </a:r>
            <a:r>
              <a:rPr lang="en-IN" sz="1200" dirty="0" err="1" smtClean="0">
                <a:latin typeface="Times New Roman" pitchFamily="18" charset="0"/>
                <a:cs typeface="Times New Roman" pitchFamily="18" charset="0"/>
              </a:rPr>
              <a:t>a,b,s</a:t>
            </a:r>
            <a:r>
              <a:rPr lang="en-IN" sz="1200" dirty="0" smtClean="0">
                <a:latin typeface="Times New Roman" pitchFamily="18" charset="0"/>
                <a:cs typeface="Times New Roman" pitchFamily="18" charset="0"/>
              </a:rPr>
              <a:t>;</a:t>
            </a:r>
          </a:p>
          <a:p>
            <a:r>
              <a:rPr lang="en-IN" sz="1200" dirty="0" smtClean="0">
                <a:latin typeface="Times New Roman" pitchFamily="18" charset="0"/>
                <a:cs typeface="Times New Roman" pitchFamily="18" charset="0"/>
              </a:rPr>
              <a:t>    a = 5;</a:t>
            </a:r>
          </a:p>
          <a:p>
            <a:r>
              <a:rPr lang="en-IN" sz="1200" dirty="0" smtClean="0">
                <a:latin typeface="Times New Roman" pitchFamily="18" charset="0"/>
                <a:cs typeface="Times New Roman" pitchFamily="18" charset="0"/>
              </a:rPr>
              <a:t>    b = 6;</a:t>
            </a:r>
          </a:p>
          <a:p>
            <a:r>
              <a:rPr lang="en-IN" sz="1200" dirty="0" smtClean="0">
                <a:latin typeface="Times New Roman" pitchFamily="18" charset="0"/>
                <a:cs typeface="Times New Roman" pitchFamily="18" charset="0"/>
              </a:rPr>
              <a:t>    s = </a:t>
            </a:r>
            <a:r>
              <a:rPr lang="en-IN" sz="1200" dirty="0" err="1" smtClean="0">
                <a:latin typeface="Times New Roman" pitchFamily="18" charset="0"/>
                <a:cs typeface="Times New Roman" pitchFamily="18" charset="0"/>
              </a:rPr>
              <a:t>mysum</a:t>
            </a:r>
            <a:r>
              <a:rPr lang="en-IN" sz="1200" dirty="0" smtClean="0">
                <a:latin typeface="Times New Roman" pitchFamily="18" charset="0"/>
                <a:cs typeface="Times New Roman" pitchFamily="18" charset="0"/>
              </a:rPr>
              <a:t>(</a:t>
            </a:r>
            <a:r>
              <a:rPr lang="en-IN" sz="1200" dirty="0" err="1" smtClean="0">
                <a:latin typeface="Times New Roman" pitchFamily="18" charset="0"/>
                <a:cs typeface="Times New Roman" pitchFamily="18" charset="0"/>
              </a:rPr>
              <a:t>a,b</a:t>
            </a:r>
            <a:r>
              <a:rPr lang="en-IN" sz="1200" dirty="0" smtClean="0">
                <a:latin typeface="Times New Roman" pitchFamily="18" charset="0"/>
                <a:cs typeface="Times New Roman" pitchFamily="18" charset="0"/>
              </a:rPr>
              <a:t>);        // call </a:t>
            </a:r>
            <a:r>
              <a:rPr lang="en-IN" sz="1200" dirty="0" err="1" smtClean="0">
                <a:latin typeface="Times New Roman" pitchFamily="18" charset="0"/>
                <a:cs typeface="Times New Roman" pitchFamily="18" charset="0"/>
              </a:rPr>
              <a:t>mysum</a:t>
            </a:r>
            <a:r>
              <a:rPr lang="en-IN" sz="1200" dirty="0" smtClean="0">
                <a:latin typeface="Times New Roman" pitchFamily="18" charset="0"/>
                <a:cs typeface="Times New Roman" pitchFamily="18" charset="0"/>
              </a:rPr>
              <a:t> function</a:t>
            </a:r>
          </a:p>
          <a:p>
            <a:r>
              <a:rPr lang="en-IN" sz="1200" dirty="0" smtClean="0">
                <a:latin typeface="Times New Roman" pitchFamily="18" charset="0"/>
                <a:cs typeface="Times New Roman" pitchFamily="18" charset="0"/>
              </a:rPr>
              <a:t>    </a:t>
            </a:r>
            <a:r>
              <a:rPr lang="en-IN" sz="1200" dirty="0" err="1" smtClean="0">
                <a:latin typeface="Times New Roman" pitchFamily="18" charset="0"/>
                <a:cs typeface="Times New Roman" pitchFamily="18" charset="0"/>
              </a:rPr>
              <a:t>printf</a:t>
            </a:r>
            <a:r>
              <a:rPr lang="en-IN" sz="1200" dirty="0" smtClean="0">
                <a:latin typeface="Times New Roman" pitchFamily="18" charset="0"/>
                <a:cs typeface="Times New Roman" pitchFamily="18" charset="0"/>
              </a:rPr>
              <a:t>("sum is: %</a:t>
            </a:r>
            <a:r>
              <a:rPr lang="en-IN" sz="1200" dirty="0" err="1" smtClean="0">
                <a:latin typeface="Times New Roman" pitchFamily="18" charset="0"/>
                <a:cs typeface="Times New Roman" pitchFamily="18" charset="0"/>
              </a:rPr>
              <a:t>d",s</a:t>
            </a:r>
            <a:r>
              <a:rPr lang="en-IN" sz="1200" dirty="0" smtClean="0">
                <a:latin typeface="Times New Roman" pitchFamily="18" charset="0"/>
                <a:cs typeface="Times New Roman" pitchFamily="18" charset="0"/>
              </a:rPr>
              <a:t>);</a:t>
            </a:r>
          </a:p>
          <a:p>
            <a:r>
              <a:rPr lang="en-IN" sz="1200" dirty="0" smtClean="0">
                <a:latin typeface="Times New Roman" pitchFamily="18" charset="0"/>
                <a:cs typeface="Times New Roman" pitchFamily="18" charset="0"/>
              </a:rPr>
              <a:t>    </a:t>
            </a:r>
            <a:r>
              <a:rPr lang="en-IN" sz="1200" dirty="0" err="1" smtClean="0">
                <a:latin typeface="Times New Roman" pitchFamily="18" charset="0"/>
                <a:cs typeface="Times New Roman" pitchFamily="18" charset="0"/>
              </a:rPr>
              <a:t>getchar</a:t>
            </a:r>
            <a:r>
              <a:rPr lang="en-IN" sz="1200" dirty="0" smtClean="0">
                <a:latin typeface="Times New Roman" pitchFamily="18" charset="0"/>
                <a:cs typeface="Times New Roman" pitchFamily="18" charset="0"/>
              </a:rPr>
              <a:t>();</a:t>
            </a:r>
          </a:p>
          <a:p>
            <a:r>
              <a:rPr lang="en-IN" sz="1200" dirty="0" smtClean="0">
                <a:latin typeface="Times New Roman" pitchFamily="18" charset="0"/>
                <a:cs typeface="Times New Roman" pitchFamily="18" charset="0"/>
              </a:rPr>
              <a:t>}</a:t>
            </a:r>
          </a:p>
          <a:p>
            <a:r>
              <a:rPr lang="en-IN" sz="1200" dirty="0" err="1" smtClean="0">
                <a:latin typeface="Times New Roman" pitchFamily="18" charset="0"/>
                <a:cs typeface="Times New Roman" pitchFamily="18" charset="0"/>
              </a:rPr>
              <a:t>int</a:t>
            </a:r>
            <a:r>
              <a:rPr lang="en-IN" sz="1200" dirty="0" smtClean="0">
                <a:latin typeface="Times New Roman" pitchFamily="18" charset="0"/>
                <a:cs typeface="Times New Roman" pitchFamily="18" charset="0"/>
              </a:rPr>
              <a:t> </a:t>
            </a:r>
            <a:r>
              <a:rPr lang="en-IN" sz="1200" dirty="0" err="1" smtClean="0">
                <a:latin typeface="Times New Roman" pitchFamily="18" charset="0"/>
                <a:cs typeface="Times New Roman" pitchFamily="18" charset="0"/>
              </a:rPr>
              <a:t>mysum</a:t>
            </a:r>
            <a:r>
              <a:rPr lang="en-IN" sz="1200" dirty="0" smtClean="0">
                <a:latin typeface="Times New Roman" pitchFamily="18" charset="0"/>
                <a:cs typeface="Times New Roman" pitchFamily="18" charset="0"/>
              </a:rPr>
              <a:t>(</a:t>
            </a:r>
            <a:r>
              <a:rPr lang="en-IN" sz="1200" dirty="0" err="1" smtClean="0">
                <a:latin typeface="Times New Roman" pitchFamily="18" charset="0"/>
                <a:cs typeface="Times New Roman" pitchFamily="18" charset="0"/>
              </a:rPr>
              <a:t>int</a:t>
            </a:r>
            <a:r>
              <a:rPr lang="en-IN" sz="1200" dirty="0" smtClean="0">
                <a:latin typeface="Times New Roman" pitchFamily="18" charset="0"/>
                <a:cs typeface="Times New Roman" pitchFamily="18" charset="0"/>
              </a:rPr>
              <a:t> l, </a:t>
            </a:r>
            <a:r>
              <a:rPr lang="en-IN" sz="1200" dirty="0" err="1" smtClean="0">
                <a:latin typeface="Times New Roman" pitchFamily="18" charset="0"/>
                <a:cs typeface="Times New Roman" pitchFamily="18" charset="0"/>
              </a:rPr>
              <a:t>int</a:t>
            </a:r>
            <a:r>
              <a:rPr lang="en-IN" sz="1200" dirty="0" smtClean="0">
                <a:latin typeface="Times New Roman" pitchFamily="18" charset="0"/>
                <a:cs typeface="Times New Roman" pitchFamily="18" charset="0"/>
              </a:rPr>
              <a:t> m)   // </a:t>
            </a:r>
            <a:r>
              <a:rPr lang="en-IN" sz="1200" dirty="0" err="1" smtClean="0">
                <a:latin typeface="Times New Roman" pitchFamily="18" charset="0"/>
                <a:cs typeface="Times New Roman" pitchFamily="18" charset="0"/>
              </a:rPr>
              <a:t>mysum</a:t>
            </a:r>
            <a:r>
              <a:rPr lang="en-IN" sz="1200" dirty="0" smtClean="0">
                <a:latin typeface="Times New Roman" pitchFamily="18" charset="0"/>
                <a:cs typeface="Times New Roman" pitchFamily="18" charset="0"/>
              </a:rPr>
              <a:t> function</a:t>
            </a:r>
          </a:p>
          <a:p>
            <a:r>
              <a:rPr lang="en-IN" sz="1200" dirty="0" smtClean="0">
                <a:latin typeface="Times New Roman" pitchFamily="18" charset="0"/>
                <a:cs typeface="Times New Roman" pitchFamily="18" charset="0"/>
              </a:rPr>
              <a:t>{</a:t>
            </a:r>
          </a:p>
          <a:p>
            <a:r>
              <a:rPr lang="en-IN" sz="1200" dirty="0" smtClean="0">
                <a:latin typeface="Times New Roman" pitchFamily="18" charset="0"/>
                <a:cs typeface="Times New Roman" pitchFamily="18" charset="0"/>
              </a:rPr>
              <a:t>    </a:t>
            </a:r>
            <a:r>
              <a:rPr lang="en-IN" sz="1200" dirty="0" err="1" smtClean="0">
                <a:latin typeface="Times New Roman" pitchFamily="18" charset="0"/>
                <a:cs typeface="Times New Roman" pitchFamily="18" charset="0"/>
              </a:rPr>
              <a:t>int</a:t>
            </a:r>
            <a:r>
              <a:rPr lang="en-IN" sz="1200" dirty="0" smtClean="0">
                <a:latin typeface="Times New Roman" pitchFamily="18" charset="0"/>
                <a:cs typeface="Times New Roman" pitchFamily="18" charset="0"/>
              </a:rPr>
              <a:t> c;</a:t>
            </a:r>
          </a:p>
          <a:p>
            <a:r>
              <a:rPr lang="en-IN" sz="1200" dirty="0" smtClean="0">
                <a:latin typeface="Times New Roman" pitchFamily="18" charset="0"/>
                <a:cs typeface="Times New Roman" pitchFamily="18" charset="0"/>
              </a:rPr>
              <a:t>    c = l + m;</a:t>
            </a:r>
          </a:p>
          <a:p>
            <a:r>
              <a:rPr lang="en-IN" sz="1200" dirty="0" smtClean="0">
                <a:latin typeface="Times New Roman" pitchFamily="18" charset="0"/>
                <a:cs typeface="Times New Roman" pitchFamily="18" charset="0"/>
              </a:rPr>
              <a:t>    return c;</a:t>
            </a:r>
          </a:p>
          <a:p>
            <a:r>
              <a:rPr lang="en-IN" sz="1200" dirty="0" smtClean="0">
                <a:latin typeface="Times New Roman" pitchFamily="18" charset="0"/>
                <a:cs typeface="Times New Roman" pitchFamily="18" charset="0"/>
              </a:rPr>
              <a:t>}</a:t>
            </a:r>
            <a:endParaRPr lang="en-IN" sz="1200"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pPr>
              <a:defRPr/>
            </a:pPr>
            <a:r>
              <a:rPr lang="en-IN" smtClean="0"/>
              <a:t>www.SecurityXploded.com</a:t>
            </a:r>
            <a:endParaRPr lang="en-IN"/>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DEMO (Video)</a:t>
            </a:r>
            <a:endParaRPr lang="en-IN" dirty="0">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pPr>
              <a:defRPr/>
            </a:pPr>
            <a:r>
              <a:rPr lang="en-IN" smtClean="0"/>
              <a:t>www.SecurityXploded.com</a:t>
            </a:r>
            <a:endParaRPr lang="en-IN"/>
          </a:p>
        </p:txBody>
      </p:sp>
      <p:pic>
        <p:nvPicPr>
          <p:cNvPr id="3" name="moogaloop.swf?clip_id=36198403&amp;server=vimeo.com&amp;show_title=0&amp;show_byline=0&amp;show_portrait=0&amp;color=00adef&amp;fullscreen=1&amp;autoplay=0&amp;loop=0"/>
          <p:cNvPicPr>
            <a:picLocks noGrp="1" noRot="1" noChangeAspect="1"/>
          </p:cNvPicPr>
          <p:nvPr>
            <p:ph idx="1"/>
            <a:videoFile r:link="rId1"/>
          </p:nvPr>
        </p:nvPicPr>
        <p:blipFill>
          <a:blip r:embed="rId3" cstate="print"/>
          <a:stretch>
            <a:fillRect/>
          </a:stretch>
        </p:blipFill>
        <p:spPr>
          <a:xfrm>
            <a:off x="381000" y="1295400"/>
            <a:ext cx="8382000" cy="5181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x86-64 Intro.</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nSpc>
                <a:spcPct val="150000"/>
              </a:lnSpc>
            </a:pPr>
            <a:r>
              <a:rPr lang="en-US" sz="2000" dirty="0" smtClean="0">
                <a:latin typeface="Times New Roman" pitchFamily="18" charset="0"/>
                <a:cs typeface="Times New Roman" pitchFamily="18" charset="0"/>
              </a:rPr>
              <a:t>64 bit instruction set architectures based on Intel 8086 CPU</a:t>
            </a:r>
          </a:p>
          <a:p>
            <a:pPr>
              <a:lnSpc>
                <a:spcPct val="150000"/>
              </a:lnSpc>
            </a:pPr>
            <a:r>
              <a:rPr lang="en-US" sz="2000" dirty="0" smtClean="0">
                <a:latin typeface="Times New Roman" pitchFamily="18" charset="0"/>
                <a:cs typeface="Times New Roman" pitchFamily="18" charset="0"/>
              </a:rPr>
              <a:t>Address a linear address space up to 16TB </a:t>
            </a:r>
          </a:p>
          <a:p>
            <a:pPr>
              <a:lnSpc>
                <a:spcPct val="150000"/>
              </a:lnSpc>
            </a:pPr>
            <a:r>
              <a:rPr lang="en-US" sz="2000" dirty="0" smtClean="0">
                <a:latin typeface="Times New Roman" pitchFamily="18" charset="0"/>
                <a:cs typeface="Times New Roman" pitchFamily="18" charset="0"/>
              </a:rPr>
              <a:t>16, 64 bit General Purpose Registers (GPR)</a:t>
            </a:r>
          </a:p>
          <a:p>
            <a:pPr>
              <a:lnSpc>
                <a:spcPct val="150000"/>
              </a:lnSpc>
            </a:pPr>
            <a:r>
              <a:rPr lang="en-US" sz="2000" dirty="0" smtClean="0">
                <a:latin typeface="Times New Roman" pitchFamily="18" charset="0"/>
                <a:cs typeface="Times New Roman" pitchFamily="18" charset="0"/>
              </a:rPr>
              <a:t>6, 16 bit Segment Registers </a:t>
            </a:r>
          </a:p>
          <a:p>
            <a:pPr>
              <a:lnSpc>
                <a:spcPct val="150000"/>
              </a:lnSpc>
            </a:pPr>
            <a:r>
              <a:rPr lang="en-US" sz="2000" dirty="0">
                <a:latin typeface="Times New Roman" pitchFamily="18" charset="0"/>
                <a:cs typeface="Times New Roman" pitchFamily="18" charset="0"/>
              </a:rPr>
              <a:t>R</a:t>
            </a:r>
            <a:r>
              <a:rPr lang="en-US" sz="2000" dirty="0" smtClean="0">
                <a:latin typeface="Times New Roman" pitchFamily="18" charset="0"/>
                <a:cs typeface="Times New Roman" pitchFamily="18" charset="0"/>
              </a:rPr>
              <a:t>FLAGS and RIP register</a:t>
            </a:r>
          </a:p>
          <a:p>
            <a:pPr>
              <a:lnSpc>
                <a:spcPct val="150000"/>
              </a:lnSpc>
            </a:pPr>
            <a:r>
              <a:rPr lang="en-US" sz="2000" dirty="0" smtClean="0">
                <a:latin typeface="Times New Roman" pitchFamily="18" charset="0"/>
                <a:cs typeface="Times New Roman" pitchFamily="18" charset="0"/>
              </a:rPr>
              <a:t>Control Registers (CR0-CR4)  and CR8 (16 bits)</a:t>
            </a:r>
          </a:p>
          <a:p>
            <a:pPr>
              <a:lnSpc>
                <a:spcPct val="150000"/>
              </a:lnSpc>
            </a:pPr>
            <a:r>
              <a:rPr lang="en-US" sz="2000" dirty="0" smtClean="0">
                <a:latin typeface="Times New Roman" pitchFamily="18" charset="0"/>
                <a:cs typeface="Times New Roman" pitchFamily="18" charset="0"/>
              </a:rPr>
              <a:t>Memory Management Registers  Descriptor Table Registers (GDTR, IDTR, LDTR) size expanded to 10 bytes</a:t>
            </a:r>
          </a:p>
          <a:p>
            <a:pPr>
              <a:lnSpc>
                <a:spcPct val="150000"/>
              </a:lnSpc>
            </a:pPr>
            <a:r>
              <a:rPr lang="en-US" sz="2000" dirty="0" smtClean="0">
                <a:latin typeface="Times New Roman" pitchFamily="18" charset="0"/>
                <a:cs typeface="Times New Roman" pitchFamily="18" charset="0"/>
              </a:rPr>
              <a:t>Debug Registers ( DR0-DR7)</a:t>
            </a:r>
          </a:p>
          <a:p>
            <a:pPr>
              <a:lnSpc>
                <a:spcPct val="150000"/>
              </a:lnSpc>
            </a:pPr>
            <a:endParaRPr lang="en-US" sz="2000" dirty="0" smtClean="0">
              <a:latin typeface="Times New Roman" pitchFamily="18" charset="0"/>
              <a:cs typeface="Times New Roman" pitchFamily="18" charset="0"/>
            </a:endParaRPr>
          </a:p>
          <a:p>
            <a:pPr>
              <a:lnSpc>
                <a:spcPct val="150000"/>
              </a:lnSpc>
            </a:pPr>
            <a:endParaRPr lang="en-US" sz="2000" dirty="0">
              <a:latin typeface="Times New Roman" pitchFamily="18" charset="0"/>
              <a:cs typeface="Times New Roman" pitchFamily="18" charset="0"/>
            </a:endParaRPr>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Reference	</a:t>
            </a:r>
            <a:endParaRPr lang="en-US" sz="44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150000"/>
              </a:lnSpc>
              <a:buClr>
                <a:schemeClr val="tx1"/>
              </a:buClr>
              <a:buFont typeface="Wingdings" pitchFamily="2" charset="2"/>
              <a:buChar char="Ø"/>
            </a:pPr>
            <a:r>
              <a:rPr lang="en-US" sz="2200" dirty="0" smtClean="0">
                <a:solidFill>
                  <a:schemeClr val="tx2">
                    <a:lumMod val="50000"/>
                  </a:schemeClr>
                </a:solidFill>
                <a:latin typeface="Times New Roman" pitchFamily="18" charset="0"/>
                <a:cs typeface="Times New Roman" pitchFamily="18" charset="0"/>
                <a:hlinkClick r:id="rId2"/>
              </a:rPr>
              <a:t>Complete Reference Guide for Reversing &amp; Malware Analysis Training</a:t>
            </a:r>
            <a:endParaRPr lang="en-US" sz="2200" dirty="0" smtClean="0">
              <a:solidFill>
                <a:schemeClr val="tx2">
                  <a:lumMod val="50000"/>
                </a:schemeClr>
              </a:solidFill>
              <a:latin typeface="Times New Roman" pitchFamily="18" charset="0"/>
              <a:cs typeface="Times New Roman" pitchFamily="18" charset="0"/>
              <a:hlinkClick r:id="rId3"/>
            </a:endParaRPr>
          </a:p>
          <a:p>
            <a:pPr>
              <a:lnSpc>
                <a:spcPct val="150000"/>
              </a:lnSpc>
            </a:pPr>
            <a:endParaRPr lang="en-US" sz="2200" dirty="0" smtClean="0">
              <a:latin typeface="Times New Roman" pitchFamily="18" charset="0"/>
              <a:cs typeface="Times New Roman" pitchFamily="18" charset="0"/>
            </a:endParaRPr>
          </a:p>
          <a:p>
            <a:endParaRPr lang="en-US" dirty="0"/>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1371600"/>
            <a:ext cx="9144000" cy="446276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400" b="1" dirty="0" smtClean="0">
                <a:solidFill>
                  <a:srgbClr val="002060"/>
                </a:solidFill>
                <a:effectLst>
                  <a:outerShdw blurRad="38100" dist="25400" dir="2700000" algn="tl">
                    <a:schemeClr val="tx1">
                      <a:alpha val="43000"/>
                    </a:schemeClr>
                  </a:outerShdw>
                </a:effectLst>
                <a:latin typeface="Times New Roman" pitchFamily="18" charset="0"/>
                <a:cs typeface="Times New Roman" pitchFamily="18" charset="0"/>
              </a:rPr>
              <a:t>Thank You !</a:t>
            </a:r>
          </a:p>
          <a:p>
            <a:pPr algn="ctr"/>
            <a:endParaRPr lang="en-US" sz="4800" b="1" dirty="0" smtClean="0">
              <a:solidFill>
                <a:srgbClr val="FF0000"/>
              </a:solidFill>
              <a:effectLst>
                <a:outerShdw blurRad="38100" dist="25400" dir="2700000" algn="tl">
                  <a:schemeClr val="tx1">
                    <a:alpha val="43000"/>
                  </a:schemeClr>
                </a:outerShdw>
              </a:effectLst>
            </a:endParaRPr>
          </a:p>
          <a:p>
            <a:pPr algn="ctr"/>
            <a:endParaRPr lang="en-US" sz="3200" b="1" dirty="0" smtClean="0">
              <a:solidFill>
                <a:schemeClr val="tx1">
                  <a:lumMod val="75000"/>
                  <a:lumOff val="25000"/>
                </a:schemeClr>
              </a:solidFill>
              <a:effectLst>
                <a:outerShdw blurRad="38100" dist="25400" dir="2700000" algn="tl">
                  <a:schemeClr val="tx1">
                    <a:alpha val="43000"/>
                  </a:schemeClr>
                </a:outerShdw>
              </a:effectLst>
            </a:endParaRPr>
          </a:p>
          <a:p>
            <a:pPr algn="ctr"/>
            <a:endParaRPr lang="en-US" sz="3200" b="1" dirty="0" smtClean="0">
              <a:solidFill>
                <a:schemeClr val="tx1">
                  <a:lumMod val="75000"/>
                  <a:lumOff val="25000"/>
                </a:schemeClr>
              </a:solidFill>
              <a:effectLst>
                <a:outerShdw blurRad="38100" dist="25400" dir="2700000" algn="tl">
                  <a:schemeClr val="tx1">
                    <a:alpha val="43000"/>
                  </a:schemeClr>
                </a:outerShdw>
              </a:effectLst>
            </a:endParaRPr>
          </a:p>
          <a:p>
            <a:pPr algn="ctr"/>
            <a:endParaRPr lang="en-US" sz="3200" b="1" dirty="0" smtClean="0">
              <a:solidFill>
                <a:schemeClr val="tx1">
                  <a:lumMod val="75000"/>
                  <a:lumOff val="25000"/>
                </a:schemeClr>
              </a:solidFill>
              <a:effectLst>
                <a:outerShdw blurRad="38100" dist="25400" dir="2700000" algn="tl">
                  <a:schemeClr val="tx1">
                    <a:alpha val="43000"/>
                  </a:schemeClr>
                </a:outerShdw>
              </a:effectLst>
            </a:endParaRPr>
          </a:p>
          <a:p>
            <a:pPr algn="ctr"/>
            <a:r>
              <a:rPr lang="en-US" sz="3200" b="1" dirty="0" smtClean="0">
                <a:solidFill>
                  <a:schemeClr val="tx1">
                    <a:lumMod val="95000"/>
                    <a:lumOff val="5000"/>
                  </a:schemeClr>
                </a:solidFill>
                <a:effectLst>
                  <a:outerShdw blurRad="38100" dist="25400" dir="2700000" algn="tl">
                    <a:schemeClr val="tx1">
                      <a:alpha val="43000"/>
                    </a:schemeClr>
                  </a:outerShdw>
                </a:effectLst>
                <a:hlinkClick r:id="rId4"/>
              </a:rPr>
              <a:t>www.SecurityXploded.com</a:t>
            </a:r>
            <a:endParaRPr lang="en-US" sz="3200" b="1" dirty="0" smtClean="0">
              <a:solidFill>
                <a:schemeClr val="tx1">
                  <a:lumMod val="95000"/>
                  <a:lumOff val="5000"/>
                </a:schemeClr>
              </a:solidFill>
              <a:effectLst>
                <a:outerShdw blurRad="38100" dist="25400" dir="2700000" algn="tl">
                  <a:schemeClr val="tx1">
                    <a:alpha val="43000"/>
                  </a:schemeClr>
                </a:outerShdw>
              </a:effectLst>
            </a:endParaRPr>
          </a:p>
          <a:p>
            <a:pPr algn="ctr"/>
            <a:endParaRPr lang="en-US" sz="3200" b="1" dirty="0" smtClean="0">
              <a:solidFill>
                <a:schemeClr val="tx1">
                  <a:lumMod val="95000"/>
                  <a:lumOff val="5000"/>
                </a:schemeClr>
              </a:solidFill>
              <a:effectLst>
                <a:outerShdw blurRad="38100" dist="25400" dir="2700000" algn="tl">
                  <a:schemeClr val="tx1">
                    <a:alpha val="43000"/>
                  </a:schemeClr>
                </a:outerShdw>
              </a:effectLst>
            </a:endParaRPr>
          </a:p>
          <a:p>
            <a:pPr algn="ctr"/>
            <a:endParaRPr lang="en-US" sz="3200" b="1" dirty="0" smtClean="0">
              <a:solidFill>
                <a:schemeClr val="tx1">
                  <a:lumMod val="75000"/>
                  <a:lumOff val="25000"/>
                </a:schemeClr>
              </a:solidFill>
              <a:effectLst>
                <a:outerShdw blurRad="38100" dist="25400" dir="2700000" algn="tl">
                  <a:schemeClr val="tx1">
                    <a:alpha val="43000"/>
                  </a:schemeClr>
                </a:outerShdw>
              </a:effectLst>
            </a:endParaRPr>
          </a:p>
        </p:txBody>
      </p:sp>
      <p:pic>
        <p:nvPicPr>
          <p:cNvPr id="7" name="Picture 6" descr="securityxploded_Logo_icon.png"/>
          <p:cNvPicPr>
            <a:picLocks noChangeAspect="1"/>
          </p:cNvPicPr>
          <p:nvPr/>
        </p:nvPicPr>
        <p:blipFill>
          <a:blip r:embed="rId5" cstate="print"/>
          <a:stretch>
            <a:fillRect/>
          </a:stretch>
        </p:blipFill>
        <p:spPr>
          <a:xfrm>
            <a:off x="3581400" y="2514600"/>
            <a:ext cx="1838325" cy="1533525"/>
          </a:xfrm>
          <a:prstGeom prst="rect">
            <a:avLst/>
          </a:prstGeo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85720" y="357166"/>
            <a:ext cx="8429684" cy="646331"/>
          </a:xfrm>
          <a:prstGeom prst="rect">
            <a:avLst/>
          </a:prstGeom>
          <a:noFill/>
        </p:spPr>
        <p:txBody>
          <a:bodyPr>
            <a:spAutoFit/>
          </a:bodyPr>
          <a:lstStyle/>
          <a:p>
            <a:pPr lvl="0" algn="ctr"/>
            <a:r>
              <a:rPr lang="en-US" sz="3600" b="1" dirty="0" smtClean="0">
                <a:solidFill>
                  <a:srgbClr val="002060"/>
                </a:solidFill>
                <a:effectLst>
                  <a:outerShdw blurRad="38100" dist="25400" dir="2700000" algn="tl">
                    <a:schemeClr val="tx1">
                      <a:alpha val="43000"/>
                    </a:schemeClr>
                  </a:outerShdw>
                </a:effectLst>
                <a:latin typeface="Times New Roman" pitchFamily="18" charset="0"/>
                <a:cs typeface="Times New Roman" pitchFamily="18" charset="0"/>
              </a:rPr>
              <a:t>Reversing &amp; Malware Analysis Training</a:t>
            </a:r>
          </a:p>
        </p:txBody>
      </p:sp>
      <p:sp>
        <p:nvSpPr>
          <p:cNvPr id="6147" name="TextBox 16"/>
          <p:cNvSpPr txBox="1">
            <a:spLocks noChangeArrowheads="1"/>
          </p:cNvSpPr>
          <p:nvPr/>
        </p:nvSpPr>
        <p:spPr bwMode="auto">
          <a:xfrm>
            <a:off x="0" y="1371600"/>
            <a:ext cx="9144000" cy="1384995"/>
          </a:xfrm>
          <a:prstGeom prst="rect">
            <a:avLst/>
          </a:prstGeom>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buFont typeface="Wingdings" pitchFamily="2" charset="2"/>
              <a:buChar char="§"/>
            </a:pPr>
            <a:endParaRPr lang="en-IN" sz="2400" dirty="0">
              <a:latin typeface="Cambria" pitchFamily="18" charset="0"/>
            </a:endParaRPr>
          </a:p>
          <a:p>
            <a:pPr marL="285750" indent="-285750" eaLnBrk="1" hangingPunct="1"/>
            <a:endParaRPr lang="en-IN" sz="2400" dirty="0" smtClean="0">
              <a:latin typeface="Cambria" pitchFamily="18" charset="0"/>
            </a:endParaRPr>
          </a:p>
          <a:p>
            <a:pPr eaLnBrk="1" hangingPunct="1"/>
            <a:endParaRPr lang="en-IN" dirty="0">
              <a:latin typeface="Cambria" pitchFamily="18" charset="0"/>
            </a:endParaRPr>
          </a:p>
          <a:p>
            <a:pPr eaLnBrk="1" hangingPunct="1"/>
            <a:r>
              <a:rPr lang="en-IN" dirty="0" smtClean="0">
                <a:latin typeface="Cambria" pitchFamily="18" charset="0"/>
              </a:rPr>
              <a:t>    </a:t>
            </a:r>
            <a:endParaRPr lang="en-IN" dirty="0">
              <a:latin typeface="Cambria" pitchFamily="18" charset="0"/>
            </a:endParaRPr>
          </a:p>
        </p:txBody>
      </p:sp>
      <p:sp>
        <p:nvSpPr>
          <p:cNvPr id="6" name="TextBox 16"/>
          <p:cNvSpPr txBox="1">
            <a:spLocks noChangeArrowheads="1"/>
          </p:cNvSpPr>
          <p:nvPr/>
        </p:nvSpPr>
        <p:spPr bwMode="auto">
          <a:xfrm>
            <a:off x="0" y="1399431"/>
            <a:ext cx="8763000" cy="5001369"/>
          </a:xfrm>
          <a:prstGeom prst="rect">
            <a:avLst/>
          </a:prstGeom>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eaLnBrk="1" hangingPunct="1">
              <a:lnSpc>
                <a:spcPct val="150000"/>
              </a:lnSpc>
            </a:pPr>
            <a:r>
              <a:rPr lang="en-US" sz="2200" dirty="0" smtClean="0">
                <a:latin typeface="Times New Roman" pitchFamily="18" charset="0"/>
                <a:cs typeface="Times New Roman" pitchFamily="18" charset="0"/>
              </a:rPr>
              <a:t>This presentation is part of our </a:t>
            </a:r>
            <a:r>
              <a:rPr lang="en-US" sz="2200" b="1" dirty="0" smtClean="0">
                <a:latin typeface="Times New Roman" pitchFamily="18" charset="0"/>
                <a:cs typeface="Times New Roman" pitchFamily="18" charset="0"/>
              </a:rPr>
              <a:t>Reverse Engineering &amp; Malware Analysis </a:t>
            </a:r>
            <a:r>
              <a:rPr lang="en-US" sz="2200" dirty="0" smtClean="0">
                <a:latin typeface="Times New Roman" pitchFamily="18" charset="0"/>
                <a:cs typeface="Times New Roman" pitchFamily="18" charset="0"/>
              </a:rPr>
              <a:t>Training program. Currently it is delivered only during our local meet for FREE of cost.</a:t>
            </a:r>
          </a:p>
          <a:p>
            <a:pPr marL="285750" eaLnBrk="1" hangingPunct="1">
              <a:lnSpc>
                <a:spcPct val="150000"/>
              </a:lnSpc>
            </a:pPr>
            <a:endParaRPr lang="en-US" sz="2200" dirty="0" smtClean="0">
              <a:latin typeface="Times New Roman" pitchFamily="18" charset="0"/>
              <a:cs typeface="Times New Roman" pitchFamily="18" charset="0"/>
            </a:endParaRPr>
          </a:p>
          <a:p>
            <a:pPr marL="285750" indent="-285750" eaLnBrk="1" hangingPunct="1">
              <a:lnSpc>
                <a:spcPct val="150000"/>
              </a:lnSpc>
              <a:buFont typeface="Wingdings" pitchFamily="2" charset="2"/>
              <a:buChar char="§"/>
            </a:pPr>
            <a:endParaRPr lang="en-US" sz="2200" dirty="0" smtClean="0">
              <a:latin typeface="Times New Roman" pitchFamily="18" charset="0"/>
              <a:cs typeface="Times New Roman" pitchFamily="18" charset="0"/>
            </a:endParaRPr>
          </a:p>
          <a:p>
            <a:pPr marL="285750" indent="-285750" eaLnBrk="1" hangingPunct="1">
              <a:lnSpc>
                <a:spcPct val="150000"/>
              </a:lnSpc>
              <a:buFont typeface="Wingdings" pitchFamily="2" charset="2"/>
              <a:buChar char="§"/>
            </a:pPr>
            <a:endParaRPr lang="en-US" sz="2200" dirty="0" smtClean="0">
              <a:latin typeface="Times New Roman" pitchFamily="18" charset="0"/>
              <a:cs typeface="Times New Roman" pitchFamily="18" charset="0"/>
            </a:endParaRPr>
          </a:p>
          <a:p>
            <a:pPr marL="285750" indent="-285750" eaLnBrk="1" hangingPunct="1">
              <a:lnSpc>
                <a:spcPct val="150000"/>
              </a:lnSpc>
              <a:buFont typeface="Wingdings" pitchFamily="2" charset="2"/>
              <a:buChar char="§"/>
            </a:pPr>
            <a:endParaRPr lang="en-US" sz="2200" dirty="0" smtClean="0">
              <a:latin typeface="Times New Roman" pitchFamily="18" charset="0"/>
              <a:cs typeface="Times New Roman" pitchFamily="18" charset="0"/>
            </a:endParaRPr>
          </a:p>
          <a:p>
            <a:pPr marL="285750" indent="-285750" eaLnBrk="1" hangingPunct="1">
              <a:lnSpc>
                <a:spcPct val="150000"/>
              </a:lnSpc>
              <a:buFont typeface="Wingdings" pitchFamily="2" charset="2"/>
              <a:buChar char="§"/>
            </a:pPr>
            <a:endParaRPr lang="en-US" sz="2200" dirty="0" smtClean="0">
              <a:latin typeface="Times New Roman" pitchFamily="18" charset="0"/>
              <a:cs typeface="Times New Roman" pitchFamily="18" charset="0"/>
            </a:endParaRPr>
          </a:p>
          <a:p>
            <a:pPr marL="285750" indent="-285750" eaLnBrk="1" hangingPunct="1">
              <a:lnSpc>
                <a:spcPct val="150000"/>
              </a:lnSpc>
            </a:pPr>
            <a:r>
              <a:rPr lang="en-US" sz="2200" dirty="0" smtClean="0">
                <a:latin typeface="Times New Roman" pitchFamily="18" charset="0"/>
                <a:cs typeface="Times New Roman" pitchFamily="18" charset="0"/>
              </a:rPr>
              <a:t>    For complete details of this course, visit our </a:t>
            </a:r>
            <a:r>
              <a:rPr lang="en-US" sz="2200" dirty="0" smtClean="0">
                <a:latin typeface="Times New Roman" pitchFamily="18" charset="0"/>
                <a:cs typeface="Times New Roman" pitchFamily="18" charset="0"/>
                <a:hlinkClick r:id="rId3"/>
              </a:rPr>
              <a:t>Security Training page</a:t>
            </a:r>
            <a:r>
              <a:rPr lang="en-US" sz="2200" dirty="0" smtClean="0">
                <a:latin typeface="Times New Roman" pitchFamily="18" charset="0"/>
                <a:cs typeface="Times New Roman" pitchFamily="18" charset="0"/>
              </a:rPr>
              <a:t>.</a:t>
            </a:r>
          </a:p>
          <a:p>
            <a:pPr eaLnBrk="1" hangingPunct="1"/>
            <a:r>
              <a:rPr lang="en-IN" sz="2200" dirty="0" smtClean="0">
                <a:latin typeface="Times New Roman" pitchFamily="18" charset="0"/>
                <a:cs typeface="Times New Roman" pitchFamily="18" charset="0"/>
              </a:rPr>
              <a:t>    </a:t>
            </a:r>
            <a:endParaRPr lang="en-IN" sz="2200" dirty="0">
              <a:latin typeface="Times New Roman" pitchFamily="18" charset="0"/>
              <a:cs typeface="Times New Roman" pitchFamily="18" charset="0"/>
            </a:endParaRPr>
          </a:p>
        </p:txBody>
      </p:sp>
      <p:sp>
        <p:nvSpPr>
          <p:cNvPr id="7" name="Footer Placeholder 10"/>
          <p:cNvSpPr txBox="1">
            <a:spLocks/>
          </p:cNvSpPr>
          <p:nvPr/>
        </p:nvSpPr>
        <p:spPr>
          <a:xfrm>
            <a:off x="6248400" y="6492875"/>
            <a:ext cx="2895600" cy="365125"/>
          </a:xfrm>
          <a:prstGeom prst="rect">
            <a:avLst/>
          </a:prstGeom>
        </p:spPr>
        <p:txBody>
          <a:bodyPr vert="horz" lIns="0" rIns="0" bIns="0" anchor="b"/>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000" b="0" i="0" u="none" strike="noStrike" kern="1200" cap="none" spc="0" normalizeH="0" baseline="0" noProof="0" dirty="0">
              <a:ln>
                <a:noFill/>
              </a:ln>
              <a:solidFill>
                <a:schemeClr val="tx2">
                  <a:shade val="50000"/>
                </a:schemeClr>
              </a:solidFill>
              <a:effectLst/>
              <a:uLnTx/>
              <a:uFillTx/>
              <a:latin typeface="+mn-lt"/>
              <a:ea typeface="+mn-ea"/>
              <a:cs typeface="+mn-cs"/>
            </a:endParaRPr>
          </a:p>
        </p:txBody>
      </p:sp>
      <p:pic>
        <p:nvPicPr>
          <p:cNvPr id="8" name="Picture 7" descr="security-training.jpg"/>
          <p:cNvPicPr>
            <a:picLocks noChangeAspect="1"/>
          </p:cNvPicPr>
          <p:nvPr/>
        </p:nvPicPr>
        <p:blipFill>
          <a:blip r:embed="rId4" cstate="print"/>
          <a:stretch>
            <a:fillRect/>
          </a:stretch>
        </p:blipFill>
        <p:spPr>
          <a:xfrm>
            <a:off x="2895600" y="3124200"/>
            <a:ext cx="2857500" cy="20574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9"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85720" y="357166"/>
            <a:ext cx="8429684" cy="769441"/>
          </a:xfrm>
          <a:prstGeom prst="rect">
            <a:avLst/>
          </a:prstGeom>
          <a:noFill/>
        </p:spPr>
        <p:txBody>
          <a:bodyPr>
            <a:spAutoFit/>
          </a:bodyPr>
          <a:lstStyle/>
          <a:p>
            <a:pPr lvl="0" algn="ctr"/>
            <a:r>
              <a:rPr lang="en-US" sz="4400" b="1" dirty="0" smtClean="0">
                <a:solidFill>
                  <a:srgbClr val="002060"/>
                </a:solidFill>
                <a:effectLst>
                  <a:outerShdw blurRad="38100" dist="25400" dir="2700000" algn="tl">
                    <a:schemeClr val="tx1">
                      <a:alpha val="43000"/>
                    </a:schemeClr>
                  </a:outerShdw>
                </a:effectLst>
                <a:latin typeface="Times New Roman" pitchFamily="18" charset="0"/>
                <a:cs typeface="Times New Roman" pitchFamily="18" charset="0"/>
              </a:rPr>
              <a:t>Who am I #1</a:t>
            </a:r>
          </a:p>
        </p:txBody>
      </p:sp>
      <p:sp>
        <p:nvSpPr>
          <p:cNvPr id="6147" name="TextBox 16"/>
          <p:cNvSpPr txBox="1">
            <a:spLocks noChangeArrowheads="1"/>
          </p:cNvSpPr>
          <p:nvPr/>
        </p:nvSpPr>
        <p:spPr bwMode="auto">
          <a:xfrm>
            <a:off x="304800" y="1371600"/>
            <a:ext cx="8839200" cy="4031873"/>
          </a:xfrm>
          <a:prstGeom prst="rect">
            <a:avLst/>
          </a:prstGeom>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lnSpc>
                <a:spcPct val="150000"/>
              </a:lnSpc>
            </a:pPr>
            <a:r>
              <a:rPr lang="en-US" sz="2400" b="1" dirty="0" err="1" smtClean="0">
                <a:latin typeface="Times New Roman" pitchFamily="18" charset="0"/>
                <a:cs typeface="Times New Roman" pitchFamily="18" charset="0"/>
              </a:rPr>
              <a:t>Amit</a:t>
            </a:r>
            <a:r>
              <a:rPr lang="en-US" sz="2400" b="1" dirty="0" smtClean="0">
                <a:latin typeface="Times New Roman" pitchFamily="18" charset="0"/>
                <a:cs typeface="Times New Roman" pitchFamily="18" charset="0"/>
              </a:rPr>
              <a:t> Malik (sometimes DouBle_Zer0,DZZ)</a:t>
            </a:r>
          </a:p>
          <a:p>
            <a:pPr marL="1028700" lvl="1" eaLnBrk="1" hangingPunct="1">
              <a:lnSpc>
                <a:spcPct val="150000"/>
              </a:lnSpc>
              <a:buFont typeface="Wingdings" pitchFamily="2" charset="2"/>
              <a:buChar char="§"/>
            </a:pPr>
            <a:r>
              <a:rPr lang="en-US" sz="2200" dirty="0" smtClean="0">
                <a:latin typeface="Times New Roman" pitchFamily="18" charset="0"/>
                <a:cs typeface="Times New Roman" pitchFamily="18" charset="0"/>
              </a:rPr>
              <a:t>Member SecurityXploded &amp; Garage4Hackers</a:t>
            </a:r>
          </a:p>
          <a:p>
            <a:pPr marL="1028700" lvl="1" eaLnBrk="1" hangingPunct="1">
              <a:lnSpc>
                <a:spcPct val="150000"/>
              </a:lnSpc>
              <a:buFont typeface="Wingdings" pitchFamily="2" charset="2"/>
              <a:buChar char="§"/>
            </a:pPr>
            <a:r>
              <a:rPr lang="en-US" sz="2200" dirty="0" smtClean="0">
                <a:latin typeface="Times New Roman" pitchFamily="18" charset="0"/>
                <a:cs typeface="Times New Roman" pitchFamily="18" charset="0"/>
              </a:rPr>
              <a:t>Security Researcher</a:t>
            </a:r>
          </a:p>
          <a:p>
            <a:pPr marL="1028700" lvl="1" eaLnBrk="1" hangingPunct="1">
              <a:lnSpc>
                <a:spcPct val="150000"/>
              </a:lnSpc>
              <a:buFont typeface="Wingdings" pitchFamily="2" charset="2"/>
              <a:buChar char="§"/>
            </a:pPr>
            <a:r>
              <a:rPr lang="en-US" sz="2200" dirty="0" smtClean="0">
                <a:latin typeface="Times New Roman" pitchFamily="18" charset="0"/>
                <a:cs typeface="Times New Roman" pitchFamily="18" charset="0"/>
              </a:rPr>
              <a:t>RE, Exploit Analysis/Development, Malware Analysis</a:t>
            </a:r>
          </a:p>
          <a:p>
            <a:pPr marL="1028700" lvl="1" eaLnBrk="1" hangingPunct="1">
              <a:lnSpc>
                <a:spcPct val="150000"/>
              </a:lnSpc>
              <a:buFont typeface="Wingdings" pitchFamily="2" charset="2"/>
              <a:buChar char="§"/>
            </a:pPr>
            <a:r>
              <a:rPr lang="en-US" sz="2200" dirty="0" smtClean="0">
                <a:latin typeface="Times New Roman" pitchFamily="18" charset="0"/>
                <a:cs typeface="Times New Roman" pitchFamily="18" charset="0"/>
              </a:rPr>
              <a:t>Email: m.amit30@gmail.com</a:t>
            </a:r>
          </a:p>
          <a:p>
            <a:pPr marL="285750" indent="-285750" eaLnBrk="1" hangingPunct="1">
              <a:buFont typeface="Wingdings" pitchFamily="2" charset="2"/>
              <a:buChar char="§"/>
            </a:pPr>
            <a:endParaRPr lang="en-US" sz="2200" dirty="0" smtClean="0">
              <a:latin typeface="Times New Roman" pitchFamily="18" charset="0"/>
              <a:cs typeface="Times New Roman" pitchFamily="18" charset="0"/>
            </a:endParaRPr>
          </a:p>
          <a:p>
            <a:pPr marL="285750" indent="-285750" eaLnBrk="1" hangingPunct="1">
              <a:buFont typeface="Wingdings" pitchFamily="2" charset="2"/>
              <a:buChar char="§"/>
            </a:pPr>
            <a:endParaRPr lang="en-US" sz="2200" dirty="0" smtClean="0">
              <a:latin typeface="Times New Roman" pitchFamily="18" charset="0"/>
              <a:cs typeface="Times New Roman" pitchFamily="18" charset="0"/>
            </a:endParaRPr>
          </a:p>
          <a:p>
            <a:pPr eaLnBrk="1" hangingPunct="1"/>
            <a:endParaRPr lang="en-IN" sz="2200" dirty="0">
              <a:latin typeface="Times New Roman" pitchFamily="18" charset="0"/>
              <a:cs typeface="Times New Roman" pitchFamily="18" charset="0"/>
            </a:endParaRPr>
          </a:p>
          <a:p>
            <a:pPr eaLnBrk="1" hangingPunct="1"/>
            <a:r>
              <a:rPr lang="en-IN" sz="2200" dirty="0" smtClean="0">
                <a:latin typeface="Times New Roman" pitchFamily="18" charset="0"/>
                <a:cs typeface="Times New Roman" pitchFamily="18" charset="0"/>
              </a:rPr>
              <a:t>    </a:t>
            </a:r>
            <a:endParaRPr lang="en-IN" sz="2200" dirty="0">
              <a:latin typeface="Times New Roman" pitchFamily="18" charset="0"/>
              <a:cs typeface="Times New Roman" pitchFamily="18" charset="0"/>
            </a:endParaRPr>
          </a:p>
        </p:txBody>
      </p:sp>
      <p:sp>
        <p:nvSpPr>
          <p:cNvPr id="5"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85720" y="357166"/>
            <a:ext cx="8429684" cy="769441"/>
          </a:xfrm>
          <a:prstGeom prst="rect">
            <a:avLst/>
          </a:prstGeom>
          <a:noFill/>
        </p:spPr>
        <p:txBody>
          <a:bodyPr>
            <a:spAutoFit/>
          </a:bodyPr>
          <a:lstStyle/>
          <a:p>
            <a:pPr lvl="0" algn="ctr"/>
            <a:r>
              <a:rPr lang="en-US" sz="4400" b="1" dirty="0" smtClean="0">
                <a:solidFill>
                  <a:srgbClr val="002060"/>
                </a:solidFill>
                <a:effectLst>
                  <a:outerShdw blurRad="38100" dist="25400" dir="2700000" algn="tl">
                    <a:schemeClr val="tx1">
                      <a:alpha val="43000"/>
                    </a:schemeClr>
                  </a:outerShdw>
                </a:effectLst>
                <a:latin typeface="Times New Roman" pitchFamily="18" charset="0"/>
                <a:cs typeface="Times New Roman" pitchFamily="18" charset="0"/>
              </a:rPr>
              <a:t>Who am I #2</a:t>
            </a:r>
          </a:p>
        </p:txBody>
      </p:sp>
      <p:sp>
        <p:nvSpPr>
          <p:cNvPr id="6147" name="TextBox 16"/>
          <p:cNvSpPr txBox="1">
            <a:spLocks noChangeArrowheads="1"/>
          </p:cNvSpPr>
          <p:nvPr/>
        </p:nvSpPr>
        <p:spPr bwMode="auto">
          <a:xfrm>
            <a:off x="304800" y="1371600"/>
            <a:ext cx="8839200" cy="4031873"/>
          </a:xfrm>
          <a:prstGeom prst="rect">
            <a:avLst/>
          </a:prstGeom>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lnSpc>
                <a:spcPct val="150000"/>
              </a:lnSpc>
            </a:pPr>
            <a:r>
              <a:rPr lang="en-US" sz="2400" b="1" dirty="0" err="1" smtClean="0">
                <a:latin typeface="Times New Roman" pitchFamily="18" charset="0"/>
                <a:cs typeface="Times New Roman" pitchFamily="18" charset="0"/>
              </a:rPr>
              <a:t>Swapnil</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Pathak</a:t>
            </a:r>
            <a:endParaRPr lang="en-US" sz="2400" b="1" dirty="0" smtClean="0">
              <a:latin typeface="Times New Roman" pitchFamily="18" charset="0"/>
              <a:cs typeface="Times New Roman" pitchFamily="18" charset="0"/>
            </a:endParaRPr>
          </a:p>
          <a:p>
            <a:pPr marL="1028700" lvl="1" eaLnBrk="1" hangingPunct="1">
              <a:lnSpc>
                <a:spcPct val="150000"/>
              </a:lnSpc>
              <a:buFont typeface="Wingdings" pitchFamily="2" charset="2"/>
              <a:buChar char="§"/>
            </a:pPr>
            <a:r>
              <a:rPr lang="en-US" sz="2200" dirty="0" smtClean="0">
                <a:latin typeface="Times New Roman" pitchFamily="18" charset="0"/>
                <a:cs typeface="Times New Roman" pitchFamily="18" charset="0"/>
              </a:rPr>
              <a:t>Member SecurityXploded</a:t>
            </a:r>
          </a:p>
          <a:p>
            <a:pPr marL="1028700" lvl="1" eaLnBrk="1" hangingPunct="1">
              <a:lnSpc>
                <a:spcPct val="150000"/>
              </a:lnSpc>
              <a:buFont typeface="Wingdings" pitchFamily="2" charset="2"/>
              <a:buChar char="§"/>
            </a:pPr>
            <a:r>
              <a:rPr lang="en-US" sz="2200" dirty="0" smtClean="0">
                <a:latin typeface="Times New Roman" pitchFamily="18" charset="0"/>
                <a:cs typeface="Times New Roman" pitchFamily="18" charset="0"/>
              </a:rPr>
              <a:t>Security Researcher</a:t>
            </a:r>
          </a:p>
          <a:p>
            <a:pPr marL="1028700" lvl="1" eaLnBrk="1" hangingPunct="1">
              <a:lnSpc>
                <a:spcPct val="150000"/>
              </a:lnSpc>
              <a:buFont typeface="Wingdings" pitchFamily="2" charset="2"/>
              <a:buChar char="§"/>
            </a:pPr>
            <a:r>
              <a:rPr lang="en-US" sz="2200" dirty="0" smtClean="0">
                <a:latin typeface="Times New Roman" pitchFamily="18" charset="0"/>
                <a:cs typeface="Times New Roman" pitchFamily="18" charset="0"/>
              </a:rPr>
              <a:t>RE, Malware Analysis, Network Security</a:t>
            </a:r>
          </a:p>
          <a:p>
            <a:pPr marL="1028700" lvl="1" eaLnBrk="1" hangingPunct="1">
              <a:lnSpc>
                <a:spcPct val="150000"/>
              </a:lnSpc>
              <a:buFont typeface="Wingdings" pitchFamily="2" charset="2"/>
              <a:buChar char="§"/>
            </a:pPr>
            <a:r>
              <a:rPr lang="en-US" sz="2200" dirty="0" smtClean="0">
                <a:latin typeface="Times New Roman" pitchFamily="18" charset="0"/>
                <a:cs typeface="Times New Roman" pitchFamily="18" charset="0"/>
              </a:rPr>
              <a:t>Email: swapnilpathak101@gmail.com</a:t>
            </a:r>
          </a:p>
          <a:p>
            <a:pPr marL="285750" indent="-285750" eaLnBrk="1" hangingPunct="1">
              <a:buFont typeface="Wingdings" pitchFamily="2" charset="2"/>
              <a:buChar char="§"/>
            </a:pPr>
            <a:endParaRPr lang="en-US" sz="2200" dirty="0" smtClean="0">
              <a:latin typeface="Times New Roman" pitchFamily="18" charset="0"/>
              <a:cs typeface="Times New Roman" pitchFamily="18" charset="0"/>
            </a:endParaRPr>
          </a:p>
          <a:p>
            <a:pPr marL="285750" indent="-285750" eaLnBrk="1" hangingPunct="1">
              <a:buFont typeface="Wingdings" pitchFamily="2" charset="2"/>
              <a:buChar char="§"/>
            </a:pPr>
            <a:endParaRPr lang="en-US" sz="2200" dirty="0" smtClean="0">
              <a:latin typeface="Times New Roman" pitchFamily="18" charset="0"/>
              <a:cs typeface="Times New Roman" pitchFamily="18" charset="0"/>
            </a:endParaRPr>
          </a:p>
          <a:p>
            <a:pPr eaLnBrk="1" hangingPunct="1"/>
            <a:endParaRPr lang="en-IN" sz="2200" dirty="0">
              <a:latin typeface="Times New Roman" pitchFamily="18" charset="0"/>
              <a:cs typeface="Times New Roman" pitchFamily="18" charset="0"/>
            </a:endParaRPr>
          </a:p>
          <a:p>
            <a:pPr eaLnBrk="1" hangingPunct="1"/>
            <a:r>
              <a:rPr lang="en-IN" sz="2200" dirty="0" smtClean="0">
                <a:latin typeface="Times New Roman" pitchFamily="18" charset="0"/>
                <a:cs typeface="Times New Roman" pitchFamily="18" charset="0"/>
              </a:rPr>
              <a:t>    </a:t>
            </a:r>
            <a:endParaRPr lang="en-IN" sz="2200" dirty="0">
              <a:latin typeface="Times New Roman" pitchFamily="18" charset="0"/>
              <a:cs typeface="Times New Roman" pitchFamily="18" charset="0"/>
            </a:endParaRPr>
          </a:p>
        </p:txBody>
      </p:sp>
      <p:sp>
        <p:nvSpPr>
          <p:cNvPr id="5"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Presentation Outline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nSpc>
                <a:spcPct val="150000"/>
              </a:lnSpc>
            </a:pPr>
            <a:r>
              <a:rPr lang="en-US" sz="2000" dirty="0" smtClean="0">
                <a:latin typeface="Times New Roman" pitchFamily="18" charset="0"/>
                <a:cs typeface="Times New Roman" pitchFamily="18" charset="0"/>
              </a:rPr>
              <a:t>Intro to x86-32 </a:t>
            </a:r>
          </a:p>
          <a:p>
            <a:pPr>
              <a:lnSpc>
                <a:spcPct val="150000"/>
              </a:lnSpc>
            </a:pPr>
            <a:r>
              <a:rPr lang="en-US" sz="2000" dirty="0" smtClean="0">
                <a:latin typeface="Times New Roman" pitchFamily="18" charset="0"/>
                <a:cs typeface="Times New Roman" pitchFamily="18" charset="0"/>
              </a:rPr>
              <a:t>Assembly Language</a:t>
            </a:r>
          </a:p>
          <a:p>
            <a:pPr>
              <a:lnSpc>
                <a:spcPct val="150000"/>
              </a:lnSpc>
            </a:pPr>
            <a:r>
              <a:rPr lang="en-US" sz="2000" dirty="0" smtClean="0">
                <a:latin typeface="Times New Roman" pitchFamily="18" charset="0"/>
                <a:cs typeface="Times New Roman" pitchFamily="18" charset="0"/>
              </a:rPr>
              <a:t>Instructions</a:t>
            </a:r>
          </a:p>
          <a:p>
            <a:pPr>
              <a:lnSpc>
                <a:spcPct val="150000"/>
              </a:lnSpc>
            </a:pPr>
            <a:r>
              <a:rPr lang="en-US" sz="2000" dirty="0" smtClean="0">
                <a:latin typeface="Times New Roman" pitchFamily="18" charset="0"/>
                <a:cs typeface="Times New Roman" pitchFamily="18" charset="0"/>
              </a:rPr>
              <a:t>Stack Operations</a:t>
            </a:r>
          </a:p>
          <a:p>
            <a:pPr>
              <a:lnSpc>
                <a:spcPct val="150000"/>
              </a:lnSpc>
            </a:pPr>
            <a:r>
              <a:rPr lang="en-US" sz="2000" dirty="0" smtClean="0">
                <a:latin typeface="Times New Roman" pitchFamily="18" charset="0"/>
                <a:cs typeface="Times New Roman" pitchFamily="18" charset="0"/>
              </a:rPr>
              <a:t>Calling conventions</a:t>
            </a:r>
          </a:p>
          <a:p>
            <a:pPr>
              <a:lnSpc>
                <a:spcPct val="150000"/>
              </a:lnSpc>
            </a:pPr>
            <a:r>
              <a:rPr lang="en-US" sz="2000" dirty="0" smtClean="0">
                <a:latin typeface="Times New Roman" pitchFamily="18" charset="0"/>
                <a:cs typeface="Times New Roman" pitchFamily="18" charset="0"/>
              </a:rPr>
              <a:t>Demo</a:t>
            </a:r>
            <a:endParaRPr lang="en-US" sz="2000" dirty="0">
              <a:latin typeface="Times New Roman" pitchFamily="18" charset="0"/>
              <a:cs typeface="Times New Roman" pitchFamily="18" charset="0"/>
            </a:endParaRPr>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x86-32</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nSpc>
                <a:spcPct val="150000"/>
              </a:lnSpc>
            </a:pPr>
            <a:r>
              <a:rPr lang="en-US" sz="2200" dirty="0" smtClean="0">
                <a:latin typeface="Times New Roman" pitchFamily="18" charset="0"/>
                <a:cs typeface="Times New Roman" pitchFamily="18" charset="0"/>
              </a:rPr>
              <a:t>32 bit instruction set architectures based on Intel 8086 CPU</a:t>
            </a:r>
          </a:p>
          <a:p>
            <a:pPr>
              <a:lnSpc>
                <a:spcPct val="150000"/>
              </a:lnSpc>
            </a:pPr>
            <a:r>
              <a:rPr lang="en-US" sz="2200" dirty="0" smtClean="0">
                <a:latin typeface="Times New Roman" pitchFamily="18" charset="0"/>
                <a:cs typeface="Times New Roman" pitchFamily="18" charset="0"/>
              </a:rPr>
              <a:t>Address a linear address space up to 4GB </a:t>
            </a:r>
          </a:p>
          <a:p>
            <a:pPr>
              <a:lnSpc>
                <a:spcPct val="150000"/>
              </a:lnSpc>
            </a:pPr>
            <a:r>
              <a:rPr lang="en-US" sz="2200" dirty="0" smtClean="0">
                <a:latin typeface="Times New Roman" pitchFamily="18" charset="0"/>
                <a:cs typeface="Times New Roman" pitchFamily="18" charset="0"/>
              </a:rPr>
              <a:t>8, 32 bit General Purpose Registers (GPR)</a:t>
            </a:r>
          </a:p>
          <a:p>
            <a:pPr>
              <a:lnSpc>
                <a:spcPct val="150000"/>
              </a:lnSpc>
            </a:pPr>
            <a:r>
              <a:rPr lang="en-US" sz="2200" dirty="0" smtClean="0">
                <a:latin typeface="Times New Roman" pitchFamily="18" charset="0"/>
                <a:cs typeface="Times New Roman" pitchFamily="18" charset="0"/>
              </a:rPr>
              <a:t>6,16 bit Segment Registers </a:t>
            </a:r>
          </a:p>
          <a:p>
            <a:pPr>
              <a:lnSpc>
                <a:spcPct val="150000"/>
              </a:lnSpc>
            </a:pPr>
            <a:r>
              <a:rPr lang="en-US" sz="2200" dirty="0" smtClean="0">
                <a:latin typeface="Times New Roman" pitchFamily="18" charset="0"/>
                <a:cs typeface="Times New Roman" pitchFamily="18" charset="0"/>
              </a:rPr>
              <a:t>EFLAGS and EIP register</a:t>
            </a:r>
          </a:p>
          <a:p>
            <a:pPr>
              <a:lnSpc>
                <a:spcPct val="150000"/>
              </a:lnSpc>
            </a:pPr>
            <a:r>
              <a:rPr lang="en-US" sz="2200" dirty="0" smtClean="0">
                <a:latin typeface="Times New Roman" pitchFamily="18" charset="0"/>
                <a:cs typeface="Times New Roman" pitchFamily="18" charset="0"/>
              </a:rPr>
              <a:t>Control Registers (CR0-CR4) (16 bits)</a:t>
            </a:r>
          </a:p>
          <a:p>
            <a:pPr>
              <a:lnSpc>
                <a:spcPct val="150000"/>
              </a:lnSpc>
            </a:pPr>
            <a:r>
              <a:rPr lang="en-US" sz="2200" dirty="0" smtClean="0">
                <a:latin typeface="Times New Roman" pitchFamily="18" charset="0"/>
                <a:cs typeface="Times New Roman" pitchFamily="18" charset="0"/>
              </a:rPr>
              <a:t>Memory Management Registers Descriptor Table Registers (GDTR, IDTR, LDTR)</a:t>
            </a:r>
          </a:p>
          <a:p>
            <a:pPr>
              <a:lnSpc>
                <a:spcPct val="150000"/>
              </a:lnSpc>
            </a:pPr>
            <a:r>
              <a:rPr lang="en-US" sz="2200" dirty="0" smtClean="0">
                <a:latin typeface="Times New Roman" pitchFamily="18" charset="0"/>
                <a:cs typeface="Times New Roman" pitchFamily="18" charset="0"/>
              </a:rPr>
              <a:t>Debug Registers ( DR0-DR7)</a:t>
            </a:r>
          </a:p>
          <a:p>
            <a:endParaRPr lang="en-US" sz="1800" dirty="0"/>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1143000"/>
          </a:xfrm>
        </p:spPr>
        <p:txBody>
          <a:bodyPr/>
          <a:lstStyle/>
          <a:p>
            <a:pPr algn="ctr"/>
            <a:r>
              <a:rPr lang="en-US" dirty="0" smtClean="0">
                <a:latin typeface="Times New Roman" pitchFamily="18" charset="0"/>
                <a:cs typeface="Times New Roman" pitchFamily="18" charset="0"/>
              </a:rPr>
              <a:t>Registers Usage - RE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381000" y="1143000"/>
            <a:ext cx="8229600" cy="5486400"/>
          </a:xfrm>
        </p:spPr>
        <p:txBody>
          <a:bodyPr>
            <a:noAutofit/>
          </a:bodyPr>
          <a:lstStyle/>
          <a:p>
            <a:pPr>
              <a:lnSpc>
                <a:spcPct val="150000"/>
              </a:lnSpc>
            </a:pPr>
            <a:r>
              <a:rPr lang="en-US" sz="2000" dirty="0" smtClean="0">
                <a:latin typeface="Times New Roman" pitchFamily="18" charset="0"/>
                <a:cs typeface="Times New Roman" pitchFamily="18" charset="0"/>
              </a:rPr>
              <a:t>Register  </a:t>
            </a:r>
          </a:p>
          <a:p>
            <a:pPr lvl="1">
              <a:lnSpc>
                <a:spcPct val="150000"/>
              </a:lnSpc>
            </a:pPr>
            <a:r>
              <a:rPr lang="en-US" sz="2000" dirty="0" smtClean="0">
                <a:latin typeface="Times New Roman" pitchFamily="18" charset="0"/>
                <a:cs typeface="Times New Roman" pitchFamily="18" charset="0"/>
              </a:rPr>
              <a:t>Storage Locations.</a:t>
            </a:r>
          </a:p>
          <a:p>
            <a:pPr lvl="1">
              <a:lnSpc>
                <a:spcPct val="150000"/>
              </a:lnSpc>
            </a:pPr>
            <a:r>
              <a:rPr lang="en-US" sz="2000" dirty="0" smtClean="0">
                <a:latin typeface="Times New Roman" pitchFamily="18" charset="0"/>
                <a:cs typeface="Times New Roman" pitchFamily="18" charset="0"/>
              </a:rPr>
              <a:t>Much faster access compare to memory locations.</a:t>
            </a:r>
          </a:p>
          <a:p>
            <a:pPr>
              <a:lnSpc>
                <a:spcPct val="150000"/>
              </a:lnSpc>
            </a:pPr>
            <a:r>
              <a:rPr lang="en-US" sz="2000" dirty="0" smtClean="0">
                <a:latin typeface="Times New Roman" pitchFamily="18" charset="0"/>
                <a:cs typeface="Times New Roman" pitchFamily="18" charset="0"/>
              </a:rPr>
              <a:t>EAX: Accumulator ,  mostly stores return values from functions (APIs)</a:t>
            </a:r>
            <a:endParaRPr lang="en-US" sz="2000" dirty="0">
              <a:latin typeface="Times New Roman" pitchFamily="18" charset="0"/>
              <a:cs typeface="Times New Roman" pitchFamily="18" charset="0"/>
            </a:endParaRPr>
          </a:p>
          <a:p>
            <a:pPr>
              <a:lnSpc>
                <a:spcPct val="150000"/>
              </a:lnSpc>
            </a:pPr>
            <a:r>
              <a:rPr lang="en-US" sz="2000" dirty="0" smtClean="0">
                <a:latin typeface="Times New Roman" pitchFamily="18" charset="0"/>
                <a:cs typeface="Times New Roman" pitchFamily="18" charset="0"/>
              </a:rPr>
              <a:t>EBX: </a:t>
            </a:r>
            <a:r>
              <a:rPr lang="en-US" sz="2000" dirty="0">
                <a:latin typeface="Times New Roman" pitchFamily="18" charset="0"/>
                <a:cs typeface="Times New Roman" pitchFamily="18" charset="0"/>
              </a:rPr>
              <a:t>Base index (for use with arrays)</a:t>
            </a:r>
          </a:p>
          <a:p>
            <a:pPr>
              <a:lnSpc>
                <a:spcPct val="150000"/>
              </a:lnSpc>
            </a:pPr>
            <a:r>
              <a:rPr lang="en-US" sz="2000" dirty="0" smtClean="0">
                <a:latin typeface="Times New Roman" pitchFamily="18" charset="0"/>
                <a:cs typeface="Times New Roman" pitchFamily="18" charset="0"/>
              </a:rPr>
              <a:t>ECX: </a:t>
            </a:r>
            <a:r>
              <a:rPr lang="en-US" sz="2000" dirty="0">
                <a:latin typeface="Times New Roman" pitchFamily="18" charset="0"/>
                <a:cs typeface="Times New Roman" pitchFamily="18" charset="0"/>
              </a:rPr>
              <a:t>Counter</a:t>
            </a:r>
          </a:p>
          <a:p>
            <a:pPr>
              <a:lnSpc>
                <a:spcPct val="150000"/>
              </a:lnSpc>
            </a:pPr>
            <a:r>
              <a:rPr lang="en-US" sz="2000" dirty="0" smtClean="0">
                <a:latin typeface="Times New Roman" pitchFamily="18" charset="0"/>
                <a:cs typeface="Times New Roman" pitchFamily="18" charset="0"/>
              </a:rPr>
              <a:t>EDX: </a:t>
            </a:r>
            <a:r>
              <a:rPr lang="en-US" sz="2000" dirty="0">
                <a:latin typeface="Times New Roman" pitchFamily="18" charset="0"/>
                <a:cs typeface="Times New Roman" pitchFamily="18" charset="0"/>
              </a:rPr>
              <a:t>Data/general</a:t>
            </a:r>
          </a:p>
          <a:p>
            <a:pPr>
              <a:lnSpc>
                <a:spcPct val="150000"/>
              </a:lnSpc>
            </a:pPr>
            <a:r>
              <a:rPr lang="en-US" sz="2000" dirty="0" smtClean="0">
                <a:latin typeface="Times New Roman" pitchFamily="18" charset="0"/>
                <a:cs typeface="Times New Roman" pitchFamily="18" charset="0"/>
              </a:rPr>
              <a:t>ESI:</a:t>
            </a:r>
            <a:r>
              <a:rPr lang="en-US" sz="2000" dirty="0">
                <a:latin typeface="Times New Roman" pitchFamily="18" charset="0"/>
                <a:cs typeface="Times New Roman" pitchFamily="18" charset="0"/>
              </a:rPr>
              <a:t> </a:t>
            </a:r>
            <a:r>
              <a:rPr lang="en-US" sz="2000" i="1" dirty="0">
                <a:latin typeface="Times New Roman" pitchFamily="18" charset="0"/>
                <a:cs typeface="Times New Roman" pitchFamily="18" charset="0"/>
              </a:rPr>
              <a:t>Source index</a:t>
            </a:r>
            <a:r>
              <a:rPr lang="en-US" sz="2000" dirty="0">
                <a:latin typeface="Times New Roman" pitchFamily="18" charset="0"/>
                <a:cs typeface="Times New Roman" pitchFamily="18" charset="0"/>
              </a:rPr>
              <a:t> for </a:t>
            </a:r>
            <a:r>
              <a:rPr lang="en-US" sz="2000" dirty="0" smtClean="0">
                <a:latin typeface="Times New Roman" pitchFamily="18" charset="0"/>
                <a:cs typeface="Times New Roman" pitchFamily="18" charset="0"/>
              </a:rPr>
              <a:t>string operations</a:t>
            </a:r>
            <a:r>
              <a:rPr lang="en-US" sz="2000" dirty="0">
                <a:latin typeface="Times New Roman" pitchFamily="18" charset="0"/>
                <a:cs typeface="Times New Roman" pitchFamily="18" charset="0"/>
              </a:rPr>
              <a:t>.</a:t>
            </a:r>
          </a:p>
          <a:p>
            <a:endParaRPr lang="en-US" sz="1400" dirty="0"/>
          </a:p>
          <a:p>
            <a:pPr>
              <a:buNone/>
            </a:pPr>
            <a:endParaRPr lang="en-US" sz="1400" dirty="0"/>
          </a:p>
        </p:txBody>
      </p:sp>
      <p:sp>
        <p:nvSpPr>
          <p:cNvPr id="4" name="Footer Placeholder 10"/>
          <p:cNvSpPr>
            <a:spLocks noGrp="1"/>
          </p:cNvSpPr>
          <p:nvPr>
            <p:ph type="ftr" sz="quarter" idx="11"/>
          </p:nvPr>
        </p:nvSpPr>
        <p:spPr>
          <a:xfrm>
            <a:off x="3124200" y="6492875"/>
            <a:ext cx="2895600" cy="365125"/>
          </a:xfrm>
        </p:spPr>
        <p:txBody>
          <a:bodyPr/>
          <a:lstStyle/>
          <a:p>
            <a:pPr>
              <a:defRPr/>
            </a:pPr>
            <a:r>
              <a:rPr lang="en-IN" dirty="0" smtClean="0"/>
              <a:t>www.SecurityXploded.com</a:t>
            </a:r>
            <a:endParaRPr lang="en-IN"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outs:outSpaceData xmlns:outs="http://schemas.microsoft.com/office/2009/outspace/metadata">
  <outs:relatedDates>
    <outs:relatedDate>
      <outs:type>3</outs:type>
      <outs:displayName>Last Modified</outs:displayName>
      <outs:dateTime>2010-10-28T18:34:05Z</outs:dateTime>
      <outs:isPinned>true</outs:isPinned>
    </outs:relatedDate>
    <outs:relatedDate>
      <outs:type>2</outs:type>
      <outs:displayName>Created</outs:displayName>
      <outs:dateTime>2010-07-04T05:35:18Z</outs:dateTime>
      <outs:isPinned>true</outs:isPinned>
    </outs:relatedDate>
    <outs:relatedDate>
      <outs:type>4</outs:type>
      <outs:displayName>Last Printed</outs:displayName>
      <outs:dateTime/>
      <outs:isPinned>true</outs:isPinned>
    </outs:relatedDate>
  </outs:relatedDates>
  <outs:relatedDocuments>
    <outs:relatedDocument>
      <outs:type>2</outs:type>
      <outs:displayName>Other documents in current folder</outs:displayName>
      <outs:uri/>
      <outs:isPinned>true</outs:isPinned>
    </outs:relatedDocument>
  </outs:relatedDocuments>
  <outs:relatedPeople>
    <outs:relatedPeopleItem>
      <outs:category>Author</outs:category>
      <outs:people>
        <outs:relatedPerson>
          <outs:displayName>Nagareshwar Talekar</outs:displayName>
          <outs:accountName/>
        </outs:relatedPerson>
      </outs:people>
      <outs:source>0</outs:source>
      <outs:isPinned>true</outs:isPinned>
    </outs:relatedPeopleItem>
    <outs:relatedPeopleItem>
      <outs:category>Last modified by</outs:category>
      <outs:people>
        <outs:relatedPerson>
          <outs:displayName>nag</outs:displayName>
          <outs:accountName/>
        </outs:relatedPerson>
      </outs:people>
      <outs:source>0</outs:source>
      <outs:isPinned>true</outs:isPinned>
    </outs:relatedPeopleItem>
    <outs:relatedPeopleItem>
      <outs:category>Manager</outs:category>
      <outs:people/>
      <outs:source>0</outs:source>
      <outs:isPinned>false</outs:isPinned>
    </outs:relatedPeopleItem>
  </outs:relatedPeople>
  <propertyMetadataList xmlns="http://schemas.microsoft.com/office/2009/outspace/metadata">
    <propertyMetadata>
      <type>0</type>
      <propertyId>2228224</propertyId>
      <propertyName/>
      <isPinned>true</isPinned>
    </propertyMetadata>
    <propertyMetadata>
      <type>0</type>
      <propertyId>1114115</propertyId>
      <propertyName/>
      <isPinned>true</isPinned>
    </propertyMetadata>
    <propertyMetadata>
      <type>0</type>
      <propertyId>1114117</propertyId>
      <propertyName/>
      <isPinned>true</isPinned>
    </propertyMetadata>
    <propertyMetadata>
      <type>0</type>
      <propertyId>589825</propertyId>
      <propertyName/>
      <isPinned>false</isPinned>
    </propertyMetadata>
    <propertyMetadata>
      <type>0</type>
      <propertyId>1114116</propertyId>
      <propertyName/>
      <isPinned>false</isPinned>
    </propertyMetadata>
    <propertyMetadata>
      <type>0</type>
      <propertyId>14</propertyId>
      <propertyName/>
      <isPinned>true</isPinned>
    </propertyMetadata>
    <propertyMetadata>
      <type>0</type>
      <propertyId>8</propertyId>
      <propertyName/>
      <isPinned>true</isPinned>
    </propertyMetadata>
    <propertyMetadata>
      <type>0</type>
      <propertyId>6</propertyId>
      <propertyName/>
      <isPinned>false</isPinned>
    </propertyMetadata>
    <propertyMetadata>
      <type>0</type>
      <propertyId>1114118</propertyId>
      <propertyName/>
      <isPinned>false</isPinned>
    </propertyMetadata>
    <propertyMetadata>
      <type>0</type>
      <propertyId>1179649</propertyId>
      <propertyName/>
      <isPinned>false</isPinned>
    </propertyMetadata>
    <propertyMetadata>
      <type>0</type>
      <propertyId>655365</propertyId>
      <propertyName/>
      <isPinned>false</isPinned>
    </propertyMetadata>
    <propertyMetadata>
      <type>0</type>
      <propertyId>1</propertyId>
      <propertyName/>
      <isPinned>false</isPinned>
    </propertyMetadata>
    <propertyMetadata>
      <type>0</type>
      <propertyId>0</propertyId>
      <propertyName/>
      <isPinned>true</isPinned>
    </propertyMetadata>
    <propertyMetadata>
      <type>0</type>
      <propertyId>13</propertyId>
      <propertyName/>
      <isPinned>false</isPinned>
    </propertyMetadata>
    <propertyMetadata>
      <type>0</type>
      <propertyId>1179653</propertyId>
      <propertyName/>
      <isPinned>false</isPinned>
    </propertyMetadata>
    <propertyMetadata>
      <type>0</type>
      <propertyId>22</propertyId>
      <propertyName/>
      <isPinned>false</isPinned>
    </propertyMetadata>
  </propertyMetadataList>
  <outs:corruptMetadataWasLost/>
</outs:outSpaceData>
</file>

<file path=customXml/itemProps1.xml><?xml version="1.0" encoding="utf-8"?>
<ds:datastoreItem xmlns:ds="http://schemas.openxmlformats.org/officeDocument/2006/customXml" ds:itemID="{963F2505-FD45-4DDE-B41A-9969EF4D17D6}">
  <ds:schemaRefs>
    <ds:schemaRef ds:uri="http://schemas.microsoft.com/office/2009/outspace/metadata"/>
  </ds:schemaRefs>
</ds:datastoreItem>
</file>

<file path=docProps/app.xml><?xml version="1.0" encoding="utf-8"?>
<Properties xmlns="http://schemas.openxmlformats.org/officeDocument/2006/extended-properties" xmlns:vt="http://schemas.openxmlformats.org/officeDocument/2006/docPropsVTypes">
  <Template/>
  <TotalTime>9822</TotalTime>
  <Words>1996</Words>
  <Application>Microsoft Office PowerPoint</Application>
  <PresentationFormat>On-screen Show (4:3)</PresentationFormat>
  <Paragraphs>368</Paragraphs>
  <Slides>35</Slides>
  <Notes>11</Notes>
  <HiddenSlides>0</HiddenSlides>
  <MMClips>1</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Technic</vt:lpstr>
      <vt:lpstr>Part 4 – Assembly Programming Basics</vt:lpstr>
      <vt:lpstr>PowerPoint Presentation</vt:lpstr>
      <vt:lpstr>PowerPoint Presentation</vt:lpstr>
      <vt:lpstr>PowerPoint Presentation</vt:lpstr>
      <vt:lpstr>PowerPoint Presentation</vt:lpstr>
      <vt:lpstr>PowerPoint Presentation</vt:lpstr>
      <vt:lpstr>Presentation Outline</vt:lpstr>
      <vt:lpstr>x86-32</vt:lpstr>
      <vt:lpstr>Registers Usage - RE</vt:lpstr>
      <vt:lpstr>Registers Usage – RE Cont.</vt:lpstr>
      <vt:lpstr>Registers – 32 bit (X86)</vt:lpstr>
      <vt:lpstr>(R/E)Flags Register</vt:lpstr>
      <vt:lpstr>Assembly Language</vt:lpstr>
      <vt:lpstr>Instructions</vt:lpstr>
      <vt:lpstr>Instructions cont.</vt:lpstr>
      <vt:lpstr>Instructions cont.</vt:lpstr>
      <vt:lpstr>Instructions cont.</vt:lpstr>
      <vt:lpstr>Instructions cont.</vt:lpstr>
      <vt:lpstr>Instructions cont.</vt:lpstr>
      <vt:lpstr>Instructions cont.</vt:lpstr>
      <vt:lpstr>Instructions cont.</vt:lpstr>
      <vt:lpstr>Calling Conventions</vt:lpstr>
      <vt:lpstr>Calling conventions cont.</vt:lpstr>
      <vt:lpstr>Stack operations</vt:lpstr>
      <vt:lpstr>Stack #1</vt:lpstr>
      <vt:lpstr>Stack #2</vt:lpstr>
      <vt:lpstr>Stack #3</vt:lpstr>
      <vt:lpstr>Stack #4</vt:lpstr>
      <vt:lpstr>Stack #5</vt:lpstr>
      <vt:lpstr>Stack #6</vt:lpstr>
      <vt:lpstr>DEMO (Source Code)</vt:lpstr>
      <vt:lpstr>DEMO (Video)</vt:lpstr>
      <vt:lpstr>x86-64 Intro.</vt:lpstr>
      <vt:lpstr>Reference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Application Virtualization</dc:title>
  <dc:creator>Amit Malik and Swapnil Pathak</dc:creator>
  <cp:lastModifiedBy>nag</cp:lastModifiedBy>
  <cp:revision>558</cp:revision>
  <dcterms:created xsi:type="dcterms:W3CDTF">2010-07-04T05:35:18Z</dcterms:created>
  <dcterms:modified xsi:type="dcterms:W3CDTF">2012-09-20T19:48:23Z</dcterms:modified>
</cp:coreProperties>
</file>