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2"/>
  </p:sldMasterIdLst>
  <p:notesMasterIdLst>
    <p:notesMasterId r:id="rId22"/>
  </p:notesMasterIdLst>
  <p:handoutMasterIdLst>
    <p:handoutMasterId r:id="rId23"/>
  </p:handoutMasterIdLst>
  <p:sldIdLst>
    <p:sldId id="335" r:id="rId3"/>
    <p:sldId id="261" r:id="rId4"/>
    <p:sldId id="336" r:id="rId5"/>
    <p:sldId id="337" r:id="rId6"/>
    <p:sldId id="333" r:id="rId7"/>
    <p:sldId id="338" r:id="rId8"/>
    <p:sldId id="379" r:id="rId9"/>
    <p:sldId id="370" r:id="rId10"/>
    <p:sldId id="377" r:id="rId11"/>
    <p:sldId id="375" r:id="rId12"/>
    <p:sldId id="371" r:id="rId13"/>
    <p:sldId id="378" r:id="rId14"/>
    <p:sldId id="376" r:id="rId15"/>
    <p:sldId id="372" r:id="rId16"/>
    <p:sldId id="373" r:id="rId17"/>
    <p:sldId id="380" r:id="rId18"/>
    <p:sldId id="374" r:id="rId19"/>
    <p:sldId id="382" r:id="rId20"/>
    <p:sldId id="322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FB31"/>
    <a:srgbClr val="15FB09"/>
    <a:srgbClr val="C7DAF1"/>
    <a:srgbClr val="FFB3B3"/>
    <a:srgbClr val="FF3300"/>
    <a:srgbClr val="FF9900"/>
    <a:srgbClr val="FF8265"/>
    <a:srgbClr val="C660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241" autoAdjust="0"/>
    <p:restoredTop sz="95512" autoAdjust="0"/>
  </p:normalViewPr>
  <p:slideViewPr>
    <p:cSldViewPr>
      <p:cViewPr>
        <p:scale>
          <a:sx n="119" d="100"/>
          <a:sy n="119" d="100"/>
        </p:scale>
        <p:origin x="-1404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1D9CA-13F9-4C31-AE5A-2ABB9CCF1D62}" type="datetimeFigureOut">
              <a:rPr lang="en-US" smtClean="0"/>
              <a:pPr/>
              <a:t>3/13/2012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A2A4E4-3D55-4E40-8356-9BD6056673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3152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252BEC-BFCC-4C57-9C68-E0B08D3A6B5F}" type="datetimeFigureOut">
              <a:rPr lang="en-US"/>
              <a:pPr>
                <a:defRPr/>
              </a:pPr>
              <a:t>3/13/2012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N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IN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68A04A8-207B-4F46-83B8-72F14DAAC07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05644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D2AD44-9997-4061-AD45-B101B9682349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I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IN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IN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IN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IN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I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E04B28-61BA-45F0-A010-998CA1857B24}" type="datetime1">
              <a:rPr lang="en-US" smtClean="0"/>
              <a:pPr>
                <a:defRPr/>
              </a:pPr>
              <a:t>3/13/2012</a:t>
            </a:fld>
            <a:endParaRPr lang="en-IN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CE4FB-B005-4AB9-97A3-DA8860E780D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80469-F552-4BD7-A8E0-4CA01673EB54}" type="datetime1">
              <a:rPr lang="en-US" smtClean="0"/>
              <a:pPr>
                <a:defRPr/>
              </a:pPr>
              <a:t>3/13/2012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F7556-1938-4E96-9E82-5C32A0B9BE8E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B987D-980B-4DB6-ACC9-B0A14D91A375}" type="datetime1">
              <a:rPr lang="en-US" smtClean="0"/>
              <a:pPr>
                <a:defRPr/>
              </a:pPr>
              <a:t>3/13/2012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7D809-4E83-46CC-8C44-782D37AB2E8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B7915-37E3-4720-BA3D-4CF52B9AC699}" type="datetime1">
              <a:rPr lang="en-US" smtClean="0"/>
              <a:pPr>
                <a:defRPr/>
              </a:pPr>
              <a:t>3/13/2012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FA3F-EDB7-4937-B70E-AE92E46D05C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7814FAC-F91A-43FA-89AE-1E06CE6ABA95}" type="datetime1">
              <a:rPr lang="en-US" smtClean="0"/>
              <a:pPr>
                <a:defRPr/>
              </a:pPr>
              <a:t>3/13/2012</a:t>
            </a:fld>
            <a:endParaRPr lang="en-IN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48D1D-E6E8-4159-8FD7-0F021F32EDB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B096F-0560-449F-81D0-8485458473AA}" type="datetime1">
              <a:rPr lang="en-US" smtClean="0"/>
              <a:pPr>
                <a:defRPr/>
              </a:pPr>
              <a:t>3/13/2012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2EE76-B72B-449A-B191-D6745CF0C470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94E85-5DD1-482A-BAF8-7E22D66C0205}" type="datetime1">
              <a:rPr lang="en-US" smtClean="0"/>
              <a:pPr>
                <a:defRPr/>
              </a:pPr>
              <a:t>3/13/2012</a:t>
            </a:fld>
            <a:endParaRPr lang="en-IN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D13AE-F100-4719-A1D4-D4ED0CC8ACD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8689F-0B25-4762-8BA9-985E47DD0B9F}" type="datetime1">
              <a:rPr lang="en-US" smtClean="0"/>
              <a:pPr>
                <a:defRPr/>
              </a:pPr>
              <a:t>3/13/2012</a:t>
            </a:fld>
            <a:endParaRPr lang="en-IN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86003-8CB8-4CC3-BC46-AE68B2FDD0A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04A07-E0BF-4C2C-8578-AD95DF3839C5}" type="datetime1">
              <a:rPr lang="en-US" smtClean="0"/>
              <a:pPr>
                <a:defRPr/>
              </a:pPr>
              <a:t>3/13/2012</a:t>
            </a:fld>
            <a:endParaRPr lang="en-IN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E7F1E-3FE7-46D1-8585-D1F13B32AED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DB3C94-5B79-409A-AF13-E4A41C7F815F}" type="datetime1">
              <a:rPr lang="en-US" smtClean="0"/>
              <a:pPr>
                <a:defRPr/>
              </a:pPr>
              <a:t>3/13/2012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A232E-1608-49C2-B460-1CD79D9F40A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8CE76-C7BA-46AF-9105-BBFD4148FA1A}" type="datetime1">
              <a:rPr lang="en-US" smtClean="0"/>
              <a:pPr>
                <a:defRPr/>
              </a:pPr>
              <a:t>3/13/2012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BFC5C-1C83-4254-8AAF-4E6EF8930431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FB09"/>
            </a:gs>
            <a:gs pos="50000">
              <a:srgbClr val="9CB86E"/>
            </a:gs>
            <a:gs pos="100000">
              <a:srgbClr val="156B13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extLst/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A5CE149-DDC4-4784-808D-4718D40DEAB1}" type="datetime1">
              <a:rPr lang="en-US" smtClean="0"/>
              <a:pPr>
                <a:defRPr/>
              </a:pPr>
              <a:t>3/13/2012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9EC26DD-FF3B-4A7C-ACD8-4E655ACB1E8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73" r:id="rId2"/>
    <p:sldLayoutId id="2147484082" r:id="rId3"/>
    <p:sldLayoutId id="2147484074" r:id="rId4"/>
    <p:sldLayoutId id="2147484075" r:id="rId5"/>
    <p:sldLayoutId id="2147484076" r:id="rId6"/>
    <p:sldLayoutId id="2147484077" r:id="rId7"/>
    <p:sldLayoutId id="2147484083" r:id="rId8"/>
    <p:sldLayoutId id="2147484078" r:id="rId9"/>
    <p:sldLayoutId id="2147484079" r:id="rId10"/>
    <p:sldLayoutId id="2147484080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curityxploded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x9090.blogspot.in/2009/07/ollyscript-tutorial-unpack-upx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technet.microsoft.com/en-us/library/cc768129.aspx" TargetMode="External"/><Relationship Id="rId2" Type="http://schemas.openxmlformats.org/officeDocument/2006/relationships/hyperlink" Target="http://securityxploded.com/malware-analysis-training-reference.php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7.png"/><Relationship Id="rId4" Type="http://schemas.openxmlformats.org/officeDocument/2006/relationships/hyperlink" Target="http://www.securityxploded.com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ecurityxploded.com/security-training.ph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1066792"/>
            <a:ext cx="8929718" cy="1143008"/>
          </a:xfrm>
          <a:noFill/>
          <a:ln>
            <a:noFill/>
            <a:headEnd/>
            <a:tailEnd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dk1"/>
          </a:lnRef>
          <a:fillRef idx="1003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b="0" cap="none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Part 5 – Reverse Engineering Tools Basics</a:t>
            </a:r>
            <a:endParaRPr lang="en-IN" sz="3600" b="0" cap="none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05000" y="2372380"/>
            <a:ext cx="5572164" cy="523220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>
            <a:spAutoFit/>
            <a:scene3d>
              <a:camera prst="perspectiveBelow"/>
              <a:lightRig rig="threePt" dir="t"/>
            </a:scene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Swapnil Pathak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57400" y="4876800"/>
            <a:ext cx="5572140" cy="1015663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www.SecurityXploded.com</a:t>
            </a:r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9050" cap="flat" cmpd="sng" algn="ctr">
            <a:noFill/>
            <a:prstDash val="solid"/>
            <a:headEnd/>
            <a:tailEnd/>
          </a:ln>
          <a:extLst/>
        </p:spPr>
        <p:style>
          <a:lnRef idx="2">
            <a:schemeClr val="dk1"/>
          </a:lnRef>
          <a:fillRef idx="1003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400" b="1" i="0" u="none" strike="noStrike" kern="1200" cap="none" spc="0" normalizeH="0" baseline="0" noProof="0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Reverse</a:t>
            </a:r>
            <a:r>
              <a:rPr kumimoji="0" lang="en-IN" sz="2400" b="1" i="0" u="none" strike="noStrike" kern="1200" cap="none" spc="0" normalizeH="0" noProof="0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 Engineering</a:t>
            </a:r>
            <a:r>
              <a:rPr kumimoji="0" lang="en-IN" sz="2400" b="1" i="0" u="none" strike="noStrike" kern="1200" cap="none" spc="0" normalizeH="0" baseline="0" noProof="0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 &amp; Malware Analysis</a:t>
            </a:r>
            <a:r>
              <a:rPr lang="en-IN" sz="2400" b="1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</a:rPr>
              <a:t> Training</a:t>
            </a:r>
            <a:endParaRPr kumimoji="0" lang="en-IN" sz="2400" b="1" i="0" u="none" strike="noStrike" kern="1200" cap="none" spc="0" normalizeH="0" noProof="0" dirty="0" smtClean="0">
              <a:ln w="10541" cmpd="sng">
                <a:solidFill>
                  <a:srgbClr val="076202"/>
                </a:solidFill>
                <a:prstDash val="solid"/>
              </a:ln>
              <a:solidFill>
                <a:schemeClr val="bg1">
                  <a:lumMod val="85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 descr="securityxplodedbigiconnorma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3530600"/>
            <a:ext cx="1524000" cy="127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IDA Pro Functions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IDA Windows &amp; purpose – IDA View, Hex View, Imports, Strings, Functions windows etc.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Graphs &amp; Text view (use “space” to switch between views)</a:t>
            </a:r>
          </a:p>
          <a:p>
            <a:pPr>
              <a:lnSpc>
                <a:spcPct val="150000"/>
              </a:lnSpc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Xref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To &amp;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Xref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From – powerful feature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Jump &amp; Search 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Edit function names (N), Add comments (;)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7467600" cy="1143000"/>
          </a:xfrm>
        </p:spPr>
        <p:txBody>
          <a:bodyPr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IDA Pro in Action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Content Placeholder 4" descr="IDA Pro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1000" y="1219200"/>
            <a:ext cx="8229600" cy="5105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Ollydbg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Most Popular Ring 3 Debugger used in Reversing</a:t>
            </a:r>
          </a:p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Provides the below mentioned functionalities</a:t>
            </a:r>
          </a:p>
          <a:p>
            <a:pPr lvl="1">
              <a:lnSpc>
                <a:spcPct val="150000"/>
              </a:lnSpc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Debugging program step by step (Single Stepping)</a:t>
            </a:r>
          </a:p>
          <a:p>
            <a:pPr lvl="1">
              <a:lnSpc>
                <a:spcPct val="150000"/>
              </a:lnSpc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Software, Hardware and Memory based Breakpoints</a:t>
            </a:r>
          </a:p>
          <a:p>
            <a:pPr lvl="1">
              <a:lnSpc>
                <a:spcPct val="150000"/>
              </a:lnSpc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Examine the current state of the program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wrt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variables, memory etc.</a:t>
            </a:r>
          </a:p>
          <a:p>
            <a:pPr lvl="1">
              <a:lnSpc>
                <a:spcPct val="150000"/>
              </a:lnSpc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Change the flow or state of Program by directly editing Instructions, Registers or Memory.</a:t>
            </a:r>
          </a:p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Support Plugins, Here are popular ones,</a:t>
            </a:r>
          </a:p>
          <a:p>
            <a:pPr lvl="1"/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OllyDump</a:t>
            </a: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OllyAdvanced</a:t>
            </a: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OllyScript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Ollydbg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Cont.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Different Windows – CPU, Registers, Dump, Stack screens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Trace Into, Trace Over, Exceptions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Integrate windows API help file in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ollydbg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Shortcuts  (imp. Only)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F7 – Step into [call]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F8 – Single step [execute call]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F9 – Run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F2 – Breakpoint</a:t>
            </a:r>
          </a:p>
          <a:p>
            <a:pPr>
              <a:lnSpc>
                <a:spcPct val="150000"/>
              </a:lnSpc>
            </a:pP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7467600" cy="1143000"/>
          </a:xfrm>
        </p:spPr>
        <p:txBody>
          <a:bodyPr/>
          <a:lstStyle/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Ollydbg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 Action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143000"/>
            <a:ext cx="8458200" cy="5334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84"/>
            <a:ext cx="7467600" cy="1143000"/>
          </a:xfrm>
        </p:spPr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UPX Unpacking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Ollyscript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467600" cy="4525963"/>
          </a:xfrm>
        </p:spPr>
        <p:txBody>
          <a:bodyPr/>
          <a:lstStyle/>
          <a:p>
            <a:pPr>
              <a:buNone/>
            </a:pPr>
            <a:r>
              <a:rPr lang="en-US" sz="1400" dirty="0" err="1" smtClean="0"/>
              <a:t>var</a:t>
            </a:r>
            <a:r>
              <a:rPr lang="en-US" sz="1400" dirty="0" smtClean="0"/>
              <a:t> </a:t>
            </a:r>
            <a:r>
              <a:rPr lang="en-US" sz="1400" dirty="0" err="1" smtClean="0"/>
              <a:t>hwdBP</a:t>
            </a:r>
            <a:r>
              <a:rPr lang="en-US" sz="1400" dirty="0" smtClean="0"/>
              <a:t> 			// Local variable to store hardware breakpoint</a:t>
            </a:r>
          </a:p>
          <a:p>
            <a:pPr>
              <a:buNone/>
            </a:pPr>
            <a:r>
              <a:rPr lang="en-US" sz="1400" dirty="0" err="1" smtClean="0"/>
              <a:t>var</a:t>
            </a:r>
            <a:r>
              <a:rPr lang="en-US" sz="1400" dirty="0" smtClean="0"/>
              <a:t> </a:t>
            </a:r>
            <a:r>
              <a:rPr lang="en-US" sz="1400" dirty="0" err="1" smtClean="0"/>
              <a:t>softBP</a:t>
            </a:r>
            <a:r>
              <a:rPr lang="en-US" sz="1400" dirty="0" smtClean="0"/>
              <a:t> 			// Local variable to </a:t>
            </a:r>
            <a:r>
              <a:rPr lang="en-US" sz="1400" dirty="0" err="1" smtClean="0"/>
              <a:t>strore</a:t>
            </a:r>
            <a:r>
              <a:rPr lang="en-US" sz="1400" dirty="0" smtClean="0"/>
              <a:t> software breakpoint</a:t>
            </a:r>
          </a:p>
          <a:p>
            <a:pPr>
              <a:buNone/>
            </a:pPr>
            <a:r>
              <a:rPr lang="en-US" sz="1400" dirty="0" err="1" smtClean="0"/>
              <a:t>sti</a:t>
            </a:r>
            <a:r>
              <a:rPr lang="en-US" sz="1400" dirty="0" smtClean="0"/>
              <a:t> 				// Step into F7 command</a:t>
            </a:r>
          </a:p>
          <a:p>
            <a:pPr>
              <a:buNone/>
            </a:pPr>
            <a:r>
              <a:rPr lang="en-US" sz="1400" dirty="0" err="1" smtClean="0"/>
              <a:t>findop</a:t>
            </a:r>
            <a:r>
              <a:rPr lang="en-US" sz="1400" dirty="0" smtClean="0"/>
              <a:t> </a:t>
            </a:r>
            <a:r>
              <a:rPr lang="en-US" sz="1400" dirty="0" err="1" smtClean="0"/>
              <a:t>eip</a:t>
            </a:r>
            <a:r>
              <a:rPr lang="en-US" sz="1400" dirty="0" smtClean="0"/>
              <a:t>, #61# 		// find next POPAD</a:t>
            </a:r>
          </a:p>
          <a:p>
            <a:pPr>
              <a:buNone/>
            </a:pPr>
            <a:r>
              <a:rPr lang="en-US" sz="1400" dirty="0" err="1" smtClean="0"/>
              <a:t>mov</a:t>
            </a:r>
            <a:r>
              <a:rPr lang="en-US" sz="1400" dirty="0" smtClean="0"/>
              <a:t> </a:t>
            </a:r>
            <a:r>
              <a:rPr lang="en-US" sz="1400" dirty="0" err="1" smtClean="0"/>
              <a:t>hwdBP</a:t>
            </a:r>
            <a:r>
              <a:rPr lang="en-US" sz="1400" dirty="0" smtClean="0"/>
              <a:t>, $RESULT		 // Store $RESULT to hardware breakpoint local variable</a:t>
            </a:r>
          </a:p>
          <a:p>
            <a:pPr>
              <a:buNone/>
            </a:pPr>
            <a:r>
              <a:rPr lang="en-US" sz="1400" dirty="0" err="1" smtClean="0"/>
              <a:t>bphws</a:t>
            </a:r>
            <a:r>
              <a:rPr lang="en-US" sz="1400" dirty="0" smtClean="0"/>
              <a:t> </a:t>
            </a:r>
            <a:r>
              <a:rPr lang="en-US" sz="1400" dirty="0" err="1" smtClean="0"/>
              <a:t>hwdBP</a:t>
            </a:r>
            <a:r>
              <a:rPr lang="en-US" sz="1400" dirty="0" smtClean="0"/>
              <a:t>, "x“		 // Set hardware breakpoint (execute) on the next POPAD</a:t>
            </a:r>
          </a:p>
          <a:p>
            <a:pPr>
              <a:buNone/>
            </a:pPr>
            <a:r>
              <a:rPr lang="en-US" sz="1400" dirty="0" smtClean="0"/>
              <a:t>run 				// Run F9 command</a:t>
            </a:r>
          </a:p>
          <a:p>
            <a:pPr>
              <a:buNone/>
            </a:pPr>
            <a:r>
              <a:rPr lang="en-US" sz="1400" dirty="0" err="1" smtClean="0"/>
              <a:t>findop</a:t>
            </a:r>
            <a:r>
              <a:rPr lang="en-US" sz="1400" dirty="0" smtClean="0"/>
              <a:t> </a:t>
            </a:r>
            <a:r>
              <a:rPr lang="en-US" sz="1400" dirty="0" err="1" smtClean="0"/>
              <a:t>eip</a:t>
            </a:r>
            <a:r>
              <a:rPr lang="en-US" sz="1400" dirty="0" smtClean="0"/>
              <a:t>, #E9????????# 	// Find the next JMP</a:t>
            </a:r>
          </a:p>
          <a:p>
            <a:pPr>
              <a:buNone/>
            </a:pPr>
            <a:r>
              <a:rPr lang="en-US" sz="1400" dirty="0" err="1" smtClean="0"/>
              <a:t>mov</a:t>
            </a:r>
            <a:r>
              <a:rPr lang="en-US" sz="1400" dirty="0" smtClean="0"/>
              <a:t> </a:t>
            </a:r>
            <a:r>
              <a:rPr lang="en-US" sz="1400" dirty="0" err="1" smtClean="0"/>
              <a:t>softBP</a:t>
            </a:r>
            <a:r>
              <a:rPr lang="en-US" sz="1400" dirty="0" smtClean="0"/>
              <a:t>, $RESULT		 // Store $RESULT to software breakpoint local variable</a:t>
            </a:r>
          </a:p>
          <a:p>
            <a:pPr>
              <a:buNone/>
            </a:pPr>
            <a:r>
              <a:rPr lang="en-US" sz="1400" dirty="0" err="1" smtClean="0"/>
              <a:t>bp</a:t>
            </a:r>
            <a:r>
              <a:rPr lang="en-US" sz="1400" dirty="0" smtClean="0"/>
              <a:t> </a:t>
            </a:r>
            <a:r>
              <a:rPr lang="en-US" sz="1400" dirty="0" err="1" smtClean="0"/>
              <a:t>softBP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run 				// Run to JMP instruction</a:t>
            </a:r>
          </a:p>
          <a:p>
            <a:pPr>
              <a:buNone/>
            </a:pPr>
            <a:r>
              <a:rPr lang="en-US" sz="1400" dirty="0" err="1" smtClean="0"/>
              <a:t>sti</a:t>
            </a:r>
            <a:r>
              <a:rPr lang="en-US" sz="1400" dirty="0" smtClean="0"/>
              <a:t> 				// Step into the OEP</a:t>
            </a:r>
          </a:p>
          <a:p>
            <a:pPr>
              <a:buNone/>
            </a:pPr>
            <a:r>
              <a:rPr lang="en-US" sz="1400" dirty="0" err="1" smtClean="0"/>
              <a:t>cmt</a:t>
            </a:r>
            <a:r>
              <a:rPr lang="en-US" sz="1400" dirty="0" smtClean="0"/>
              <a:t> </a:t>
            </a:r>
            <a:r>
              <a:rPr lang="en-US" sz="1400" dirty="0" err="1" smtClean="0"/>
              <a:t>eip</a:t>
            </a:r>
            <a:r>
              <a:rPr lang="en-US" sz="1400" dirty="0" smtClean="0"/>
              <a:t>, "&lt;&lt;&gt;&gt;"</a:t>
            </a:r>
          </a:p>
          <a:p>
            <a:pPr>
              <a:buNone/>
            </a:pPr>
            <a:r>
              <a:rPr lang="en-US" sz="1400" dirty="0" err="1" smtClean="0"/>
              <a:t>msg</a:t>
            </a:r>
            <a:r>
              <a:rPr lang="en-US" sz="1400" dirty="0" smtClean="0"/>
              <a:t> "OEP found, you can dump the file starting from this address"</a:t>
            </a:r>
          </a:p>
          <a:p>
            <a:pPr>
              <a:buNone/>
            </a:pPr>
            <a:r>
              <a:rPr lang="en-US" sz="1400" dirty="0" smtClean="0"/>
              <a:t>ret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Source : </a:t>
            </a:r>
            <a:r>
              <a:rPr lang="en-US" sz="1400" dirty="0" smtClean="0">
                <a:hlinkClick r:id="rId2"/>
              </a:rPr>
              <a:t>http://x9090.blogspot.in/2009/07/ollyscript-tutorial-unpack-upx.html</a:t>
            </a:r>
            <a:endParaRPr lang="en-US" sz="1400" dirty="0" smtClean="0"/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endParaRPr lang="en-US" sz="1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5" name="TextBox 4"/>
          <p:cNvSpPr txBox="1"/>
          <p:nvPr/>
        </p:nvSpPr>
        <p:spPr>
          <a:xfrm>
            <a:off x="228600" y="1143000"/>
            <a:ext cx="838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Here is example for Unpacking UPX based Malwares using </a:t>
            </a:r>
            <a:r>
              <a:rPr lang="en-US" dirty="0" err="1" smtClean="0"/>
              <a:t>OllyScript</a:t>
            </a:r>
            <a:r>
              <a:rPr lang="en-US" dirty="0" smtClean="0"/>
              <a:t> in </a:t>
            </a:r>
            <a:r>
              <a:rPr lang="en-US" dirty="0" err="1" smtClean="0"/>
              <a:t>OllyDbg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Useful Tools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IN" sz="2000" dirty="0" smtClean="0"/>
              <a:t>Packer Identifier </a:t>
            </a:r>
            <a:r>
              <a:rPr lang="en-IN" sz="2000" dirty="0"/>
              <a:t>T</a:t>
            </a:r>
            <a:r>
              <a:rPr lang="en-IN" sz="2000" dirty="0" smtClean="0"/>
              <a:t>ools</a:t>
            </a:r>
          </a:p>
          <a:p>
            <a:pPr lvl="1">
              <a:lnSpc>
                <a:spcPct val="150000"/>
              </a:lnSpc>
            </a:pPr>
            <a:r>
              <a:rPr lang="en-IN" sz="2000" dirty="0" smtClean="0"/>
              <a:t>RDG packer detector</a:t>
            </a:r>
          </a:p>
          <a:p>
            <a:pPr lvl="1">
              <a:lnSpc>
                <a:spcPct val="150000"/>
              </a:lnSpc>
            </a:pPr>
            <a:r>
              <a:rPr lang="en-IN" sz="2000" dirty="0" smtClean="0"/>
              <a:t>PEID</a:t>
            </a:r>
          </a:p>
          <a:p>
            <a:pPr lvl="1">
              <a:lnSpc>
                <a:spcPct val="150000"/>
              </a:lnSpc>
            </a:pPr>
            <a:r>
              <a:rPr lang="en-IN" sz="2000" dirty="0" err="1" smtClean="0"/>
              <a:t>ExeScan</a:t>
            </a:r>
            <a:endParaRPr lang="en-IN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PEiD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– PE Packer Identifier Tool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Content Placeholder 4" descr="Pei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66800" y="1600200"/>
            <a:ext cx="6934200" cy="4495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Reference	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Complete Reference Guide for Reversing &amp; Malware Analysis Training</a:t>
            </a:r>
            <a:endParaRPr lang="en-US" sz="22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  <a:hlinkClick r:id="rId3"/>
            </a:endParaRPr>
          </a:p>
          <a:p>
            <a:pPr>
              <a:lnSpc>
                <a:spcPct val="150000"/>
              </a:lnSpc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1818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371600"/>
            <a:ext cx="9144000" cy="4462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Thank You !</a:t>
            </a:r>
          </a:p>
          <a:p>
            <a:pPr algn="ctr"/>
            <a:endParaRPr lang="en-US" sz="4800" b="1" dirty="0" smtClean="0">
              <a:solidFill>
                <a:srgbClr val="FF000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hlinkClick r:id="rId4"/>
              </a:rPr>
              <a:t>www.SecurityXploded.com</a:t>
            </a:r>
            <a:endParaRPr lang="en-US" sz="32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</p:txBody>
      </p:sp>
      <p:pic>
        <p:nvPicPr>
          <p:cNvPr id="7" name="Picture 6" descr="securityxploded_Logo_ico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81400" y="2514600"/>
            <a:ext cx="1838325" cy="1533525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Disclaimer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0" y="1371600"/>
            <a:ext cx="9144000" cy="1384995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400" dirty="0">
              <a:latin typeface="Cambria" pitchFamily="18" charset="0"/>
            </a:endParaRPr>
          </a:p>
          <a:p>
            <a:pPr marL="285750" indent="-285750" eaLnBrk="1" hangingPunct="1"/>
            <a:endParaRPr lang="en-IN" sz="2400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0" y="1371600"/>
            <a:ext cx="8763000" cy="4154984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	The Content, Demonstration, Source Code and Programs presented here is "AS IS" without any warranty or conditions of any kind. Also the views/ideas/knowledge expressed here are solely of the trainer’s only and nothing to do with the company or the organization in which the trainer is currently working. </a:t>
            </a:r>
          </a:p>
          <a:p>
            <a:pPr marL="285750" indent="-285750" algn="just" eaLnBrk="1" hangingPunct="1"/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	However in no circumstances neither the trainer nor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SecurityXploded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is responsible for any damage or loss caused due to use or misuse of the information presented here.</a:t>
            </a:r>
          </a:p>
          <a:p>
            <a:pPr marL="285750" indent="-285750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Acknowledgement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0" y="1371600"/>
            <a:ext cx="9144000" cy="1384995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400" dirty="0">
              <a:latin typeface="Cambria" pitchFamily="18" charset="0"/>
            </a:endParaRPr>
          </a:p>
          <a:p>
            <a:pPr marL="285750" indent="-285750" eaLnBrk="1" hangingPunct="1"/>
            <a:endParaRPr lang="en-IN" sz="2400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228600" y="1525756"/>
            <a:ext cx="8763000" cy="2970044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Special thanks to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null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Garage4Hackers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community for their extended support and cooperation.</a:t>
            </a: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Thanks to all the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Trainers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who have devoted their precious time and countless hours to make it happen.</a:t>
            </a: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0"/>
          <p:cNvSpPr txBox="1">
            <a:spLocks/>
          </p:cNvSpPr>
          <p:nvPr/>
        </p:nvSpPr>
        <p:spPr>
          <a:xfrm>
            <a:off x="62484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10"/>
          <p:cNvSpPr txBox="1">
            <a:spLocks/>
          </p:cNvSpPr>
          <p:nvPr/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www.SecurityXploded.com</a:t>
            </a: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Reversing &amp; Malware Analysis Training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0" y="1371600"/>
            <a:ext cx="9144000" cy="1384995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400" dirty="0">
              <a:latin typeface="Cambria" pitchFamily="18" charset="0"/>
            </a:endParaRPr>
          </a:p>
          <a:p>
            <a:pPr marL="285750" indent="-285750" eaLnBrk="1" hangingPunct="1"/>
            <a:endParaRPr lang="en-IN" sz="2400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0" y="1399431"/>
            <a:ext cx="8763000" cy="5001369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eaLnBrk="1" hangingPunct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This presentation is part of our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Reverse Engineering &amp; Malware Analysis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Training program. Currently it is delivered only during our local meet for FREE of cost.</a:t>
            </a:r>
          </a:p>
          <a:p>
            <a:pPr marL="285750" eaLnBrk="1" hangingPunct="1">
              <a:lnSpc>
                <a:spcPct val="150000"/>
              </a:lnSpc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  For complete details of this course, visit our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hlinkClick r:id="rId3"/>
              </a:rPr>
              <a:t>Security Training page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ooter Placeholder 10"/>
          <p:cNvSpPr txBox="1">
            <a:spLocks/>
          </p:cNvSpPr>
          <p:nvPr/>
        </p:nvSpPr>
        <p:spPr>
          <a:xfrm>
            <a:off x="62484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security-trainin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95600" y="3124200"/>
            <a:ext cx="2857500" cy="2057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Who am I 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304800" y="1371600"/>
            <a:ext cx="8839200" cy="4031873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lnSpc>
                <a:spcPct val="150000"/>
              </a:lnSpc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Swapnil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Pathak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Member SecurityXploded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Security Researcher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RE, Malware Analysis, Network Security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Email: swapnilpathak101@gmail.com</a:t>
            </a:r>
          </a:p>
          <a:p>
            <a:pPr marL="285750" indent="-285750" eaLnBrk="1" hangingPunct="1"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Presentation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PE Tools</a:t>
            </a:r>
          </a:p>
          <a:p>
            <a:pPr lvl="1"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PE Editor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Disassemblers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IDA Pro</a:t>
            </a:r>
          </a:p>
          <a:p>
            <a:pPr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Debuggers</a:t>
            </a:r>
          </a:p>
          <a:p>
            <a:pPr lvl="1"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OllyDbg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ClrTx/>
              <a:buFont typeface="Wingdings" pitchFamily="2" charset="2"/>
              <a:buChar char="§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Other Useful Tools</a:t>
            </a:r>
          </a:p>
          <a:p>
            <a:pPr lvl="1">
              <a:lnSpc>
                <a:spcPct val="150000"/>
              </a:lnSpc>
              <a:buNone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marL="276225" lvl="1">
              <a:lnSpc>
                <a:spcPct val="150000"/>
              </a:lnSpc>
              <a:buNone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PE Tools</a:t>
            </a:r>
            <a:endParaRPr lang="en-IN" sz="4400" b="1" dirty="0">
              <a:solidFill>
                <a:srgbClr val="00206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Portable Executable Editor</a:t>
            </a:r>
          </a:p>
          <a:p>
            <a:pPr lvl="1">
              <a:lnSpc>
                <a:spcPct val="150000"/>
              </a:lnSpc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Allow user to view, edit data structures present in PE file format</a:t>
            </a:r>
          </a:p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Some Common Use Cases:</a:t>
            </a:r>
          </a:p>
          <a:p>
            <a:pPr lvl="1">
              <a:lnSpc>
                <a:spcPct val="150000"/>
              </a:lnSpc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Change entry point of the executable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View Import/Export/Sections within EXE</a:t>
            </a: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Change characteristics of a file i.e.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Dll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to Exe</a:t>
            </a:r>
          </a:p>
          <a:p>
            <a:pPr lvl="1">
              <a:lnSpc>
                <a:spcPct val="150000"/>
              </a:lnSpc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Fix anomalies of  PE files</a:t>
            </a:r>
          </a:p>
          <a:p>
            <a:pPr>
              <a:lnSpc>
                <a:spcPct val="150000"/>
              </a:lnSpc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PE editors</a:t>
            </a:r>
          </a:p>
          <a:p>
            <a:pPr lvl="1">
              <a:lnSpc>
                <a:spcPct val="150000"/>
              </a:lnSpc>
            </a:pP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Hiew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, PE Editor, CFF Explorer,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StudPE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LordPE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etc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1143000"/>
          </a:xfrm>
        </p:spPr>
        <p:txBody>
          <a:bodyPr/>
          <a:lstStyle/>
          <a:p>
            <a:pPr algn="ctr"/>
            <a:r>
              <a:rPr lang="en-US" sz="4400" b="1" dirty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PE Editor</a:t>
            </a:r>
          </a:p>
        </p:txBody>
      </p:sp>
      <p:pic>
        <p:nvPicPr>
          <p:cNvPr id="5" name="Content Placeholder 4" descr="PE_Edito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1295400"/>
            <a:ext cx="8458200" cy="5029200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IDA Pro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Popular commercial software used for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everse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ngineering.</a:t>
            </a:r>
          </a:p>
          <a:p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isassembler and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ebugger in one tool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Supports variety of executable formats for different processors and OS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Provides both Text &amp; Graphical view of the code flow.</a:t>
            </a:r>
          </a:p>
          <a:p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iew strings, Imports, Exports referenced in the executable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Support </a:t>
            </a:r>
            <a:r>
              <a:rPr lang="en-IN" sz="2000" dirty="0" err="1" smtClean="0">
                <a:latin typeface="Times New Roman" pitchFamily="18" charset="0"/>
                <a:cs typeface="Times New Roman" pitchFamily="18" charset="0"/>
              </a:rPr>
              <a:t>Plugins</a:t>
            </a: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Some of the useful plugins</a:t>
            </a:r>
          </a:p>
          <a:p>
            <a:pPr lvl="1"/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X86 emulator</a:t>
            </a:r>
          </a:p>
          <a:p>
            <a:pPr lvl="1"/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IDAPython</a:t>
            </a:r>
            <a:endParaRPr lang="en-IN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IDARub</a:t>
            </a:r>
            <a:endParaRPr lang="en-IN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IDA Scripts</a:t>
            </a:r>
          </a:p>
          <a:p>
            <a:pPr lvl="1"/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Windbg</a:t>
            </a:r>
            <a:endParaRPr lang="en-IN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2010-10-28T18:34:05Z</outs:dateTime>
      <outs:isPinned>true</outs:isPinned>
    </outs:relatedDate>
    <outs:relatedDate>
      <outs:type>2</outs:type>
      <outs:displayName>Created</outs:displayName>
      <outs:dateTime>2010-07-04T05:35:18Z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Nagareshwar Talekar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nag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963F2505-FD45-4DDE-B41A-9969EF4D17D6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10544</TotalTime>
  <Words>520</Words>
  <Application>Microsoft Office PowerPoint</Application>
  <PresentationFormat>On-screen Show (4:3)</PresentationFormat>
  <Paragraphs>164</Paragraphs>
  <Slides>19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Technic</vt:lpstr>
      <vt:lpstr>Part 5 – Reverse Engineering Tools Basics</vt:lpstr>
      <vt:lpstr>PowerPoint Presentation</vt:lpstr>
      <vt:lpstr>PowerPoint Presentation</vt:lpstr>
      <vt:lpstr>PowerPoint Presentation</vt:lpstr>
      <vt:lpstr>PowerPoint Presentation</vt:lpstr>
      <vt:lpstr>Presentation Outline</vt:lpstr>
      <vt:lpstr>PE Tools</vt:lpstr>
      <vt:lpstr>PE Editor</vt:lpstr>
      <vt:lpstr>IDA Pro</vt:lpstr>
      <vt:lpstr>IDA Pro Functions</vt:lpstr>
      <vt:lpstr>IDA Pro in Action</vt:lpstr>
      <vt:lpstr>Ollydbg</vt:lpstr>
      <vt:lpstr>Ollydbg Cont.</vt:lpstr>
      <vt:lpstr>Ollydbg in Action</vt:lpstr>
      <vt:lpstr>UPX Unpacking Ollyscript</vt:lpstr>
      <vt:lpstr>Useful Tools</vt:lpstr>
      <vt:lpstr>PEiD – PE Packer Identifier Tool</vt:lpstr>
      <vt:lpstr>Reference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Virtualization</dc:title>
  <dc:creator>Amit Malik and Swapnil Pathak</dc:creator>
  <cp:lastModifiedBy>nag</cp:lastModifiedBy>
  <cp:revision>683</cp:revision>
  <dcterms:created xsi:type="dcterms:W3CDTF">2010-07-04T05:35:18Z</dcterms:created>
  <dcterms:modified xsi:type="dcterms:W3CDTF">2012-03-13T14:34:00Z</dcterms:modified>
</cp:coreProperties>
</file>