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4"/>
  </p:notesMasterIdLst>
  <p:handoutMasterIdLst>
    <p:handoutMasterId r:id="rId25"/>
  </p:handoutMasterIdLst>
  <p:sldIdLst>
    <p:sldId id="335" r:id="rId3"/>
    <p:sldId id="261" r:id="rId4"/>
    <p:sldId id="336" r:id="rId5"/>
    <p:sldId id="337" r:id="rId6"/>
    <p:sldId id="339" r:id="rId7"/>
    <p:sldId id="340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1" r:id="rId16"/>
    <p:sldId id="356" r:id="rId17"/>
    <p:sldId id="357" r:id="rId18"/>
    <p:sldId id="355" r:id="rId19"/>
    <p:sldId id="352" r:id="rId20"/>
    <p:sldId id="353" r:id="rId21"/>
    <p:sldId id="354" r:id="rId22"/>
    <p:sldId id="322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 varScale="1">
        <p:scale>
          <a:sx n="112" d="100"/>
          <a:sy n="112" d="100"/>
        </p:scale>
        <p:origin x="-158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4/21/2012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29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455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1200" dirty="0" smtClean="0"/>
              <a:t>#include &lt;</a:t>
            </a:r>
            <a:r>
              <a:rPr lang="en-IN" sz="1200" dirty="0" err="1" smtClean="0"/>
              <a:t>stdio.h</a:t>
            </a:r>
            <a:r>
              <a:rPr lang="en-IN" sz="1200" dirty="0" smtClean="0"/>
              <a:t>&gt;</a:t>
            </a:r>
          </a:p>
          <a:p>
            <a:pPr marL="0" indent="0">
              <a:buNone/>
            </a:pPr>
            <a:r>
              <a:rPr lang="en-IN" sz="1200" dirty="0" smtClean="0"/>
              <a:t>#include &lt;</a:t>
            </a:r>
            <a:r>
              <a:rPr lang="en-IN" sz="1200" dirty="0" err="1" smtClean="0"/>
              <a:t>string.h</a:t>
            </a:r>
            <a:r>
              <a:rPr lang="en-IN" sz="1200" dirty="0" smtClean="0"/>
              <a:t>&gt;</a:t>
            </a:r>
          </a:p>
          <a:p>
            <a:pPr marL="0" indent="0">
              <a:buNone/>
            </a:pPr>
            <a:r>
              <a:rPr lang="en-IN" sz="1200" dirty="0" smtClean="0"/>
              <a:t>#include &lt;</a:t>
            </a:r>
            <a:r>
              <a:rPr lang="en-IN" sz="1200" dirty="0" err="1" smtClean="0"/>
              <a:t>stdlib.h</a:t>
            </a:r>
            <a:r>
              <a:rPr lang="en-IN" sz="1200" dirty="0" smtClean="0"/>
              <a:t>&gt;</a:t>
            </a:r>
          </a:p>
          <a:p>
            <a:pPr marL="0" indent="0">
              <a:buNone/>
            </a:pPr>
            <a:endParaRPr lang="en-IN" sz="1200" dirty="0" smtClean="0"/>
          </a:p>
          <a:p>
            <a:pPr marL="0" indent="0">
              <a:buNone/>
            </a:pPr>
            <a:r>
              <a:rPr lang="en-IN" sz="1200" dirty="0" err="1" smtClean="0"/>
              <a:t>int</a:t>
            </a:r>
            <a:r>
              <a:rPr lang="en-IN" sz="1200" dirty="0" smtClean="0"/>
              <a:t> main()</a:t>
            </a:r>
          </a:p>
          <a:p>
            <a:pPr marL="0" indent="0">
              <a:buNone/>
            </a:pPr>
            <a:r>
              <a:rPr lang="en-IN" sz="1200" dirty="0" smtClean="0"/>
              <a:t>{</a:t>
            </a:r>
          </a:p>
          <a:p>
            <a:pPr marL="0" indent="0">
              <a:buNone/>
            </a:pPr>
            <a:r>
              <a:rPr lang="en-IN" sz="1200" dirty="0" smtClean="0"/>
              <a:t>    char a[10],b[10],c[10],d[10];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int</a:t>
            </a:r>
            <a:r>
              <a:rPr lang="en-IN" sz="1200" dirty="0" smtClean="0"/>
              <a:t> </a:t>
            </a:r>
            <a:r>
              <a:rPr lang="en-IN" sz="1200" dirty="0" err="1" smtClean="0"/>
              <a:t>i,j,k,l,r,s</a:t>
            </a:r>
            <a:r>
              <a:rPr lang="en-IN" sz="1200" dirty="0" smtClean="0"/>
              <a:t>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("#</a:t>
            </a:r>
            <a:r>
              <a:rPr lang="en-IN" sz="1200" dirty="0" err="1" smtClean="0"/>
              <a:t>Crackme</a:t>
            </a:r>
            <a:r>
              <a:rPr lang="en-IN" sz="1200" dirty="0" smtClean="0"/>
              <a:t>\n\n");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("enter username: ");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scanf</a:t>
            </a:r>
            <a:r>
              <a:rPr lang="en-IN" sz="1200" dirty="0" smtClean="0"/>
              <a:t>("%</a:t>
            </a:r>
            <a:r>
              <a:rPr lang="en-IN" sz="1200" dirty="0" err="1" smtClean="0"/>
              <a:t>s",a</a:t>
            </a:r>
            <a:r>
              <a:rPr lang="en-IN" sz="1200" dirty="0" smtClean="0"/>
              <a:t>);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("enter password: ");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scanf</a:t>
            </a:r>
            <a:r>
              <a:rPr lang="en-IN" sz="1200" dirty="0" smtClean="0"/>
              <a:t>("%</a:t>
            </a:r>
            <a:r>
              <a:rPr lang="en-IN" sz="1200" dirty="0" err="1" smtClean="0"/>
              <a:t>s",b</a:t>
            </a:r>
            <a:r>
              <a:rPr lang="en-IN" sz="1200" dirty="0" smtClean="0"/>
              <a:t>);</a:t>
            </a:r>
          </a:p>
          <a:p>
            <a:pPr marL="0" indent="0">
              <a:buNone/>
            </a:pPr>
            <a:r>
              <a:rPr lang="en-IN" sz="1200" dirty="0" smtClean="0"/>
              <a:t>    k = </a:t>
            </a:r>
            <a:r>
              <a:rPr lang="en-IN" sz="1200" dirty="0" err="1" smtClean="0"/>
              <a:t>strlen</a:t>
            </a:r>
            <a:r>
              <a:rPr lang="en-IN" sz="1200" dirty="0" smtClean="0"/>
              <a:t>(a);</a:t>
            </a:r>
          </a:p>
          <a:p>
            <a:pPr marL="0" indent="0">
              <a:buNone/>
            </a:pPr>
            <a:r>
              <a:rPr lang="en-IN" sz="1200" dirty="0" smtClean="0"/>
              <a:t>    l = </a:t>
            </a:r>
            <a:r>
              <a:rPr lang="en-IN" sz="1200" dirty="0" err="1" smtClean="0"/>
              <a:t>strlen</a:t>
            </a:r>
            <a:r>
              <a:rPr lang="en-IN" sz="1200" dirty="0" smtClean="0"/>
              <a:t>(b);</a:t>
            </a:r>
          </a:p>
          <a:p>
            <a:pPr marL="0" indent="0">
              <a:buNone/>
            </a:pPr>
            <a:r>
              <a:rPr lang="en-IN" sz="1200" dirty="0" smtClean="0"/>
              <a:t>    if (k &lt;5 || k &gt;=10){</a:t>
            </a:r>
          </a:p>
          <a:p>
            <a:pPr marL="0" indent="0">
              <a:buNone/>
            </a:pPr>
            <a:r>
              <a:rPr lang="en-IN" sz="1200" dirty="0" smtClean="0"/>
              <a:t>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nInvalid</a:t>
            </a:r>
            <a:r>
              <a:rPr lang="en-IN" sz="1200" dirty="0" smtClean="0"/>
              <a:t>! Username Length\n");</a:t>
            </a:r>
          </a:p>
          <a:p>
            <a:pPr marL="0" indent="0">
              <a:buNone/>
            </a:pPr>
            <a:r>
              <a:rPr lang="en-IN" sz="1200" dirty="0" smtClean="0"/>
              <a:t>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nHit</a:t>
            </a:r>
            <a:r>
              <a:rPr lang="en-IN" sz="1200" dirty="0" smtClean="0"/>
              <a:t> Enter to Exit\n");</a:t>
            </a:r>
          </a:p>
          <a:p>
            <a:pPr marL="0" indent="0">
              <a:buNone/>
            </a:pPr>
            <a:r>
              <a:rPr lang="en-IN" sz="1200" dirty="0" smtClean="0"/>
              <a:t>         </a:t>
            </a:r>
            <a:r>
              <a:rPr lang="en-IN" sz="1200" dirty="0" err="1" smtClean="0"/>
              <a:t>getchar</a:t>
            </a:r>
            <a:r>
              <a:rPr lang="en-IN" sz="1200" dirty="0" smtClean="0"/>
              <a:t>();</a:t>
            </a:r>
          </a:p>
          <a:p>
            <a:pPr marL="0" indent="0">
              <a:buNone/>
            </a:pPr>
            <a:r>
              <a:rPr lang="en-IN" sz="1200" dirty="0" smtClean="0"/>
              <a:t>    } else {</a:t>
            </a:r>
          </a:p>
          <a:p>
            <a:pPr marL="0" indent="0">
              <a:buNone/>
            </a:pPr>
            <a:r>
              <a:rPr lang="en-IN" sz="1200" dirty="0" smtClean="0"/>
              <a:t>    if (l != k){</a:t>
            </a:r>
          </a:p>
          <a:p>
            <a:pPr marL="0" indent="0">
              <a:buNone/>
            </a:pPr>
            <a:r>
              <a:rPr lang="en-IN" sz="1200" dirty="0" smtClean="0"/>
              <a:t>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nInvalid</a:t>
            </a:r>
            <a:r>
              <a:rPr lang="en-IN" sz="1200" dirty="0" smtClean="0"/>
              <a:t>! Password Length\n");</a:t>
            </a:r>
          </a:p>
          <a:p>
            <a:pPr marL="0" indent="0">
              <a:buNone/>
            </a:pPr>
            <a:r>
              <a:rPr lang="en-IN" sz="1200" dirty="0" smtClean="0"/>
              <a:t>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nHit</a:t>
            </a:r>
            <a:r>
              <a:rPr lang="en-IN" sz="1200" dirty="0" smtClean="0"/>
              <a:t> Enter to Exit\n");</a:t>
            </a:r>
          </a:p>
          <a:p>
            <a:pPr marL="0" indent="0">
              <a:buNone/>
            </a:pPr>
            <a:r>
              <a:rPr lang="en-IN" sz="1200" dirty="0" smtClean="0"/>
              <a:t>        </a:t>
            </a:r>
            <a:r>
              <a:rPr lang="en-IN" sz="1200" dirty="0" err="1" smtClean="0"/>
              <a:t>getchar</a:t>
            </a:r>
            <a:r>
              <a:rPr lang="en-IN" sz="1200" dirty="0" smtClean="0"/>
              <a:t>();</a:t>
            </a:r>
          </a:p>
          <a:p>
            <a:pPr marL="0" indent="0">
              <a:buNone/>
            </a:pPr>
            <a:r>
              <a:rPr lang="en-IN" sz="1200" dirty="0" smtClean="0"/>
              <a:t>    } else {</a:t>
            </a:r>
          </a:p>
          <a:p>
            <a:pPr marL="0" indent="0">
              <a:buNone/>
            </a:pPr>
            <a:r>
              <a:rPr lang="en-IN" sz="1200" dirty="0" smtClean="0"/>
              <a:t>        i = k-1;</a:t>
            </a:r>
          </a:p>
          <a:p>
            <a:pPr marL="0" indent="0">
              <a:buNone/>
            </a:pPr>
            <a:r>
              <a:rPr lang="en-IN" sz="1200" dirty="0" smtClean="0"/>
              <a:t>        j = 0;</a:t>
            </a:r>
          </a:p>
          <a:p>
            <a:pPr marL="0" indent="0">
              <a:buNone/>
            </a:pPr>
            <a:r>
              <a:rPr lang="en-IN" sz="1200" dirty="0" smtClean="0"/>
              <a:t>        while (i &gt;= 0){</a:t>
            </a:r>
          </a:p>
          <a:p>
            <a:pPr marL="0" indent="0">
              <a:buNone/>
            </a:pPr>
            <a:r>
              <a:rPr lang="en-IN" sz="1200" dirty="0" smtClean="0"/>
              <a:t>              c[j] = a[i]+i;</a:t>
            </a:r>
          </a:p>
          <a:p>
            <a:pPr marL="0" indent="0">
              <a:buNone/>
            </a:pPr>
            <a:r>
              <a:rPr lang="en-IN" sz="1200" dirty="0" smtClean="0"/>
              <a:t>              i--;</a:t>
            </a:r>
          </a:p>
          <a:p>
            <a:pPr marL="0" indent="0">
              <a:buNone/>
            </a:pPr>
            <a:r>
              <a:rPr lang="en-IN" sz="1200" dirty="0" smtClean="0"/>
              <a:t>              j++;</a:t>
            </a:r>
          </a:p>
          <a:p>
            <a:pPr marL="0" indent="0">
              <a:buNone/>
            </a:pPr>
            <a:r>
              <a:rPr lang="en-IN" sz="1200" dirty="0" smtClean="0"/>
              <a:t>        }</a:t>
            </a:r>
          </a:p>
          <a:p>
            <a:pPr marL="0" indent="0">
              <a:buNone/>
            </a:pPr>
            <a:r>
              <a:rPr lang="en-IN" sz="1200" dirty="0" smtClean="0"/>
              <a:t>        c[j] = 0;</a:t>
            </a:r>
          </a:p>
          <a:p>
            <a:pPr marL="0" indent="0">
              <a:buNone/>
            </a:pPr>
            <a:r>
              <a:rPr lang="en-IN" sz="1200" dirty="0" smtClean="0"/>
              <a:t>        r = </a:t>
            </a:r>
            <a:r>
              <a:rPr lang="en-IN" sz="1200" dirty="0" err="1" smtClean="0"/>
              <a:t>strlen</a:t>
            </a:r>
            <a:r>
              <a:rPr lang="en-IN" sz="1200" dirty="0" smtClean="0"/>
              <a:t>(c);</a:t>
            </a:r>
          </a:p>
          <a:p>
            <a:pPr marL="0" indent="0">
              <a:buNone/>
            </a:pPr>
            <a:r>
              <a:rPr lang="en-IN" sz="1200" dirty="0" smtClean="0"/>
              <a:t>        if (r == l){</a:t>
            </a:r>
          </a:p>
          <a:p>
            <a:pPr marL="0" indent="0">
              <a:buNone/>
            </a:pPr>
            <a:r>
              <a:rPr lang="en-IN" sz="1200" dirty="0" smtClean="0"/>
              <a:t>              i = </a:t>
            </a:r>
            <a:r>
              <a:rPr lang="en-IN" sz="1200" dirty="0" err="1" smtClean="0"/>
              <a:t>strcmp</a:t>
            </a:r>
            <a:r>
              <a:rPr lang="en-IN" sz="1200" dirty="0" smtClean="0"/>
              <a:t>(</a:t>
            </a:r>
            <a:r>
              <a:rPr lang="en-IN" sz="1200" dirty="0" err="1" smtClean="0"/>
              <a:t>c,b</a:t>
            </a:r>
            <a:r>
              <a:rPr lang="en-IN" sz="1200" dirty="0" smtClean="0"/>
              <a:t>);</a:t>
            </a:r>
          </a:p>
          <a:p>
            <a:pPr marL="0" indent="0">
              <a:buNone/>
            </a:pPr>
            <a:r>
              <a:rPr lang="en-IN" sz="1200" dirty="0" smtClean="0"/>
              <a:t>              if (i == 0){</a:t>
            </a:r>
          </a:p>
          <a:p>
            <a:pPr marL="0" indent="0">
              <a:buNone/>
            </a:pPr>
            <a:r>
              <a:rPr lang="en-IN" sz="1200" dirty="0" smtClean="0"/>
              <a:t>        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nCongratulations</a:t>
            </a:r>
            <a:r>
              <a:rPr lang="en-IN" sz="1200" dirty="0" smtClean="0"/>
              <a:t>! You did it..\n");</a:t>
            </a:r>
          </a:p>
          <a:p>
            <a:pPr marL="0" indent="0">
              <a:buNone/>
            </a:pPr>
            <a:r>
              <a:rPr lang="en-IN" sz="1200" dirty="0" smtClean="0"/>
              <a:t>        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nHit</a:t>
            </a:r>
            <a:r>
              <a:rPr lang="en-IN" sz="1200" dirty="0" smtClean="0"/>
              <a:t> Enter to Exit\n");</a:t>
            </a:r>
          </a:p>
          <a:p>
            <a:pPr marL="0" indent="0">
              <a:buNone/>
            </a:pPr>
            <a:r>
              <a:rPr lang="en-IN" sz="1200" dirty="0" smtClean="0"/>
              <a:t>              } else {</a:t>
            </a:r>
          </a:p>
          <a:p>
            <a:pPr marL="0" indent="0">
              <a:buNone/>
            </a:pPr>
            <a:r>
              <a:rPr lang="en-IN" sz="1200" dirty="0" smtClean="0"/>
              <a:t>        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nAccess</a:t>
            </a:r>
            <a:r>
              <a:rPr lang="en-IN" sz="1200" dirty="0" smtClean="0"/>
              <a:t> Denied! Wrong Password\n");</a:t>
            </a:r>
          </a:p>
          <a:p>
            <a:pPr marL="0" indent="0">
              <a:buNone/>
            </a:pPr>
            <a:r>
              <a:rPr lang="en-IN" sz="1200" dirty="0" smtClean="0"/>
              <a:t>                 </a:t>
            </a:r>
            <a:r>
              <a:rPr lang="en-IN" sz="1200" dirty="0" err="1" smtClean="0"/>
              <a:t>printf</a:t>
            </a:r>
            <a:r>
              <a:rPr lang="en-IN" sz="1200" dirty="0" smtClean="0"/>
              <a:t>("\</a:t>
            </a:r>
            <a:r>
              <a:rPr lang="en-IN" sz="1200" dirty="0" err="1" smtClean="0"/>
              <a:t>nHit</a:t>
            </a:r>
            <a:r>
              <a:rPr lang="en-IN" sz="1200" dirty="0" smtClean="0"/>
              <a:t> Enter to Exit\n");</a:t>
            </a:r>
          </a:p>
          <a:p>
            <a:pPr marL="0" indent="0">
              <a:buNone/>
            </a:pPr>
            <a:r>
              <a:rPr lang="en-IN" sz="1200" dirty="0" smtClean="0"/>
              <a:t>              }</a:t>
            </a:r>
          </a:p>
          <a:p>
            <a:pPr marL="0" indent="0">
              <a:buNone/>
            </a:pPr>
            <a:r>
              <a:rPr lang="en-IN" sz="1200" dirty="0" smtClean="0"/>
              <a:t>                 </a:t>
            </a:r>
            <a:r>
              <a:rPr lang="en-IN" sz="1200" dirty="0" err="1" smtClean="0"/>
              <a:t>getchar</a:t>
            </a:r>
            <a:r>
              <a:rPr lang="en-IN" sz="1200" dirty="0" smtClean="0"/>
              <a:t>();</a:t>
            </a:r>
          </a:p>
          <a:p>
            <a:pPr marL="0" indent="0">
              <a:buNone/>
            </a:pPr>
            <a:r>
              <a:rPr lang="en-IN" sz="1200" dirty="0" smtClean="0"/>
              <a:t>        }</a:t>
            </a:r>
          </a:p>
          <a:p>
            <a:pPr marL="0" indent="0">
              <a:buNone/>
            </a:pPr>
            <a:r>
              <a:rPr lang="en-IN" sz="1200" dirty="0" smtClean="0"/>
              <a:t>    }</a:t>
            </a:r>
          </a:p>
          <a:p>
            <a:pPr marL="0" indent="0">
              <a:buNone/>
            </a:pPr>
            <a:r>
              <a:rPr lang="en-IN" sz="1200" dirty="0" smtClean="0"/>
              <a:t>    }</a:t>
            </a:r>
          </a:p>
          <a:p>
            <a:pPr marL="0" indent="0">
              <a:buNone/>
            </a:pPr>
            <a:r>
              <a:rPr lang="en-IN" sz="1200" dirty="0" smtClean="0"/>
              <a:t>    </a:t>
            </a:r>
            <a:r>
              <a:rPr lang="en-IN" sz="1200" dirty="0" err="1" smtClean="0"/>
              <a:t>getchar</a:t>
            </a:r>
            <a:r>
              <a:rPr lang="en-IN" sz="1200" dirty="0" smtClean="0"/>
              <a:t>();</a:t>
            </a:r>
          </a:p>
          <a:p>
            <a:pPr marL="0" indent="0">
              <a:buNone/>
            </a:pPr>
            <a:r>
              <a:rPr lang="en-IN" sz="1200" dirty="0" smtClean="0"/>
              <a:t>}</a:t>
            </a:r>
          </a:p>
          <a:p>
            <a:pPr marL="0" indent="0">
              <a:buNone/>
            </a:pPr>
            <a:r>
              <a:rPr lang="en-IN" sz="1200" dirty="0" smtClean="0"/>
              <a:t> 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8A04A8-207B-4F46-83B8-72F14DAAC076}" type="slidenum">
              <a:rPr lang="en-IN" smtClean="0"/>
              <a:pPr>
                <a:defRPr/>
              </a:pPr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934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4/21/2012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IF_(x86_flag)" TargetMode="External"/><Relationship Id="rId3" Type="http://schemas.openxmlformats.org/officeDocument/2006/relationships/hyperlink" Target="http://en.wikipedia.org/wiki/Parity_flag" TargetMode="External"/><Relationship Id="rId7" Type="http://schemas.openxmlformats.org/officeDocument/2006/relationships/hyperlink" Target="http://en.wikipedia.org/wiki/Trap_flag" TargetMode="External"/><Relationship Id="rId2" Type="http://schemas.openxmlformats.org/officeDocument/2006/relationships/hyperlink" Target="http://en.wikipedia.org/wiki/Carry_fla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ign_flag" TargetMode="External"/><Relationship Id="rId5" Type="http://schemas.openxmlformats.org/officeDocument/2006/relationships/hyperlink" Target="http://en.wikipedia.org/wiki/Zero_flag" TargetMode="External"/><Relationship Id="rId4" Type="http://schemas.openxmlformats.org/officeDocument/2006/relationships/hyperlink" Target="http://en.wikipedia.org/wiki/Adjust_flag" TargetMode="External"/><Relationship Id="rId9" Type="http://schemas.openxmlformats.org/officeDocument/2006/relationships/hyperlink" Target="http://en.wikipedia.org/wiki/Overflow_fla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Windows_API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witter.com/b44nz0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Practical Reversing (I)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286000"/>
            <a:ext cx="5572164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Harsimran Walia</a:t>
            </a:r>
            <a:endParaRPr lang="en-US" sz="28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Memory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 access memory, need of permissions</a:t>
            </a:r>
          </a:p>
          <a:p>
            <a:r>
              <a:rPr lang="en-US" dirty="0" smtClean="0"/>
              <a:t>Lots of permissions</a:t>
            </a:r>
          </a:p>
          <a:p>
            <a:pPr lvl="1"/>
            <a:r>
              <a:rPr lang="en-IN" sz="2400" dirty="0" smtClean="0"/>
              <a:t>PAGE_GUARD</a:t>
            </a:r>
          </a:p>
          <a:p>
            <a:pPr lvl="1"/>
            <a:r>
              <a:rPr lang="en-IN" sz="2400" dirty="0" smtClean="0"/>
              <a:t>PAGE_READWRITE</a:t>
            </a:r>
          </a:p>
          <a:p>
            <a:pPr lvl="1"/>
            <a:r>
              <a:rPr lang="en-IN" sz="2400" dirty="0"/>
              <a:t>PAGE_EXECUTE</a:t>
            </a:r>
            <a:endParaRPr lang="en-IN" sz="2400" dirty="0" smtClean="0"/>
          </a:p>
          <a:p>
            <a:pPr lvl="1"/>
            <a:r>
              <a:rPr lang="en-IN" sz="2400" dirty="0" smtClean="0"/>
              <a:t>PAGE_EXECUTE_READ</a:t>
            </a:r>
          </a:p>
          <a:p>
            <a:r>
              <a:rPr lang="en-US" dirty="0" smtClean="0"/>
              <a:t>To set memory breakpoint,</a:t>
            </a:r>
          </a:p>
          <a:p>
            <a:pPr lvl="1"/>
            <a:r>
              <a:rPr lang="en-US" dirty="0" smtClean="0"/>
              <a:t> the permissions of that memory region is set to </a:t>
            </a:r>
            <a:r>
              <a:rPr lang="en-IN" dirty="0" smtClean="0"/>
              <a:t>PAGE_GUARD</a:t>
            </a:r>
          </a:p>
          <a:p>
            <a:pPr lvl="1"/>
            <a:r>
              <a:rPr lang="en-IN" dirty="0" smtClean="0"/>
              <a:t>whenever an access is made to that memory </a:t>
            </a:r>
            <a:r>
              <a:rPr lang="en-IN" dirty="0"/>
              <a:t>STATUS_GUARD_PAGE_VIOLATION </a:t>
            </a:r>
            <a:r>
              <a:rPr lang="en-IN" dirty="0" smtClean="0"/>
              <a:t>exception is raised</a:t>
            </a:r>
          </a:p>
          <a:p>
            <a:pPr lvl="1"/>
            <a:r>
              <a:rPr lang="en-US" dirty="0" smtClean="0"/>
              <a:t>On getting the exception the debugger changes the permission back to the original</a:t>
            </a:r>
          </a:p>
          <a:p>
            <a:pPr lvl="1"/>
            <a:r>
              <a:rPr lang="en-US" dirty="0" smtClean="0"/>
              <a:t>Notifies the user of the breakpoint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1443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206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Demo</a:t>
            </a:r>
            <a:endParaRPr lang="en-IN" sz="3600" dirty="0">
              <a:solidFill>
                <a:srgbClr val="002060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Breakpoints</a:t>
            </a:r>
            <a:endParaRPr lang="en-IN" sz="4400" b="1" dirty="0"/>
          </a:p>
        </p:txBody>
      </p:sp>
    </p:spTree>
    <p:extLst>
      <p:ext uri="{BB962C8B-B14F-4D97-AF65-F5344CB8AC3E}">
        <p14:creationId xmlns:p14="http://schemas.microsoft.com/office/powerpoint/2010/main" val="105689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Flags (</a:t>
            </a:r>
            <a:r>
              <a:rPr lang="en-US" b="1" dirty="0" err="1" smtClean="0"/>
              <a:t>Eflags</a:t>
            </a:r>
            <a:r>
              <a:rPr lang="en-US" b="1" dirty="0" smtClean="0"/>
              <a:t> Register)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register – 32 bits</a:t>
            </a:r>
          </a:p>
          <a:p>
            <a:r>
              <a:rPr lang="en-US" dirty="0" smtClean="0"/>
              <a:t>Each bit signifies a flag</a:t>
            </a:r>
          </a:p>
          <a:p>
            <a:r>
              <a:rPr lang="en-US" dirty="0" smtClean="0"/>
              <a:t>Few important ones are:</a:t>
            </a:r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97545"/>
              </p:ext>
            </p:extLst>
          </p:nvPr>
        </p:nvGraphicFramePr>
        <p:xfrm>
          <a:off x="2051720" y="3645024"/>
          <a:ext cx="3888432" cy="2886868"/>
        </p:xfrm>
        <a:graphic>
          <a:graphicData uri="http://schemas.openxmlformats.org/drawingml/2006/table">
            <a:tbl>
              <a:tblPr/>
              <a:tblGrid>
                <a:gridCol w="1296144"/>
                <a:gridCol w="1296144"/>
                <a:gridCol w="1296144"/>
              </a:tblGrid>
              <a:tr h="274940">
                <a:tc>
                  <a:txBody>
                    <a:bodyPr/>
                    <a:lstStyle/>
                    <a:p>
                      <a:pPr algn="ctr"/>
                      <a:r>
                        <a:rPr lang="en-IN" sz="900" dirty="0">
                          <a:effectLst/>
                        </a:rPr>
                        <a:t>Bit #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900">
                          <a:effectLst/>
                        </a:rPr>
                        <a:t>Abbreviation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900">
                          <a:effectLst/>
                        </a:rPr>
                        <a:t>Description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0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CF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2" tooltip="Carry flag"/>
                        </a:rPr>
                        <a:t>Carry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2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PF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3" tooltip="Parity flag"/>
                        </a:rPr>
                        <a:t>Parity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4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AF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4" tooltip="Adjust flag"/>
                        </a:rPr>
                        <a:t>Adjust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6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ZF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5" tooltip="Zero flag"/>
                        </a:rPr>
                        <a:t>Zero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7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SF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6" tooltip="Sign flag"/>
                        </a:rPr>
                        <a:t>Sign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1144"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8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TF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 dirty="0">
                          <a:solidFill>
                            <a:srgbClr val="0B0080"/>
                          </a:solidFill>
                          <a:effectLst/>
                          <a:hlinkClick r:id="rId7" tooltip="Trap flag"/>
                        </a:rPr>
                        <a:t>Trap flag</a:t>
                      </a:r>
                      <a:r>
                        <a:rPr lang="en-IN" sz="900" dirty="0">
                          <a:effectLst/>
                        </a:rPr>
                        <a:t> (single step)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1144"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9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IF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>
                          <a:solidFill>
                            <a:srgbClr val="0B0080"/>
                          </a:solidFill>
                          <a:effectLst/>
                          <a:hlinkClick r:id="rId8" tooltip="IF (x86 flag)"/>
                        </a:rPr>
                        <a:t>Interrupt enable flag</a:t>
                      </a:r>
                      <a:endParaRPr lang="en-IN" sz="90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4940">
                <a:tc>
                  <a:txBody>
                    <a:bodyPr/>
                    <a:lstStyle/>
                    <a:p>
                      <a:r>
                        <a:rPr lang="en-IN" sz="900" dirty="0">
                          <a:effectLst/>
                        </a:rPr>
                        <a:t>11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>
                          <a:effectLst/>
                        </a:rPr>
                        <a:t>OF</a:t>
                      </a: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900" u="none" strike="noStrike" dirty="0">
                          <a:solidFill>
                            <a:srgbClr val="0B0080"/>
                          </a:solidFill>
                          <a:effectLst/>
                          <a:hlinkClick r:id="rId9" tooltip="Overflow flag"/>
                        </a:rPr>
                        <a:t>Overflow flag</a:t>
                      </a:r>
                      <a:endParaRPr lang="en-IN" sz="900" dirty="0">
                        <a:effectLst/>
                      </a:endParaRPr>
                    </a:p>
                  </a:txBody>
                  <a:tcPr marL="47145" marR="47145" marT="23573" marB="23573"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22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Flags Demystified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000" b="1" dirty="0" smtClean="0"/>
              <a:t>Carry </a:t>
            </a:r>
            <a:r>
              <a:rPr lang="en-IN" sz="2000" b="1" dirty="0"/>
              <a:t>flag</a:t>
            </a:r>
            <a:r>
              <a:rPr lang="en-IN" sz="2000" dirty="0"/>
              <a:t> </a:t>
            </a:r>
            <a:r>
              <a:rPr lang="en-IN" sz="2000" dirty="0" smtClean="0"/>
              <a:t>is used </a:t>
            </a:r>
            <a:r>
              <a:rPr lang="en-IN" sz="2000" dirty="0"/>
              <a:t>to indicate when an arithmetic carry or borrow has been generated out of </a:t>
            </a:r>
            <a:r>
              <a:rPr lang="en-IN" sz="2000" dirty="0" smtClean="0"/>
              <a:t>the most </a:t>
            </a:r>
            <a:r>
              <a:rPr lang="en-IN" sz="2000" dirty="0"/>
              <a:t>significant ALU bit position</a:t>
            </a:r>
            <a:endParaRPr lang="en-IN" sz="2000" b="1" dirty="0" smtClean="0"/>
          </a:p>
          <a:p>
            <a:pPr algn="just"/>
            <a:r>
              <a:rPr lang="en-IN" sz="2000" b="1" dirty="0" smtClean="0"/>
              <a:t>Parity </a:t>
            </a:r>
            <a:r>
              <a:rPr lang="en-IN" sz="2000" b="1" dirty="0"/>
              <a:t>flag</a:t>
            </a:r>
            <a:r>
              <a:rPr lang="en-IN" sz="2000" dirty="0"/>
              <a:t> indicates if the number of set bits is odd or even in the binary representation of the result of the last </a:t>
            </a:r>
            <a:r>
              <a:rPr lang="en-IN" sz="2000" dirty="0" smtClean="0"/>
              <a:t>operation</a:t>
            </a:r>
          </a:p>
          <a:p>
            <a:pPr algn="just"/>
            <a:r>
              <a:rPr lang="en-IN" sz="2000" b="1" dirty="0"/>
              <a:t>Adjust flag</a:t>
            </a:r>
            <a:r>
              <a:rPr lang="en-IN" sz="2000" dirty="0"/>
              <a:t> </a:t>
            </a:r>
            <a:r>
              <a:rPr lang="en-IN" sz="2000" dirty="0" smtClean="0"/>
              <a:t>is used </a:t>
            </a:r>
            <a:r>
              <a:rPr lang="en-IN" sz="2000" dirty="0"/>
              <a:t>to indicate when an arithmetic carry or borrow has been generated out of the 4 least significant </a:t>
            </a:r>
            <a:r>
              <a:rPr lang="en-IN" sz="2000" dirty="0" smtClean="0"/>
              <a:t>bits</a:t>
            </a:r>
          </a:p>
          <a:p>
            <a:pPr algn="just"/>
            <a:r>
              <a:rPr lang="en-IN" sz="2000" b="1" dirty="0" smtClean="0"/>
              <a:t>Zero </a:t>
            </a:r>
            <a:r>
              <a:rPr lang="en-IN" sz="2000" b="1" dirty="0"/>
              <a:t>Flag</a:t>
            </a:r>
            <a:r>
              <a:rPr lang="en-IN" sz="2000" dirty="0"/>
              <a:t> </a:t>
            </a:r>
            <a:r>
              <a:rPr lang="en-IN" sz="2000" dirty="0" smtClean="0"/>
              <a:t>is </a:t>
            </a:r>
            <a:r>
              <a:rPr lang="en-IN" sz="2000" dirty="0"/>
              <a:t>used to check the result of an arithmetic operation, including bitwise logical instructions. It is set if an arithmetic result is zero, and reset otherwise</a:t>
            </a:r>
          </a:p>
          <a:p>
            <a:pPr algn="just"/>
            <a:r>
              <a:rPr lang="en-IN" sz="2000" b="1" dirty="0" smtClean="0"/>
              <a:t>Sign </a:t>
            </a:r>
            <a:r>
              <a:rPr lang="en-IN" sz="2000" b="1" dirty="0"/>
              <a:t>flag</a:t>
            </a:r>
            <a:r>
              <a:rPr lang="en-IN" sz="2000" dirty="0"/>
              <a:t> is </a:t>
            </a:r>
            <a:r>
              <a:rPr lang="en-IN" sz="2000" dirty="0" smtClean="0"/>
              <a:t>used </a:t>
            </a:r>
            <a:r>
              <a:rPr lang="en-IN" sz="2000" dirty="0"/>
              <a:t>to indicate whether the result of last mathematic operation resulted in a value whose most significant bit was </a:t>
            </a:r>
            <a:r>
              <a:rPr lang="en-IN" sz="2000" dirty="0" smtClean="0"/>
              <a:t>set</a:t>
            </a:r>
          </a:p>
          <a:p>
            <a:pPr algn="just"/>
            <a:r>
              <a:rPr lang="en-IN" sz="2000" dirty="0"/>
              <a:t>A </a:t>
            </a:r>
            <a:r>
              <a:rPr lang="en-IN" sz="2000" b="1" dirty="0"/>
              <a:t>trap flag</a:t>
            </a:r>
            <a:r>
              <a:rPr lang="en-IN" sz="2000" dirty="0"/>
              <a:t> permits operation of a processor in single-step </a:t>
            </a:r>
            <a:r>
              <a:rPr lang="en-IN" sz="2000" dirty="0" smtClean="0"/>
              <a:t>mode</a:t>
            </a:r>
          </a:p>
          <a:p>
            <a:pPr algn="just"/>
            <a:r>
              <a:rPr lang="en-IN" sz="2000" b="1" dirty="0" smtClean="0"/>
              <a:t>Overflow </a:t>
            </a:r>
            <a:r>
              <a:rPr lang="en-IN" sz="2000" b="1" dirty="0"/>
              <a:t>flag</a:t>
            </a:r>
            <a:r>
              <a:rPr lang="en-IN" sz="2000" dirty="0"/>
              <a:t> </a:t>
            </a:r>
            <a:r>
              <a:rPr lang="en-IN" sz="2000" dirty="0" smtClean="0"/>
              <a:t>is</a:t>
            </a:r>
            <a:r>
              <a:rPr lang="en-IN" sz="2000" dirty="0"/>
              <a:t> used to indicate when an arithmetic overflow has occurred in an operation, indicating that the signed two's-complement result would not fit in the number of bits used for the operation</a:t>
            </a:r>
          </a:p>
        </p:txBody>
      </p:sp>
    </p:spTree>
    <p:extLst>
      <p:ext uri="{BB962C8B-B14F-4D97-AF65-F5344CB8AC3E}">
        <p14:creationId xmlns:p14="http://schemas.microsoft.com/office/powerpoint/2010/main" val="338397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Basic Reversing Techniques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for readable strings</a:t>
            </a:r>
          </a:p>
          <a:p>
            <a:r>
              <a:rPr lang="en-US" dirty="0" smtClean="0"/>
              <a:t>Import table (IAT) for imported Windows API</a:t>
            </a:r>
          </a:p>
          <a:p>
            <a:r>
              <a:rPr lang="en-US" dirty="0" smtClean="0"/>
              <a:t>Setting breakpoint on interesting API</a:t>
            </a:r>
          </a:p>
          <a:p>
            <a:r>
              <a:rPr lang="en-US" dirty="0" smtClean="0"/>
              <a:t>Single stepping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93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Variables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 under </a:t>
            </a:r>
            <a:r>
              <a:rPr lang="en-IN" b="1" dirty="0" smtClean="0"/>
              <a:t>Names </a:t>
            </a:r>
            <a:r>
              <a:rPr lang="en-IN" dirty="0" smtClean="0"/>
              <a:t>tab</a:t>
            </a:r>
            <a:endParaRPr lang="en-IN" dirty="0"/>
          </a:p>
          <a:p>
            <a:pPr lvl="2"/>
            <a:r>
              <a:rPr lang="en-US" dirty="0"/>
              <a:t>L - </a:t>
            </a:r>
            <a:r>
              <a:rPr lang="en-IN" dirty="0"/>
              <a:t>library function</a:t>
            </a:r>
          </a:p>
          <a:p>
            <a:pPr lvl="2"/>
            <a:r>
              <a:rPr lang="en-IN" dirty="0"/>
              <a:t>F - regular function</a:t>
            </a:r>
          </a:p>
          <a:p>
            <a:pPr lvl="2"/>
            <a:r>
              <a:rPr lang="en-IN" dirty="0"/>
              <a:t>C - instruction</a:t>
            </a:r>
          </a:p>
          <a:p>
            <a:pPr lvl="2"/>
            <a:r>
              <a:rPr lang="en-IN" dirty="0"/>
              <a:t>A -  </a:t>
            </a:r>
            <a:r>
              <a:rPr lang="en-IN" dirty="0" err="1"/>
              <a:t>ascii</a:t>
            </a:r>
            <a:r>
              <a:rPr lang="en-IN" dirty="0"/>
              <a:t> string</a:t>
            </a:r>
          </a:p>
          <a:p>
            <a:pPr lvl="2"/>
            <a:r>
              <a:rPr lang="en-IN" dirty="0"/>
              <a:t>D - data</a:t>
            </a:r>
          </a:p>
          <a:p>
            <a:pPr lvl="2"/>
            <a:r>
              <a:rPr lang="en-IN" dirty="0"/>
              <a:t>I - imported name</a:t>
            </a:r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0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7467600" cy="2544763"/>
          </a:xfrm>
        </p:spPr>
        <p:txBody>
          <a:bodyPr/>
          <a:lstStyle/>
          <a:p>
            <a:r>
              <a:rPr lang="en-US" sz="2400" dirty="0" smtClean="0"/>
              <a:t>Global variables are generally </a:t>
            </a:r>
            <a:r>
              <a:rPr lang="en-US" sz="2400" dirty="0" err="1" smtClean="0"/>
              <a:t>dword</a:t>
            </a:r>
            <a:r>
              <a:rPr lang="en-US" sz="2400" dirty="0" smtClean="0"/>
              <a:t>_&lt;address&gt; </a:t>
            </a:r>
          </a:p>
          <a:p>
            <a:pPr lvl="1"/>
            <a:r>
              <a:rPr lang="en-US" sz="2000" dirty="0" smtClean="0"/>
              <a:t>dword_402000 – as shown in image</a:t>
            </a:r>
          </a:p>
          <a:p>
            <a:endParaRPr lang="en-US" sz="2400" dirty="0" smtClean="0"/>
          </a:p>
          <a:p>
            <a:r>
              <a:rPr lang="en-US" sz="2400" dirty="0" smtClean="0"/>
              <a:t>Local variables are of the form </a:t>
            </a:r>
            <a:r>
              <a:rPr lang="en-US" sz="2000" dirty="0" err="1" smtClean="0"/>
              <a:t>var</a:t>
            </a:r>
            <a:r>
              <a:rPr lang="en-US" sz="2000" dirty="0" smtClean="0"/>
              <a:t>_&lt;offset&gt;</a:t>
            </a:r>
          </a:p>
          <a:p>
            <a:pPr lvl="1"/>
            <a:r>
              <a:rPr lang="en-US" sz="2000" dirty="0" smtClean="0"/>
              <a:t>var_6C </a:t>
            </a:r>
            <a:r>
              <a:rPr lang="en-US" sz="2000" dirty="0"/>
              <a:t>– as shown in image</a:t>
            </a:r>
          </a:p>
          <a:p>
            <a:pPr lvl="1"/>
            <a:endParaRPr lang="en-US" sz="2000" dirty="0" smtClean="0"/>
          </a:p>
          <a:p>
            <a:endParaRPr lang="en-I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6676258" cy="171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8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Loop in IDA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Red Line</a:t>
            </a:r>
          </a:p>
          <a:p>
            <a:pPr lvl="1"/>
            <a:r>
              <a:rPr lang="en-US" dirty="0" smtClean="0"/>
              <a:t>If condition is false</a:t>
            </a:r>
          </a:p>
          <a:p>
            <a:pPr lvl="1"/>
            <a:r>
              <a:rPr lang="en-US" dirty="0" smtClean="0"/>
              <a:t>(zero flag = 0)</a:t>
            </a:r>
          </a:p>
          <a:p>
            <a:r>
              <a:rPr lang="en-US" dirty="0" smtClean="0"/>
              <a:t>Green Line 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condition is </a:t>
            </a:r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(zero </a:t>
            </a:r>
            <a:r>
              <a:rPr lang="en-US" dirty="0"/>
              <a:t>flag = </a:t>
            </a:r>
            <a:r>
              <a:rPr lang="en-US" dirty="0" smtClean="0"/>
              <a:t>1)</a:t>
            </a:r>
            <a:endParaRPr lang="en-IN" dirty="0"/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00200"/>
            <a:ext cx="4038600" cy="4122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862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>
                <a:solidFill>
                  <a:srgbClr val="002060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Demo</a:t>
            </a:r>
            <a:endParaRPr lang="en-IN" sz="3600" dirty="0">
              <a:solidFill>
                <a:srgbClr val="002060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Reversing a Simple </a:t>
            </a:r>
            <a:r>
              <a:rPr lang="en-US" sz="3600" b="1" dirty="0" err="1"/>
              <a:t>C</a:t>
            </a:r>
            <a:r>
              <a:rPr lang="en-US" sz="3600" b="1" dirty="0" err="1" smtClean="0"/>
              <a:t>rackme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247478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4248472" cy="41805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Crackme</a:t>
            </a:r>
            <a:r>
              <a:rPr lang="en-US" b="1" dirty="0" smtClean="0"/>
              <a:t> Code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056" y="0"/>
            <a:ext cx="3610744" cy="65253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900" dirty="0"/>
              <a:t>#include &lt;</a:t>
            </a:r>
            <a:r>
              <a:rPr lang="en-IN" sz="900" dirty="0" err="1"/>
              <a:t>stdio.h</a:t>
            </a:r>
            <a:r>
              <a:rPr lang="en-IN" sz="900" dirty="0"/>
              <a:t>&gt;</a:t>
            </a:r>
          </a:p>
          <a:p>
            <a:pPr marL="0" indent="0">
              <a:buNone/>
            </a:pPr>
            <a:r>
              <a:rPr lang="en-IN" sz="900" dirty="0"/>
              <a:t>#include &lt;</a:t>
            </a:r>
            <a:r>
              <a:rPr lang="en-IN" sz="900" dirty="0" err="1"/>
              <a:t>string.h</a:t>
            </a:r>
            <a:r>
              <a:rPr lang="en-IN" sz="900" dirty="0"/>
              <a:t>&gt;</a:t>
            </a:r>
          </a:p>
          <a:p>
            <a:pPr marL="0" indent="0">
              <a:buNone/>
            </a:pPr>
            <a:r>
              <a:rPr lang="en-IN" sz="900" dirty="0"/>
              <a:t>#include &lt;</a:t>
            </a:r>
            <a:r>
              <a:rPr lang="en-IN" sz="900" dirty="0" err="1"/>
              <a:t>stdlib.h</a:t>
            </a:r>
            <a:r>
              <a:rPr lang="en-IN" sz="900" dirty="0"/>
              <a:t>&gt;</a:t>
            </a:r>
          </a:p>
          <a:p>
            <a:pPr marL="0" indent="0">
              <a:buNone/>
            </a:pPr>
            <a:endParaRPr lang="en-IN" sz="900" dirty="0"/>
          </a:p>
          <a:p>
            <a:pPr marL="0" indent="0">
              <a:buNone/>
            </a:pPr>
            <a:r>
              <a:rPr lang="en-IN" sz="900" dirty="0" err="1"/>
              <a:t>int</a:t>
            </a:r>
            <a:r>
              <a:rPr lang="en-IN" sz="900" dirty="0"/>
              <a:t> main()</a:t>
            </a:r>
          </a:p>
          <a:p>
            <a:pPr marL="0" indent="0">
              <a:buNone/>
            </a:pPr>
            <a:r>
              <a:rPr lang="en-IN" sz="900" dirty="0"/>
              <a:t>{</a:t>
            </a:r>
          </a:p>
          <a:p>
            <a:pPr marL="0" indent="0">
              <a:buNone/>
            </a:pPr>
            <a:r>
              <a:rPr lang="en-IN" sz="900" dirty="0"/>
              <a:t>    char a[10],b[10],c[10],d[10];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int</a:t>
            </a:r>
            <a:r>
              <a:rPr lang="en-IN" sz="900" dirty="0"/>
              <a:t> </a:t>
            </a:r>
            <a:r>
              <a:rPr lang="en-IN" sz="900" dirty="0" err="1"/>
              <a:t>i,j,k,l,r,s</a:t>
            </a:r>
            <a:r>
              <a:rPr lang="en-IN" sz="900" dirty="0"/>
              <a:t>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printf</a:t>
            </a:r>
            <a:r>
              <a:rPr lang="en-IN" sz="900" dirty="0"/>
              <a:t>("#</a:t>
            </a:r>
            <a:r>
              <a:rPr lang="en-IN" sz="900" dirty="0" err="1"/>
              <a:t>Crackme</a:t>
            </a:r>
            <a:r>
              <a:rPr lang="en-IN" sz="900" dirty="0"/>
              <a:t>\n\n");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printf</a:t>
            </a:r>
            <a:r>
              <a:rPr lang="en-IN" sz="900" dirty="0"/>
              <a:t>("enter username: ");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scanf</a:t>
            </a:r>
            <a:r>
              <a:rPr lang="en-IN" sz="900" dirty="0"/>
              <a:t>("%</a:t>
            </a:r>
            <a:r>
              <a:rPr lang="en-IN" sz="900" dirty="0" err="1"/>
              <a:t>s",a</a:t>
            </a:r>
            <a:r>
              <a:rPr lang="en-IN" sz="900" dirty="0"/>
              <a:t>);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printf</a:t>
            </a:r>
            <a:r>
              <a:rPr lang="en-IN" sz="900" dirty="0"/>
              <a:t>("enter password: ");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scanf</a:t>
            </a:r>
            <a:r>
              <a:rPr lang="en-IN" sz="900" dirty="0"/>
              <a:t>("%</a:t>
            </a:r>
            <a:r>
              <a:rPr lang="en-IN" sz="900" dirty="0" err="1"/>
              <a:t>s",b</a:t>
            </a:r>
            <a:r>
              <a:rPr lang="en-IN" sz="900" dirty="0"/>
              <a:t>);</a:t>
            </a:r>
          </a:p>
          <a:p>
            <a:pPr marL="0" indent="0">
              <a:buNone/>
            </a:pPr>
            <a:r>
              <a:rPr lang="en-IN" sz="900" dirty="0"/>
              <a:t>    k = </a:t>
            </a:r>
            <a:r>
              <a:rPr lang="en-IN" sz="900" dirty="0" err="1"/>
              <a:t>strlen</a:t>
            </a:r>
            <a:r>
              <a:rPr lang="en-IN" sz="900" dirty="0"/>
              <a:t>(a);</a:t>
            </a:r>
          </a:p>
          <a:p>
            <a:pPr marL="0" indent="0">
              <a:buNone/>
            </a:pPr>
            <a:r>
              <a:rPr lang="en-IN" sz="900" dirty="0"/>
              <a:t>    l = </a:t>
            </a:r>
            <a:r>
              <a:rPr lang="en-IN" sz="900" dirty="0" err="1"/>
              <a:t>strlen</a:t>
            </a:r>
            <a:r>
              <a:rPr lang="en-IN" sz="900" dirty="0"/>
              <a:t>(b);</a:t>
            </a:r>
          </a:p>
          <a:p>
            <a:pPr marL="0" indent="0">
              <a:buNone/>
            </a:pPr>
            <a:r>
              <a:rPr lang="en-IN" sz="900" dirty="0"/>
              <a:t>    if (k &lt;5 || k &gt;=10){</a:t>
            </a:r>
          </a:p>
          <a:p>
            <a:pPr marL="0" indent="0">
              <a:buNone/>
            </a:pPr>
            <a:r>
              <a:rPr lang="en-IN" sz="900" dirty="0"/>
              <a:t>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nInvalid</a:t>
            </a:r>
            <a:r>
              <a:rPr lang="en-IN" sz="900" dirty="0"/>
              <a:t>! Username Length\n");</a:t>
            </a:r>
          </a:p>
          <a:p>
            <a:pPr marL="0" indent="0">
              <a:buNone/>
            </a:pPr>
            <a:r>
              <a:rPr lang="en-IN" sz="900" dirty="0"/>
              <a:t>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nHit</a:t>
            </a:r>
            <a:r>
              <a:rPr lang="en-IN" sz="900" dirty="0"/>
              <a:t> Enter to Exit\n");</a:t>
            </a:r>
          </a:p>
          <a:p>
            <a:pPr marL="0" indent="0">
              <a:buNone/>
            </a:pPr>
            <a:r>
              <a:rPr lang="en-IN" sz="900" dirty="0"/>
              <a:t>         </a:t>
            </a:r>
            <a:r>
              <a:rPr lang="en-IN" sz="900" dirty="0" err="1"/>
              <a:t>getchar</a:t>
            </a:r>
            <a:r>
              <a:rPr lang="en-IN" sz="900" dirty="0"/>
              <a:t>();</a:t>
            </a:r>
          </a:p>
          <a:p>
            <a:pPr marL="0" indent="0">
              <a:buNone/>
            </a:pPr>
            <a:r>
              <a:rPr lang="en-IN" sz="900" dirty="0"/>
              <a:t>    } else {</a:t>
            </a:r>
          </a:p>
          <a:p>
            <a:pPr marL="0" indent="0">
              <a:buNone/>
            </a:pPr>
            <a:r>
              <a:rPr lang="en-IN" sz="900" dirty="0"/>
              <a:t>    if (l != k){</a:t>
            </a:r>
          </a:p>
          <a:p>
            <a:pPr marL="0" indent="0">
              <a:buNone/>
            </a:pPr>
            <a:r>
              <a:rPr lang="en-IN" sz="900" dirty="0"/>
              <a:t>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nInvalid</a:t>
            </a:r>
            <a:r>
              <a:rPr lang="en-IN" sz="900" dirty="0"/>
              <a:t>! Password Length\n");</a:t>
            </a:r>
          </a:p>
          <a:p>
            <a:pPr marL="0" indent="0">
              <a:buNone/>
            </a:pPr>
            <a:r>
              <a:rPr lang="en-IN" sz="900" dirty="0"/>
              <a:t>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nHit</a:t>
            </a:r>
            <a:r>
              <a:rPr lang="en-IN" sz="900" dirty="0"/>
              <a:t> Enter to Exit\n");</a:t>
            </a:r>
          </a:p>
          <a:p>
            <a:pPr marL="0" indent="0">
              <a:buNone/>
            </a:pPr>
            <a:r>
              <a:rPr lang="en-IN" sz="900" dirty="0"/>
              <a:t>        </a:t>
            </a:r>
            <a:r>
              <a:rPr lang="en-IN" sz="900" dirty="0" err="1"/>
              <a:t>getchar</a:t>
            </a:r>
            <a:r>
              <a:rPr lang="en-IN" sz="900" dirty="0"/>
              <a:t>();</a:t>
            </a:r>
          </a:p>
          <a:p>
            <a:pPr marL="0" indent="0">
              <a:buNone/>
            </a:pPr>
            <a:r>
              <a:rPr lang="en-IN" sz="900" dirty="0"/>
              <a:t>    } else {</a:t>
            </a:r>
          </a:p>
          <a:p>
            <a:pPr marL="0" indent="0">
              <a:buNone/>
            </a:pPr>
            <a:r>
              <a:rPr lang="en-IN" sz="900" dirty="0"/>
              <a:t>        </a:t>
            </a:r>
            <a:r>
              <a:rPr lang="en-IN" sz="900" dirty="0" err="1"/>
              <a:t>i</a:t>
            </a:r>
            <a:r>
              <a:rPr lang="en-IN" sz="900" dirty="0"/>
              <a:t> = k-1;</a:t>
            </a:r>
          </a:p>
          <a:p>
            <a:pPr marL="0" indent="0">
              <a:buNone/>
            </a:pPr>
            <a:r>
              <a:rPr lang="en-IN" sz="900" dirty="0"/>
              <a:t>        j = 0;</a:t>
            </a:r>
          </a:p>
          <a:p>
            <a:pPr marL="0" indent="0">
              <a:buNone/>
            </a:pPr>
            <a:r>
              <a:rPr lang="en-IN" sz="900" dirty="0"/>
              <a:t>        while (</a:t>
            </a:r>
            <a:r>
              <a:rPr lang="en-IN" sz="900" dirty="0" err="1"/>
              <a:t>i</a:t>
            </a:r>
            <a:r>
              <a:rPr lang="en-IN" sz="900" dirty="0"/>
              <a:t> &gt;= 0){</a:t>
            </a:r>
          </a:p>
          <a:p>
            <a:pPr marL="0" indent="0">
              <a:buNone/>
            </a:pPr>
            <a:r>
              <a:rPr lang="en-IN" sz="900" dirty="0"/>
              <a:t>              c[j] = a[</a:t>
            </a:r>
            <a:r>
              <a:rPr lang="en-IN" sz="900" dirty="0" err="1"/>
              <a:t>i</a:t>
            </a:r>
            <a:r>
              <a:rPr lang="en-IN" sz="900" dirty="0"/>
              <a:t>]+</a:t>
            </a:r>
            <a:r>
              <a:rPr lang="en-IN" sz="900" dirty="0" err="1"/>
              <a:t>i</a:t>
            </a:r>
            <a:r>
              <a:rPr lang="en-IN" sz="900" dirty="0"/>
              <a:t>;</a:t>
            </a:r>
          </a:p>
          <a:p>
            <a:pPr marL="0" indent="0">
              <a:buNone/>
            </a:pPr>
            <a:r>
              <a:rPr lang="en-IN" sz="900" dirty="0"/>
              <a:t>              </a:t>
            </a:r>
            <a:r>
              <a:rPr lang="en-IN" sz="900" dirty="0" err="1"/>
              <a:t>i</a:t>
            </a:r>
            <a:r>
              <a:rPr lang="en-IN" sz="900" dirty="0"/>
              <a:t>--;</a:t>
            </a:r>
          </a:p>
          <a:p>
            <a:pPr marL="0" indent="0">
              <a:buNone/>
            </a:pPr>
            <a:r>
              <a:rPr lang="en-IN" sz="900" dirty="0"/>
              <a:t>              j++;</a:t>
            </a:r>
          </a:p>
          <a:p>
            <a:pPr marL="0" indent="0">
              <a:buNone/>
            </a:pPr>
            <a:r>
              <a:rPr lang="en-IN" sz="900" dirty="0"/>
              <a:t>        }</a:t>
            </a:r>
          </a:p>
          <a:p>
            <a:pPr marL="0" indent="0">
              <a:buNone/>
            </a:pPr>
            <a:r>
              <a:rPr lang="en-IN" sz="900" dirty="0"/>
              <a:t>        c[j] = 0;</a:t>
            </a:r>
          </a:p>
          <a:p>
            <a:pPr marL="0" indent="0">
              <a:buNone/>
            </a:pPr>
            <a:r>
              <a:rPr lang="en-IN" sz="900" dirty="0"/>
              <a:t>        r = </a:t>
            </a:r>
            <a:r>
              <a:rPr lang="en-IN" sz="900" dirty="0" err="1"/>
              <a:t>strlen</a:t>
            </a:r>
            <a:r>
              <a:rPr lang="en-IN" sz="900" dirty="0"/>
              <a:t>(c);</a:t>
            </a:r>
          </a:p>
          <a:p>
            <a:pPr marL="0" indent="0">
              <a:buNone/>
            </a:pPr>
            <a:r>
              <a:rPr lang="en-IN" sz="900" dirty="0"/>
              <a:t>        if (r == l){</a:t>
            </a:r>
          </a:p>
          <a:p>
            <a:pPr marL="0" indent="0">
              <a:buNone/>
            </a:pPr>
            <a:r>
              <a:rPr lang="en-IN" sz="900" dirty="0"/>
              <a:t>              </a:t>
            </a:r>
            <a:r>
              <a:rPr lang="en-IN" sz="900" dirty="0" err="1"/>
              <a:t>i</a:t>
            </a:r>
            <a:r>
              <a:rPr lang="en-IN" sz="900" dirty="0"/>
              <a:t> = </a:t>
            </a:r>
            <a:r>
              <a:rPr lang="en-IN" sz="900" dirty="0" err="1"/>
              <a:t>strcmp</a:t>
            </a:r>
            <a:r>
              <a:rPr lang="en-IN" sz="900" dirty="0"/>
              <a:t>(</a:t>
            </a:r>
            <a:r>
              <a:rPr lang="en-IN" sz="900" dirty="0" err="1"/>
              <a:t>c,b</a:t>
            </a:r>
            <a:r>
              <a:rPr lang="en-IN" sz="900" dirty="0"/>
              <a:t>);</a:t>
            </a:r>
          </a:p>
          <a:p>
            <a:pPr marL="0" indent="0">
              <a:buNone/>
            </a:pPr>
            <a:r>
              <a:rPr lang="en-IN" sz="900" dirty="0"/>
              <a:t>              if (</a:t>
            </a:r>
            <a:r>
              <a:rPr lang="en-IN" sz="900" dirty="0" err="1"/>
              <a:t>i</a:t>
            </a:r>
            <a:r>
              <a:rPr lang="en-IN" sz="900" dirty="0"/>
              <a:t> == 0){</a:t>
            </a:r>
          </a:p>
          <a:p>
            <a:pPr marL="0" indent="0">
              <a:buNone/>
            </a:pPr>
            <a:r>
              <a:rPr lang="en-IN" sz="900" dirty="0"/>
              <a:t>        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nCongratulations</a:t>
            </a:r>
            <a:r>
              <a:rPr lang="en-IN" sz="900" dirty="0"/>
              <a:t>! You did it..\n");</a:t>
            </a:r>
          </a:p>
          <a:p>
            <a:pPr marL="0" indent="0">
              <a:buNone/>
            </a:pPr>
            <a:r>
              <a:rPr lang="en-IN" sz="900" dirty="0"/>
              <a:t>        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nHit</a:t>
            </a:r>
            <a:r>
              <a:rPr lang="en-IN" sz="900" dirty="0"/>
              <a:t> Enter to Exit\n");</a:t>
            </a:r>
          </a:p>
          <a:p>
            <a:pPr marL="0" indent="0">
              <a:buNone/>
            </a:pPr>
            <a:r>
              <a:rPr lang="en-IN" sz="900" dirty="0"/>
              <a:t>              } else {</a:t>
            </a:r>
          </a:p>
          <a:p>
            <a:pPr marL="0" indent="0">
              <a:buNone/>
            </a:pPr>
            <a:r>
              <a:rPr lang="en-IN" sz="900" dirty="0"/>
              <a:t>        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nAccess</a:t>
            </a:r>
            <a:r>
              <a:rPr lang="en-IN" sz="900" dirty="0"/>
              <a:t> Denied! Wrong Password\n");</a:t>
            </a:r>
          </a:p>
          <a:p>
            <a:pPr marL="0" indent="0">
              <a:buNone/>
            </a:pPr>
            <a:r>
              <a:rPr lang="en-IN" sz="900" dirty="0"/>
              <a:t>                 </a:t>
            </a:r>
            <a:r>
              <a:rPr lang="en-IN" sz="900" dirty="0" err="1"/>
              <a:t>printf</a:t>
            </a:r>
            <a:r>
              <a:rPr lang="en-IN" sz="900" dirty="0"/>
              <a:t>("\</a:t>
            </a:r>
            <a:r>
              <a:rPr lang="en-IN" sz="900" dirty="0" err="1"/>
              <a:t>nHit</a:t>
            </a:r>
            <a:r>
              <a:rPr lang="en-IN" sz="900" dirty="0"/>
              <a:t> Enter to Exit\n");</a:t>
            </a:r>
          </a:p>
          <a:p>
            <a:pPr marL="0" indent="0">
              <a:buNone/>
            </a:pPr>
            <a:r>
              <a:rPr lang="en-IN" sz="900" dirty="0"/>
              <a:t>              }</a:t>
            </a:r>
          </a:p>
          <a:p>
            <a:pPr marL="0" indent="0">
              <a:buNone/>
            </a:pPr>
            <a:r>
              <a:rPr lang="en-IN" sz="900" dirty="0"/>
              <a:t>                 </a:t>
            </a:r>
            <a:r>
              <a:rPr lang="en-IN" sz="900" dirty="0" err="1"/>
              <a:t>getchar</a:t>
            </a:r>
            <a:r>
              <a:rPr lang="en-IN" sz="900" dirty="0"/>
              <a:t>();</a:t>
            </a:r>
          </a:p>
          <a:p>
            <a:pPr marL="0" indent="0">
              <a:buNone/>
            </a:pPr>
            <a:r>
              <a:rPr lang="en-IN" sz="900" dirty="0"/>
              <a:t>        }</a:t>
            </a:r>
          </a:p>
          <a:p>
            <a:pPr marL="0" indent="0">
              <a:buNone/>
            </a:pPr>
            <a:r>
              <a:rPr lang="en-IN" sz="900" dirty="0"/>
              <a:t>    }</a:t>
            </a:r>
          </a:p>
          <a:p>
            <a:pPr marL="0" indent="0">
              <a:buNone/>
            </a:pPr>
            <a:r>
              <a:rPr lang="en-IN" sz="900" dirty="0"/>
              <a:t>    }</a:t>
            </a:r>
          </a:p>
          <a:p>
            <a:pPr marL="0" indent="0">
              <a:buNone/>
            </a:pPr>
            <a:r>
              <a:rPr lang="en-IN" sz="900" dirty="0"/>
              <a:t>    </a:t>
            </a:r>
            <a:r>
              <a:rPr lang="en-IN" sz="900" dirty="0" err="1"/>
              <a:t>getchar</a:t>
            </a:r>
            <a:r>
              <a:rPr lang="en-IN" sz="900" dirty="0"/>
              <a:t>();</a:t>
            </a:r>
          </a:p>
          <a:p>
            <a:pPr marL="0" indent="0">
              <a:buNone/>
            </a:pPr>
            <a:r>
              <a:rPr lang="en-IN" sz="900" dirty="0"/>
              <a:t>}</a:t>
            </a:r>
          </a:p>
          <a:p>
            <a:pPr marL="0" indent="0">
              <a:buNone/>
            </a:pPr>
            <a:r>
              <a:rPr lang="en-IN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46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References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953000"/>
          </a:xfrm>
        </p:spPr>
        <p:txBody>
          <a:bodyPr/>
          <a:lstStyle/>
          <a:p>
            <a:pPr>
              <a:buClrTx/>
              <a:buFont typeface="Wingdings" pitchFamily="2" charset="2"/>
              <a:buChar char="§"/>
            </a:pPr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32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endParaRPr lang="en-IN" sz="2000" dirty="0" smtClean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281087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7" name="Picture 6" descr="securityxploded_Logo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81400" y="2514600"/>
            <a:ext cx="1838325" cy="15335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297004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Trainers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274638"/>
            <a:ext cx="4953000" cy="1143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harsimranwalia.info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b44nz0r</a:t>
            </a:r>
            <a:endParaRPr lang="en-IN" sz="2400" b="1" dirty="0" smtClean="0"/>
          </a:p>
          <a:p>
            <a:r>
              <a:rPr lang="en-IN" sz="2400" dirty="0" smtClean="0"/>
              <a:t>Research </a:t>
            </a:r>
            <a:r>
              <a:rPr lang="en-IN" sz="2400" dirty="0"/>
              <a:t>Scientist @ McAfee </a:t>
            </a:r>
            <a:r>
              <a:rPr lang="en-IN" sz="2400" dirty="0" smtClean="0"/>
              <a:t>Labs</a:t>
            </a:r>
          </a:p>
          <a:p>
            <a:r>
              <a:rPr lang="en-IN" sz="2400" dirty="0"/>
              <a:t>Mechanical </a:t>
            </a:r>
            <a:r>
              <a:rPr lang="en-IN" sz="2400" dirty="0" smtClean="0"/>
              <a:t>Engineer @IIT Delhi</a:t>
            </a:r>
          </a:p>
          <a:p>
            <a:r>
              <a:rPr lang="en-IN" sz="2400" dirty="0" smtClean="0"/>
              <a:t>Independent </a:t>
            </a:r>
            <a:r>
              <a:rPr lang="en-IN" sz="2400" dirty="0"/>
              <a:t>Security </a:t>
            </a:r>
            <a:r>
              <a:rPr lang="en-IN" sz="2400" dirty="0" smtClean="0"/>
              <a:t>Researcher</a:t>
            </a:r>
          </a:p>
          <a:p>
            <a:pPr marL="419100" lvl="1" indent="-382588">
              <a:buSzPct val="80000"/>
              <a:buFont typeface="Wingdings 2" pitchFamily="18" charset="2"/>
              <a:buChar char=""/>
            </a:pPr>
            <a:r>
              <a:rPr lang="en-US" sz="2400" dirty="0"/>
              <a:t>RE, Exploit Analysis/Development, Malware </a:t>
            </a:r>
            <a:r>
              <a:rPr lang="en-US" sz="2400" dirty="0" smtClean="0"/>
              <a:t>Analysis</a:t>
            </a:r>
          </a:p>
          <a:p>
            <a:pPr marL="419100" lvl="1" indent="-382588">
              <a:buSzPct val="80000"/>
              <a:buFont typeface="Wingdings 2" pitchFamily="18" charset="2"/>
              <a:buChar char=""/>
            </a:pPr>
            <a:endParaRPr lang="en-US" sz="2400" dirty="0"/>
          </a:p>
          <a:p>
            <a:pPr marL="36512" indent="0">
              <a:buNone/>
            </a:pPr>
            <a:r>
              <a:rPr lang="en-IN" dirty="0" smtClean="0"/>
              <a:t>Twitter</a:t>
            </a:r>
            <a:r>
              <a:rPr lang="en-IN" b="1" dirty="0" smtClean="0"/>
              <a:t> </a:t>
            </a:r>
            <a:r>
              <a:rPr lang="en-IN" b="1" dirty="0"/>
              <a:t>: </a:t>
            </a:r>
            <a:r>
              <a:rPr lang="en-IN" u="sng" dirty="0" smtClean="0">
                <a:hlinkClick r:id="rId2"/>
              </a:rPr>
              <a:t>b44nz0r</a:t>
            </a:r>
            <a:endParaRPr lang="en-IN" u="sng" dirty="0" smtClean="0"/>
          </a:p>
          <a:p>
            <a:pPr marL="36512" indent="0">
              <a:buNone/>
            </a:pPr>
            <a:r>
              <a:rPr lang="en-US" dirty="0" smtClean="0"/>
              <a:t>Email : </a:t>
            </a:r>
            <a:r>
              <a:rPr lang="en-US" u="sng" dirty="0" smtClean="0"/>
              <a:t>walia.harsimran@gmail.com</a:t>
            </a:r>
            <a:endParaRPr lang="en-IN" u="sng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64704"/>
            <a:ext cx="1439334" cy="33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20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Break Point</a:t>
            </a:r>
          </a:p>
          <a:p>
            <a:r>
              <a:rPr lang="en-IN" dirty="0" smtClean="0"/>
              <a:t>Debug Registers</a:t>
            </a:r>
          </a:p>
          <a:p>
            <a:r>
              <a:rPr lang="en-IN" dirty="0" smtClean="0"/>
              <a:t>Flags</a:t>
            </a:r>
          </a:p>
          <a:p>
            <a:r>
              <a:rPr lang="en-IN" dirty="0" smtClean="0"/>
              <a:t>API Help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7387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Breakpoints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</a:t>
            </a:r>
          </a:p>
          <a:p>
            <a:r>
              <a:rPr lang="en-US" dirty="0" smtClean="0"/>
              <a:t>Hardware</a:t>
            </a:r>
          </a:p>
          <a:p>
            <a:r>
              <a:rPr lang="en-US" dirty="0" smtClean="0"/>
              <a:t>Memory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469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Breakpoint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Autofit/>
          </a:bodyPr>
          <a:lstStyle/>
          <a:p>
            <a:r>
              <a:rPr lang="en-US" sz="2400" dirty="0" smtClean="0"/>
              <a:t>Software breakpoints are set by replacing the</a:t>
            </a:r>
            <a:r>
              <a:rPr lang="en-IN" sz="2400" dirty="0" smtClean="0"/>
              <a:t> instruction at the target address with 0xCC (INT3/ Breakpoint interrupt)</a:t>
            </a:r>
          </a:p>
          <a:p>
            <a:r>
              <a:rPr lang="en-US" sz="2400" dirty="0" smtClean="0"/>
              <a:t>Hardware breakpoints are set via debug registers. Only 4 hardware breakpoints can be set</a:t>
            </a:r>
          </a:p>
          <a:p>
            <a:r>
              <a:rPr lang="en-US" sz="2400" dirty="0" smtClean="0"/>
              <a:t>Debug registers:</a:t>
            </a:r>
          </a:p>
          <a:p>
            <a:pPr lvl="1"/>
            <a:r>
              <a:rPr lang="en-US" sz="2000" dirty="0" smtClean="0"/>
              <a:t>8 debug registers present</a:t>
            </a:r>
          </a:p>
          <a:p>
            <a:pPr lvl="1"/>
            <a:r>
              <a:rPr lang="en-US" sz="2000" dirty="0" smtClean="0"/>
              <a:t>DR0 – DR3 : Address of breakpoint</a:t>
            </a:r>
          </a:p>
          <a:p>
            <a:pPr lvl="1"/>
            <a:r>
              <a:rPr lang="en-US" sz="2000" dirty="0" smtClean="0"/>
              <a:t>DR6 : Debug Status – To determine which breakpoint is active</a:t>
            </a:r>
          </a:p>
          <a:p>
            <a:pPr lvl="1"/>
            <a:r>
              <a:rPr lang="en-US" sz="2000" dirty="0" smtClean="0"/>
              <a:t>DR7 :  Debug Control – Flags to control the breakpoints such as break on read or on-write</a:t>
            </a:r>
          </a:p>
          <a:p>
            <a:r>
              <a:rPr lang="en-US" sz="2400" dirty="0" smtClean="0"/>
              <a:t>Debug registers are not accessible in Ring 3</a:t>
            </a:r>
            <a:endParaRPr lang="en-IN" sz="2400" dirty="0"/>
          </a:p>
          <a:p>
            <a:pPr marL="0" indent="0">
              <a:buNone/>
            </a:pPr>
            <a:endParaRPr lang="en-IN" sz="2400" dirty="0" smtClean="0"/>
          </a:p>
        </p:txBody>
      </p:sp>
    </p:spTree>
    <p:extLst>
      <p:ext uri="{BB962C8B-B14F-4D97-AF65-F5344CB8AC3E}">
        <p14:creationId xmlns:p14="http://schemas.microsoft.com/office/powerpoint/2010/main" val="42825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smtClean="0"/>
              <a:t>Hardware Breakpoints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686799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49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9796</TotalTime>
  <Words>990</Words>
  <Application>Microsoft Office PowerPoint</Application>
  <PresentationFormat>On-screen Show (4:3)</PresentationFormat>
  <Paragraphs>267</Paragraphs>
  <Slides>21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Practical Reversing (I)</vt:lpstr>
      <vt:lpstr>PowerPoint Presentation</vt:lpstr>
      <vt:lpstr>PowerPoint Presentation</vt:lpstr>
      <vt:lpstr>PowerPoint Presentation</vt:lpstr>
      <vt:lpstr>harsimranwalia.info</vt:lpstr>
      <vt:lpstr>Outline</vt:lpstr>
      <vt:lpstr>Types of Breakpoints</vt:lpstr>
      <vt:lpstr>Breakpoint</vt:lpstr>
      <vt:lpstr>Hardware Breakpoints</vt:lpstr>
      <vt:lpstr>Memory</vt:lpstr>
      <vt:lpstr>Demo</vt:lpstr>
      <vt:lpstr>Flags (Eflags Register)</vt:lpstr>
      <vt:lpstr>Flags Demystified</vt:lpstr>
      <vt:lpstr>Basic Reversing Techniques</vt:lpstr>
      <vt:lpstr>Variables</vt:lpstr>
      <vt:lpstr>Contd..</vt:lpstr>
      <vt:lpstr>Loop in IDA</vt:lpstr>
      <vt:lpstr>Demo</vt:lpstr>
      <vt:lpstr>Crackme Code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560</cp:revision>
  <dcterms:created xsi:type="dcterms:W3CDTF">2010-07-04T05:35:18Z</dcterms:created>
  <dcterms:modified xsi:type="dcterms:W3CDTF">2012-04-21T17:00:57Z</dcterms:modified>
</cp:coreProperties>
</file>