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2"/>
  </p:sldMasterIdLst>
  <p:notesMasterIdLst>
    <p:notesMasterId r:id="rId29"/>
  </p:notesMasterIdLst>
  <p:handoutMasterIdLst>
    <p:handoutMasterId r:id="rId30"/>
  </p:handoutMasterIdLst>
  <p:sldIdLst>
    <p:sldId id="335" r:id="rId3"/>
    <p:sldId id="261" r:id="rId4"/>
    <p:sldId id="336" r:id="rId5"/>
    <p:sldId id="337" r:id="rId6"/>
    <p:sldId id="323" r:id="rId7"/>
    <p:sldId id="324" r:id="rId8"/>
    <p:sldId id="338" r:id="rId9"/>
    <p:sldId id="350" r:id="rId10"/>
    <p:sldId id="351" r:id="rId11"/>
    <p:sldId id="352" r:id="rId12"/>
    <p:sldId id="368" r:id="rId13"/>
    <p:sldId id="353" r:id="rId14"/>
    <p:sldId id="325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364" r:id="rId25"/>
    <p:sldId id="365" r:id="rId26"/>
    <p:sldId id="367" r:id="rId27"/>
    <p:sldId id="322" r:id="rId28"/>
  </p:sldIdLst>
  <p:sldSz cx="8893175" cy="504031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3493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6986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0479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39731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1746646" algn="l" defTabSz="69865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095975" algn="l" defTabSz="69865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2445304" algn="l" defTabSz="69865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2794633" algn="l" defTabSz="69865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FB31"/>
    <a:srgbClr val="15FB09"/>
    <a:srgbClr val="C7DAF1"/>
    <a:srgbClr val="FFB3B3"/>
    <a:srgbClr val="FF3300"/>
    <a:srgbClr val="FF9900"/>
    <a:srgbClr val="FF8265"/>
    <a:srgbClr val="C66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241" autoAdjust="0"/>
    <p:restoredTop sz="95512" autoAdjust="0"/>
  </p:normalViewPr>
  <p:slideViewPr>
    <p:cSldViewPr>
      <p:cViewPr varScale="1">
        <p:scale>
          <a:sx n="152" d="100"/>
          <a:sy n="152" d="100"/>
        </p:scale>
        <p:origin x="-582" y="-126"/>
      </p:cViewPr>
      <p:guideLst>
        <p:guide orient="horz" pos="1589"/>
        <p:guide pos="28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1D9CA-13F9-4C31-AE5A-2ABB9CCF1D62}" type="datetimeFigureOut">
              <a:rPr lang="en-US" smtClean="0"/>
              <a:pPr/>
              <a:t>6/16/2012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2A4E4-3D55-4E40-8356-9BD6056673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363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252BEC-BFCC-4C57-9C68-E0B08D3A6B5F}" type="datetimeFigureOut">
              <a:rPr lang="en-US"/>
              <a:pPr>
                <a:defRPr/>
              </a:pPr>
              <a:t>6/16/2012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68A04A8-207B-4F46-83B8-72F14DAAC07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6033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9329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865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47987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97317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46646" algn="l" defTabSz="69865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95975" algn="l" defTabSz="69865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45304" algn="l" defTabSz="69865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94633" algn="l" defTabSz="69865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4813" y="685800"/>
            <a:ext cx="6048375" cy="3429000"/>
          </a:xfrm>
          <a:ln>
            <a:solidFill>
              <a:srgbClr val="000000"/>
            </a:solidFill>
            <a:miter lim="800000"/>
            <a:headEnd/>
            <a:tailEnd/>
          </a:ln>
          <a:extLst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D2AD44-9997-4061-AD45-B101B9682349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I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4813" y="685800"/>
            <a:ext cx="6048375" cy="3429000"/>
          </a:xfrm>
          <a:ln>
            <a:solidFill>
              <a:srgbClr val="000000"/>
            </a:solidFill>
            <a:miter lim="800000"/>
            <a:headEnd/>
            <a:tailEnd/>
          </a:ln>
          <a:extLst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I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4813" y="685800"/>
            <a:ext cx="6048375" cy="3429000"/>
          </a:xfrm>
          <a:ln>
            <a:solidFill>
              <a:srgbClr val="000000"/>
            </a:solidFill>
            <a:miter lim="800000"/>
            <a:headEnd/>
            <a:tailEnd/>
          </a:ln>
          <a:extLst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I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4813" y="685800"/>
            <a:ext cx="6048375" cy="3429000"/>
          </a:xfrm>
          <a:ln>
            <a:solidFill>
              <a:srgbClr val="000000"/>
            </a:solidFill>
            <a:miter lim="800000"/>
            <a:headEnd/>
            <a:tailEnd/>
          </a:ln>
          <a:extLst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I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4813" y="685800"/>
            <a:ext cx="6048375" cy="3429000"/>
          </a:xfrm>
          <a:ln>
            <a:solidFill>
              <a:srgbClr val="000000"/>
            </a:solidFill>
            <a:miter lim="800000"/>
            <a:headEnd/>
            <a:tailEnd/>
          </a:ln>
          <a:extLst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I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4813" y="685800"/>
            <a:ext cx="6048375" cy="3429000"/>
          </a:xfrm>
          <a:ln>
            <a:solidFill>
              <a:srgbClr val="000000"/>
            </a:solidFill>
            <a:miter lim="800000"/>
            <a:headEnd/>
            <a:tailEnd/>
          </a:ln>
          <a:extLst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I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3" y="3492058"/>
            <a:ext cx="8893175" cy="155292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lIns="69866" tIns="34932" rIns="69866" bIns="3493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5938054" y="6"/>
            <a:ext cx="2955127" cy="5040313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lIns="69866" tIns="34932" rIns="69866" bIns="3493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17297" y="2452954"/>
            <a:ext cx="6302296" cy="1691304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21174" y="1135367"/>
            <a:ext cx="6302296" cy="1288080"/>
          </a:xfrm>
        </p:spPr>
        <p:txBody>
          <a:bodyPr tIns="0" rIns="34932" bIns="0" anchor="b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349329" indent="0" algn="ctr">
              <a:buNone/>
            </a:lvl2pPr>
            <a:lvl3pPr marL="698658" indent="0" algn="ctr">
              <a:buNone/>
            </a:lvl3pPr>
            <a:lvl4pPr marL="1047987" indent="0" algn="ctr">
              <a:buNone/>
            </a:lvl4pPr>
            <a:lvl5pPr marL="1397317" indent="0" algn="ctr">
              <a:buNone/>
            </a:lvl5pPr>
            <a:lvl6pPr marL="1746646" indent="0" algn="ctr">
              <a:buNone/>
            </a:lvl6pPr>
            <a:lvl7pPr marL="2095975" indent="0" algn="ctr">
              <a:buNone/>
            </a:lvl7pPr>
            <a:lvl8pPr marL="2445304" indent="0" algn="ctr">
              <a:buNone/>
            </a:lvl8pPr>
            <a:lvl9pPr marL="2794633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04B28-61BA-45F0-A010-998CA1857B24}" type="datetime1">
              <a:rPr lang="en-US" smtClean="0"/>
              <a:pPr>
                <a:defRPr/>
              </a:pPr>
              <a:t>6/16/2012</a:t>
            </a:fld>
            <a:endParaRPr lang="en-IN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CE4FB-B005-4AB9-97A3-DA8860E780D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80469-F552-4BD7-A8E0-4CA01673EB54}" type="datetime1">
              <a:rPr lang="en-US" smtClean="0"/>
              <a:pPr>
                <a:defRPr/>
              </a:pPr>
              <a:t>6/16/2012</a:t>
            </a:fld>
            <a:endParaRPr lang="en-IN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F7556-1938-4E96-9E82-5C32A0B9BE8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7555" y="201848"/>
            <a:ext cx="2000963" cy="43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661" y="201848"/>
            <a:ext cx="5854673" cy="4300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B987D-980B-4DB6-ACC9-B0A14D91A375}" type="datetime1">
              <a:rPr lang="en-US" smtClean="0"/>
              <a:pPr>
                <a:defRPr/>
              </a:pPr>
              <a:t>6/16/2012</a:t>
            </a:fld>
            <a:endParaRPr lang="en-IN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7D809-4E83-46CC-8C44-782D37AB2E8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B7915-37E3-4720-BA3D-4CF52B9AC699}" type="datetime1">
              <a:rPr lang="en-US" smtClean="0"/>
              <a:pPr>
                <a:defRPr/>
              </a:pPr>
              <a:t>6/16/2012</a:t>
            </a:fld>
            <a:endParaRPr lang="en-IN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0FA3F-EDB7-4937-B70E-AE92E46D05C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3" y="3492058"/>
            <a:ext cx="8893175" cy="155292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lIns="69866" tIns="34932" rIns="69866" bIns="3493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5938054" y="6"/>
            <a:ext cx="2955127" cy="5040313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lIns="69866" tIns="34932" rIns="69866" bIns="3493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991" y="2633957"/>
            <a:ext cx="6447551" cy="1342292"/>
          </a:xfrm>
        </p:spPr>
        <p:txBody>
          <a:bodyPr tIns="0" bIns="0" anchor="t"/>
          <a:lstStyle>
            <a:lvl1pPr algn="l">
              <a:buNone/>
              <a:defRPr sz="3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991" y="1826954"/>
            <a:ext cx="6447551" cy="783967"/>
          </a:xfrm>
        </p:spPr>
        <p:txBody>
          <a:bodyPr lIns="34932" tIns="0" rIns="34932" bIns="0" anchor="b"/>
          <a:lstStyle>
            <a:lvl1pPr marL="0" indent="0" algn="l">
              <a:buNone/>
              <a:defRPr sz="1600">
                <a:solidFill>
                  <a:schemeClr val="tx1"/>
                </a:solidFill>
                <a:effectLst/>
              </a:defRPr>
            </a:lvl1pPr>
            <a:lvl2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814FAC-F91A-43FA-89AE-1E06CE6ABA95}" type="datetime1">
              <a:rPr lang="en-US" smtClean="0"/>
              <a:pPr>
                <a:defRPr/>
              </a:pPr>
              <a:t>6/16/2012</a:t>
            </a:fld>
            <a:endParaRPr lang="en-I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48D1D-E6E8-4159-8FD7-0F021F32EDB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58" y="201848"/>
            <a:ext cx="7262761" cy="840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660" y="1176076"/>
            <a:ext cx="3557270" cy="332637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0152" y="1176076"/>
            <a:ext cx="3557270" cy="332637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B096F-0560-449F-81D0-8485458473AA}" type="datetime1">
              <a:rPr lang="en-US" smtClean="0"/>
              <a:pPr>
                <a:defRPr/>
              </a:pPr>
              <a:t>6/16/2012</a:t>
            </a:fld>
            <a:endParaRPr lang="en-IN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2EE76-B72B-449A-B191-D6745CF0C47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62" y="200680"/>
            <a:ext cx="8003858" cy="84005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662" y="4032251"/>
            <a:ext cx="3929365" cy="616038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100" b="1"/>
            </a:lvl4pPr>
            <a:lvl5pPr>
              <a:buNone/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17614" y="4032251"/>
            <a:ext cx="3930906" cy="616038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100" b="1"/>
            </a:lvl4pPr>
            <a:lvl5pPr>
              <a:buNone/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44662" y="1114866"/>
            <a:ext cx="3929365" cy="28970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7614" y="1114866"/>
            <a:ext cx="3930906" cy="28970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94E85-5DD1-482A-BAF8-7E22D66C0205}" type="datetime1">
              <a:rPr lang="en-US" smtClean="0"/>
              <a:pPr>
                <a:defRPr/>
              </a:pPr>
              <a:t>6/16/2012</a:t>
            </a:fld>
            <a:endParaRPr lang="en-IN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D13AE-F100-4719-A1D4-D4ED0CC8ACD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62" y="201613"/>
            <a:ext cx="7265724" cy="840054"/>
          </a:xfrm>
        </p:spPr>
        <p:txBody>
          <a:bodyPr/>
          <a:lstStyle>
            <a:lvl1pPr algn="l"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8689F-0B25-4762-8BA9-985E47DD0B9F}" type="datetime1">
              <a:rPr lang="en-US" smtClean="0"/>
              <a:pPr>
                <a:defRPr/>
              </a:pPr>
              <a:t>6/16/2012</a:t>
            </a:fld>
            <a:endParaRPr lang="en-IN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86003-8CB8-4CC3-BC46-AE68B2FDD0A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04A07-E0BF-4C2C-8578-AD95DF3839C5}" type="datetime1">
              <a:rPr lang="en-US" smtClean="0"/>
              <a:pPr>
                <a:defRPr/>
              </a:pPr>
              <a:t>6/16/2012</a:t>
            </a:fld>
            <a:endParaRPr lang="en-IN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E7F1E-3FE7-46D1-8585-D1F13B32AED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62" y="871308"/>
            <a:ext cx="3112610" cy="536700"/>
          </a:xfrm>
        </p:spPr>
        <p:txBody>
          <a:bodyPr tIns="0" bIns="0" anchor="t"/>
          <a:lstStyle>
            <a:lvl1pPr algn="l"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4661" y="157596"/>
            <a:ext cx="2667953" cy="672041"/>
          </a:xfrm>
        </p:spPr>
        <p:txBody>
          <a:bodyPr lIns="34932" tIns="0" rIns="34932" bIns="0" anchor="b"/>
          <a:lstStyle>
            <a:lvl1pPr marL="0" indent="0" algn="l">
              <a:buNone/>
              <a:defRPr sz="1100"/>
            </a:lvl1pPr>
            <a:lvl2pPr>
              <a:buNone/>
              <a:defRPr sz="900"/>
            </a:lvl2pPr>
            <a:lvl3pPr>
              <a:buNone/>
              <a:defRPr sz="8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44660" y="1456091"/>
            <a:ext cx="6892212" cy="280017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DB3C94-5B79-409A-AF13-E4A41C7F815F}" type="datetime1">
              <a:rPr lang="en-US" smtClean="0"/>
              <a:pPr>
                <a:defRPr/>
              </a:pPr>
              <a:t>6/16/2012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32837" y="4719460"/>
            <a:ext cx="741096" cy="268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A232E-1608-49C2-B460-1CD79D9F40A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4309" y="1253623"/>
            <a:ext cx="2970099" cy="921491"/>
          </a:xfrm>
        </p:spPr>
        <p:txBody>
          <a:bodyPr anchor="b"/>
          <a:lstStyle>
            <a:lvl1pPr algn="l">
              <a:buNone/>
              <a:defRPr sz="17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402" y="749584"/>
            <a:ext cx="4001930" cy="3024188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4313" y="2203961"/>
            <a:ext cx="2970096" cy="1957537"/>
          </a:xfrm>
        </p:spPr>
        <p:txBody>
          <a:bodyPr lIns="34932" rIns="34932"/>
          <a:lstStyle>
            <a:lvl1pPr marL="0" indent="0">
              <a:buFontTx/>
              <a:buNone/>
              <a:defRPr sz="900"/>
            </a:lvl1pPr>
            <a:lvl2pPr>
              <a:buFontTx/>
              <a:buNone/>
              <a:defRPr sz="900"/>
            </a:lvl2pPr>
            <a:lvl3pPr>
              <a:buFontTx/>
              <a:buNone/>
              <a:defRPr sz="800"/>
            </a:lvl3pPr>
            <a:lvl4pPr>
              <a:buFontTx/>
              <a:buNone/>
              <a:defRPr sz="700"/>
            </a:lvl4pPr>
            <a:lvl5pPr>
              <a:buFontTx/>
              <a:buNone/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8CE76-C7BA-46AF-9105-BBFD4148FA1A}" type="datetime1">
              <a:rPr lang="en-US" smtClean="0"/>
              <a:pPr>
                <a:defRPr/>
              </a:pPr>
              <a:t>6/16/2012</a:t>
            </a:fld>
            <a:endParaRPr lang="en-IN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BFC5C-1C83-4254-8AAF-4E6EF893043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FB09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3" y="3492058"/>
            <a:ext cx="8893175" cy="155292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lIns="69866" tIns="34932" rIns="69866" bIns="3493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114542" y="6"/>
            <a:ext cx="1778636" cy="5040313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lIns="69866" tIns="34932" rIns="69866" bIns="3493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44658" y="201848"/>
            <a:ext cx="7262761" cy="840054"/>
          </a:xfrm>
          <a:prstGeom prst="rect">
            <a:avLst/>
          </a:prstGeom>
          <a:extLst/>
        </p:spPr>
        <p:txBody>
          <a:bodyPr vert="horz" wrap="square" lIns="34932" tIns="34932" rIns="34932" bIns="349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44658" y="1176076"/>
            <a:ext cx="7262761" cy="3326374"/>
          </a:xfrm>
          <a:prstGeom prst="rect">
            <a:avLst/>
          </a:prstGeom>
          <a:extLst/>
        </p:spPr>
        <p:txBody>
          <a:bodyPr vert="horz" wrap="square" lIns="69866" tIns="34932" rIns="69866" bIns="349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44662" y="4719460"/>
            <a:ext cx="2075074" cy="268350"/>
          </a:xfrm>
          <a:prstGeom prst="rect">
            <a:avLst/>
          </a:prstGeom>
        </p:spPr>
        <p:txBody>
          <a:bodyPr vert="horz" lIns="69866" tIns="34932" rIns="69866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5CE149-DDC4-4784-808D-4718D40DEAB1}" type="datetime1">
              <a:rPr lang="en-US" smtClean="0"/>
              <a:pPr>
                <a:defRPr/>
              </a:pPr>
              <a:t>6/16/2012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038504" y="4719460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9749" y="4719460"/>
            <a:ext cx="741096" cy="26835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EC26DD-FF3B-4A7C-ACD8-4E655ACB1E8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73" r:id="rId2"/>
    <p:sldLayoutId id="2147484082" r:id="rId3"/>
    <p:sldLayoutId id="2147484074" r:id="rId4"/>
    <p:sldLayoutId id="2147484075" r:id="rId5"/>
    <p:sldLayoutId id="2147484076" r:id="rId6"/>
    <p:sldLayoutId id="2147484077" r:id="rId7"/>
    <p:sldLayoutId id="2147484083" r:id="rId8"/>
    <p:sldLayoutId id="2147484078" r:id="rId9"/>
    <p:sldLayoutId id="2147484079" r:id="rId10"/>
    <p:sldLayoutId id="2147484080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</a:defRPr>
      </a:lvl5pPr>
      <a:lvl6pPr marL="349329" algn="l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</a:defRPr>
      </a:lvl6pPr>
      <a:lvl7pPr marL="698658" algn="l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</a:defRPr>
      </a:lvl7pPr>
      <a:lvl8pPr marL="1047987" algn="l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</a:defRPr>
      </a:lvl8pPr>
      <a:lvl9pPr marL="1397317" algn="l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</a:defRPr>
      </a:lvl9pPr>
    </p:titleStyle>
    <p:bodyStyle>
      <a:lvl1pPr marL="320218" indent="-29232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51892" indent="-20862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67796" indent="-19528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77636" indent="-18073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90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7745" indent="-139489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100000"/>
        <a:buFont typeface="Arial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99505" indent="-139732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67181" indent="-139732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34861" indent="-139732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1781578" indent="-139732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93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986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479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973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466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959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453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946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urityxploded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YcVusDjnBxw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technet.microsoft.com/en-us/library/cc768129.aspx" TargetMode="External"/><Relationship Id="rId2" Type="http://schemas.openxmlformats.org/officeDocument/2006/relationships/hyperlink" Target="http://securityxploded.com/malware-analysis-training-reference.php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png"/><Relationship Id="rId4" Type="http://schemas.openxmlformats.org/officeDocument/2006/relationships/hyperlink" Target="http://www.securityxploded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ecurityxploded.com/security-training.ph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code.google.com/p/volatility/wiki/FullInstallatio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406" y="784046"/>
            <a:ext cx="8684771" cy="840058"/>
          </a:xfrm>
          <a:noFill/>
          <a:ln>
            <a:noFill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2800" b="0" cap="none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cs typeface="Calibri" pitchFamily="34" charset="0"/>
              </a:rPr>
              <a:t>Practical Reversing III – Malware Memory Forensics</a:t>
            </a:r>
            <a:endParaRPr lang="en-IN" sz="2800" b="0" cap="none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2747" y="1680104"/>
            <a:ext cx="5419317" cy="39371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lIns="69866" tIns="34932" rIns="69866" bIns="34932">
            <a:spAutoFit/>
            <a:scene3d>
              <a:camera prst="perspectiveBelow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 err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Monnappa</a:t>
            </a:r>
            <a:r>
              <a:rPr lang="en-US" sz="21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(m0nna)</a:t>
            </a:r>
            <a:endParaRPr lang="en-US" sz="2100" b="1" dirty="0">
              <a:ln w="1905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0965" y="3584224"/>
            <a:ext cx="5419294" cy="76304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9866" tIns="34932" rIns="69866" bIns="34932">
            <a:spAutoFit/>
          </a:bodyPr>
          <a:lstStyle/>
          <a:p>
            <a:pPr algn="ctr"/>
            <a:r>
              <a:rPr lang="en-US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www.SecurityXploded.com</a:t>
            </a:r>
            <a:endParaRPr lang="en-US" sz="21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" y="5"/>
            <a:ext cx="8893175" cy="3360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 cap="flat" cmpd="sng" algn="ctr">
            <a:noFill/>
            <a:prstDash val="solid"/>
            <a:headEnd/>
            <a:tailEnd/>
          </a:ln>
          <a:extLst/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34932" tIns="34932" rIns="34932" bIns="34932" numCol="1" anchor="t" anchorCtr="0" compatLnSpc="1">
            <a:prstTxWarp prst="textNoShape">
              <a:avLst/>
            </a:prstTxWarp>
            <a:noAutofit/>
          </a:bodyPr>
          <a:lstStyle/>
          <a:p>
            <a:pPr algn="ctr" defTabSz="698658" fontAlgn="auto">
              <a:spcAft>
                <a:spcPts val="0"/>
              </a:spcAft>
              <a:defRPr/>
            </a:pPr>
            <a:r>
              <a:rPr lang="en-IN" b="1" dirty="0" smtClean="0">
                <a:ln w="10541" cmpd="sng">
                  <a:solidFill>
                    <a:srgbClr val="076202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</a:rPr>
              <a:t>Reverse Engineering &amp; Malware Analysis Training</a:t>
            </a:r>
          </a:p>
        </p:txBody>
      </p:sp>
      <p:pic>
        <p:nvPicPr>
          <p:cNvPr id="7" name="Picture 6" descr="securityxplodedbigiconnorm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600" y="2594835"/>
            <a:ext cx="1482197" cy="933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332" y="201848"/>
            <a:ext cx="8374407" cy="694210"/>
          </a:xfrm>
        </p:spPr>
        <p:txBody>
          <a:bodyPr/>
          <a:lstStyle/>
          <a:p>
            <a:pPr algn="ctr"/>
            <a:r>
              <a:rPr lang="en-IN" sz="2800" b="1" dirty="0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Volatility help and </a:t>
            </a:r>
            <a:r>
              <a:rPr lang="en-IN" sz="2800" b="1" dirty="0" err="1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plugins</a:t>
            </a:r>
            <a:endParaRPr lang="en-IN" sz="2800" b="1" dirty="0">
              <a:solidFill>
                <a:srgbClr val="00206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10"/>
          <p:cNvSpPr txBox="1">
            <a:spLocks/>
          </p:cNvSpPr>
          <p:nvPr/>
        </p:nvSpPr>
        <p:spPr>
          <a:xfrm>
            <a:off x="2964392" y="4771965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/>
          <a:p>
            <a:pPr algn="ctr" defTabSz="69865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800" dirty="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rPr>
              <a:t>www.SecurityXploded.com</a:t>
            </a:r>
            <a:endParaRPr lang="en-IN" sz="800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222" y="1568103"/>
            <a:ext cx="4162764" cy="257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2479" y="1568098"/>
            <a:ext cx="4376276" cy="252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70553" y="896059"/>
            <a:ext cx="8003858" cy="347545"/>
          </a:xfrm>
          <a:prstGeom prst="rect">
            <a:avLst/>
          </a:prstGeom>
          <a:noFill/>
        </p:spPr>
        <p:txBody>
          <a:bodyPr wrap="square" lIns="69866" tIns="34932" rIns="69866" bIns="34932" rtlCol="0">
            <a:spAutoFit/>
          </a:bodyPr>
          <a:lstStyle/>
          <a:p>
            <a:r>
              <a:rPr lang="en-US" dirty="0" smtClean="0"/>
              <a:t>-h or –help option displays help and available plug-in commands in volatility.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17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758" y="1960123"/>
            <a:ext cx="6302296" cy="1691304"/>
          </a:xfrm>
        </p:spPr>
        <p:txBody>
          <a:bodyPr/>
          <a:lstStyle/>
          <a:p>
            <a:pPr algn="ctr"/>
            <a:r>
              <a:rPr sz="410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Demo</a:t>
            </a:r>
            <a:endParaRPr lang="en-IN" sz="4100" dirty="0">
              <a:solidFill>
                <a:srgbClr val="002060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2587" y="3105714"/>
            <a:ext cx="3276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hlinkClick r:id="rId2"/>
              </a:rPr>
              <a:t>http://youtu.be/YcVusDjnBxw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5689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332" y="201848"/>
            <a:ext cx="8374407" cy="840054"/>
          </a:xfrm>
        </p:spPr>
        <p:txBody>
          <a:bodyPr/>
          <a:lstStyle/>
          <a:p>
            <a:pPr algn="ctr"/>
            <a:r>
              <a:rPr lang="en-IN" sz="2800" b="1" dirty="0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Demo-Scenario</a:t>
            </a:r>
            <a:endParaRPr lang="en-IN" sz="2800" b="1" dirty="0">
              <a:solidFill>
                <a:srgbClr val="00206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659" y="1064066"/>
            <a:ext cx="8152079" cy="386424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en-US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7898">
              <a:buClr>
                <a:schemeClr val="tx1"/>
              </a:buClr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Your security device alerts, show malicious http connection to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ip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address 208.91.197.54 from a source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ip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192.168.1.100 on 8th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june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2012 at around 13:30hrs...you are asked to investigate and do memory forensics on that machine 192.168.1.100</a:t>
            </a:r>
          </a:p>
          <a:p>
            <a:pPr marL="0" indent="27898">
              <a:buClr>
                <a:schemeClr val="tx1"/>
              </a:buClr>
              <a:buNone/>
            </a:pP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7898">
              <a:buClr>
                <a:schemeClr val="tx1"/>
              </a:buClr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- To start with, acquire the memory image “infected.dmp”  from 192.168.1.100, using memory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acquistion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tools (win32dd)</a:t>
            </a:r>
          </a:p>
          <a:p>
            <a:pPr marL="0" indent="27898">
              <a:buClr>
                <a:schemeClr val="tx1"/>
              </a:buClr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command: win32dd.exe  /f  infected.dmp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7898">
              <a:buClr>
                <a:schemeClr val="tx1"/>
              </a:buClr>
              <a:buNone/>
            </a:pPr>
            <a:endParaRPr lang="en-IN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7898">
              <a:buClr>
                <a:schemeClr val="tx1"/>
              </a:buClr>
              <a:buNone/>
            </a:pPr>
            <a:r>
              <a:rPr lang="en-IN" sz="1800" b="1" dirty="0" smtClean="0">
                <a:latin typeface="Times New Roman" pitchFamily="18" charset="0"/>
                <a:cs typeface="Times New Roman" pitchFamily="18" charset="0"/>
              </a:rPr>
              <a:t>- Analyze the memory dump “infected.dmp” </a:t>
            </a:r>
          </a:p>
          <a:p>
            <a:pPr marL="0" indent="27898">
              <a:buClr>
                <a:schemeClr val="tx1"/>
              </a:buClr>
              <a:buNone/>
            </a:pPr>
            <a:endParaRPr lang="en-IN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10"/>
          <p:cNvSpPr txBox="1">
            <a:spLocks/>
          </p:cNvSpPr>
          <p:nvPr/>
        </p:nvSpPr>
        <p:spPr>
          <a:xfrm>
            <a:off x="2964392" y="4771965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/>
          <a:p>
            <a:pPr algn="ctr" defTabSz="69865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800" dirty="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rPr>
              <a:t>www.SecurityXploded.com</a:t>
            </a:r>
            <a:endParaRPr lang="en-IN" sz="800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17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332" y="201848"/>
            <a:ext cx="8374407" cy="840054"/>
          </a:xfrm>
        </p:spPr>
        <p:txBody>
          <a:bodyPr/>
          <a:lstStyle/>
          <a:p>
            <a:pPr algn="ctr"/>
            <a:r>
              <a:rPr lang="en-IN" sz="2800" b="1" dirty="0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Step 1 – Start With what you know</a:t>
            </a:r>
            <a:endParaRPr lang="en-IN" sz="2800" b="1" dirty="0">
              <a:solidFill>
                <a:srgbClr val="00206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10"/>
          <p:cNvSpPr txBox="1">
            <a:spLocks/>
          </p:cNvSpPr>
          <p:nvPr/>
        </p:nvSpPr>
        <p:spPr>
          <a:xfrm>
            <a:off x="2964392" y="4771965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/>
          <a:p>
            <a:pPr algn="ctr" defTabSz="69865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800" dirty="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rPr>
              <a:t>www.SecurityXploded.com</a:t>
            </a:r>
            <a:endParaRPr lang="en-IN" sz="800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444" y="1064068"/>
            <a:ext cx="8300296" cy="347545"/>
          </a:xfrm>
          <a:prstGeom prst="rect">
            <a:avLst/>
          </a:prstGeom>
          <a:noFill/>
        </p:spPr>
        <p:txBody>
          <a:bodyPr wrap="square" lIns="69866" tIns="34932" rIns="69866" bIns="34932" rtlCol="0">
            <a:spAutoFit/>
          </a:bodyPr>
          <a:lstStyle/>
          <a:p>
            <a:r>
              <a:rPr lang="en-US" dirty="0" smtClean="0"/>
              <a:t>Volatility’s connections module shows connection to the malicious </a:t>
            </a:r>
            <a:r>
              <a:rPr lang="en-US" dirty="0" err="1" smtClean="0"/>
              <a:t>ip</a:t>
            </a:r>
            <a:r>
              <a:rPr lang="en-US" dirty="0" smtClean="0"/>
              <a:t> by </a:t>
            </a:r>
            <a:r>
              <a:rPr lang="en-US" dirty="0" err="1" smtClean="0"/>
              <a:t>pid</a:t>
            </a:r>
            <a:r>
              <a:rPr lang="en-US" dirty="0" smtClean="0"/>
              <a:t> 1748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221" y="1624101"/>
            <a:ext cx="8596737" cy="313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332" y="201848"/>
            <a:ext cx="8374407" cy="840054"/>
          </a:xfrm>
        </p:spPr>
        <p:txBody>
          <a:bodyPr/>
          <a:lstStyle/>
          <a:p>
            <a:pPr algn="ctr"/>
            <a:r>
              <a:rPr lang="en-IN" sz="2800" b="1" dirty="0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Step 2 – Info about 208.91.197.54</a:t>
            </a:r>
            <a:endParaRPr lang="en-IN" sz="2800" b="1" dirty="0">
              <a:solidFill>
                <a:srgbClr val="00206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10"/>
          <p:cNvSpPr txBox="1">
            <a:spLocks/>
          </p:cNvSpPr>
          <p:nvPr/>
        </p:nvSpPr>
        <p:spPr>
          <a:xfrm>
            <a:off x="2964392" y="4771965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/>
          <a:p>
            <a:pPr algn="ctr" defTabSz="69865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800" dirty="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rPr>
              <a:t>www.SecurityXploded.com</a:t>
            </a:r>
            <a:endParaRPr lang="en-IN" sz="800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444" y="840061"/>
            <a:ext cx="8300296" cy="501433"/>
          </a:xfrm>
          <a:prstGeom prst="rect">
            <a:avLst/>
          </a:prstGeom>
          <a:noFill/>
        </p:spPr>
        <p:txBody>
          <a:bodyPr wrap="square" lIns="69866" tIns="34932" rIns="69866" bIns="34932" rtlCol="0">
            <a:spAutoFit/>
          </a:bodyPr>
          <a:lstStyle/>
          <a:p>
            <a:r>
              <a:rPr lang="en-US" sz="1400" dirty="0" smtClean="0"/>
              <a:t>Google search shows 208.91.197.54 associated with malware, probably “spyeye”, we need to confirm that yet.</a:t>
            </a:r>
            <a:endParaRPr lang="en-US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987" y="1450579"/>
            <a:ext cx="7696200" cy="328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332" y="201848"/>
            <a:ext cx="8374407" cy="840054"/>
          </a:xfrm>
        </p:spPr>
        <p:txBody>
          <a:bodyPr/>
          <a:lstStyle/>
          <a:p>
            <a:pPr algn="ctr"/>
            <a:r>
              <a:rPr lang="en-IN" sz="2800" b="1" dirty="0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Step 3 – Who is </a:t>
            </a:r>
            <a:r>
              <a:rPr lang="en-IN" sz="2800" b="1" dirty="0" err="1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Pid</a:t>
            </a:r>
            <a:r>
              <a:rPr lang="en-IN" sz="2800" b="1" dirty="0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1748?</a:t>
            </a:r>
            <a:endParaRPr lang="en-IN" sz="2800" b="1" dirty="0">
              <a:solidFill>
                <a:srgbClr val="00206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10"/>
          <p:cNvSpPr txBox="1">
            <a:spLocks/>
          </p:cNvSpPr>
          <p:nvPr/>
        </p:nvSpPr>
        <p:spPr>
          <a:xfrm>
            <a:off x="2964392" y="4771965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/>
          <a:p>
            <a:pPr algn="ctr" defTabSz="69865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800" dirty="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rPr>
              <a:t>www.SecurityXploded.com</a:t>
            </a:r>
            <a:endParaRPr lang="en-IN" sz="800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554" y="896057"/>
            <a:ext cx="8300296" cy="409100"/>
          </a:xfrm>
          <a:prstGeom prst="rect">
            <a:avLst/>
          </a:prstGeom>
          <a:noFill/>
        </p:spPr>
        <p:txBody>
          <a:bodyPr wrap="square" lIns="69866" tIns="34932" rIns="69866" bIns="34932" rtlCol="0">
            <a:spAutoFit/>
          </a:bodyPr>
          <a:lstStyle/>
          <a:p>
            <a:r>
              <a:rPr lang="en-US" sz="1100" dirty="0" smtClean="0"/>
              <a:t>“</a:t>
            </a:r>
            <a:r>
              <a:rPr lang="en-US" sz="1100" dirty="0" err="1" smtClean="0"/>
              <a:t>psscan</a:t>
            </a:r>
            <a:r>
              <a:rPr lang="en-US" sz="1100" dirty="0" smtClean="0"/>
              <a:t>” shows </a:t>
            </a:r>
            <a:r>
              <a:rPr lang="en-US" sz="1100" dirty="0" err="1" smtClean="0"/>
              <a:t>pid</a:t>
            </a:r>
            <a:r>
              <a:rPr lang="en-US" sz="1100" dirty="0" smtClean="0"/>
              <a:t> 1748 belongs to explorer.exe, also two process created during same time reported by security device (</a:t>
            </a:r>
            <a:r>
              <a:rPr lang="en-US" sz="1100" dirty="0" err="1" smtClean="0"/>
              <a:t>i.e</a:t>
            </a:r>
            <a:r>
              <a:rPr lang="en-US" sz="1100" dirty="0" smtClean="0"/>
              <a:t> </a:t>
            </a:r>
            <a:r>
              <a:rPr lang="en-US" sz="1100" dirty="0" err="1" smtClean="0"/>
              <a:t>june</a:t>
            </a:r>
            <a:r>
              <a:rPr lang="en-US" sz="1100" dirty="0" smtClean="0"/>
              <a:t> 8</a:t>
            </a:r>
            <a:r>
              <a:rPr lang="en-US" sz="1100" baseline="30000" dirty="0" smtClean="0"/>
              <a:t>th</a:t>
            </a:r>
            <a:r>
              <a:rPr lang="en-US" sz="1100" dirty="0" smtClean="0"/>
              <a:t> 2012)</a:t>
            </a:r>
            <a:endParaRPr lang="en-US" sz="11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221" y="1344091"/>
            <a:ext cx="8596737" cy="352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332" y="201848"/>
            <a:ext cx="8374407" cy="840054"/>
          </a:xfrm>
        </p:spPr>
        <p:txBody>
          <a:bodyPr/>
          <a:lstStyle/>
          <a:p>
            <a:pPr algn="ctr"/>
            <a:r>
              <a:rPr lang="en-IN" sz="2800" b="1" dirty="0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Step 4 – Process handles of explorer.exe</a:t>
            </a:r>
            <a:endParaRPr lang="en-IN" sz="2800" b="1" dirty="0">
              <a:solidFill>
                <a:srgbClr val="00206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10"/>
          <p:cNvSpPr txBox="1">
            <a:spLocks/>
          </p:cNvSpPr>
          <p:nvPr/>
        </p:nvSpPr>
        <p:spPr>
          <a:xfrm>
            <a:off x="2964392" y="4771965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/>
          <a:p>
            <a:pPr algn="ctr" defTabSz="69865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800" dirty="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rPr>
              <a:t>www.SecurityXploded.com</a:t>
            </a:r>
            <a:endParaRPr lang="en-IN" sz="800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554" y="952061"/>
            <a:ext cx="8300296" cy="409100"/>
          </a:xfrm>
          <a:prstGeom prst="rect">
            <a:avLst/>
          </a:prstGeom>
          <a:noFill/>
        </p:spPr>
        <p:txBody>
          <a:bodyPr wrap="square" lIns="69866" tIns="34932" rIns="69866" bIns="34932" rtlCol="0">
            <a:spAutoFit/>
          </a:bodyPr>
          <a:lstStyle/>
          <a:p>
            <a:r>
              <a:rPr lang="en-US" sz="1100" dirty="0" smtClean="0"/>
              <a:t>Explorer.exe opens a handle to the B6232F3A9F9.exe, indicating explorer.exe created that process, which might be malicious…focusing on explorer.exe for now.</a:t>
            </a:r>
            <a:endParaRPr lang="en-US" sz="11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223" y="1904121"/>
            <a:ext cx="8557350" cy="266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332" y="201848"/>
            <a:ext cx="8374407" cy="840054"/>
          </a:xfrm>
        </p:spPr>
        <p:txBody>
          <a:bodyPr/>
          <a:lstStyle/>
          <a:p>
            <a:pPr algn="ctr"/>
            <a:r>
              <a:rPr lang="en-IN" sz="2800" b="1" dirty="0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Step 5 – </a:t>
            </a:r>
            <a:r>
              <a:rPr lang="en-IN" sz="2800" b="1" dirty="0" err="1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apihooks</a:t>
            </a:r>
            <a:r>
              <a:rPr lang="en-IN" sz="2800" b="1" dirty="0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in explorer.exe</a:t>
            </a:r>
            <a:endParaRPr lang="en-IN" sz="2800" b="1" dirty="0">
              <a:solidFill>
                <a:srgbClr val="00206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10"/>
          <p:cNvSpPr txBox="1">
            <a:spLocks/>
          </p:cNvSpPr>
          <p:nvPr/>
        </p:nvSpPr>
        <p:spPr>
          <a:xfrm>
            <a:off x="2964392" y="4771965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/>
          <a:p>
            <a:pPr algn="ctr" defTabSz="69865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800" dirty="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rPr>
              <a:t>www.SecurityXploded.com</a:t>
            </a:r>
            <a:endParaRPr lang="en-IN" sz="800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554" y="1064073"/>
            <a:ext cx="8300296" cy="239823"/>
          </a:xfrm>
          <a:prstGeom prst="rect">
            <a:avLst/>
          </a:prstGeom>
          <a:noFill/>
        </p:spPr>
        <p:txBody>
          <a:bodyPr wrap="square" lIns="69866" tIns="34932" rIns="69866" bIns="34932" rtlCol="0">
            <a:spAutoFit/>
          </a:bodyPr>
          <a:lstStyle/>
          <a:p>
            <a:r>
              <a:rPr lang="en-US" sz="1100" dirty="0" err="1" smtClean="0"/>
              <a:t>apihooks</a:t>
            </a:r>
            <a:r>
              <a:rPr lang="en-US" sz="1100" dirty="0" smtClean="0"/>
              <a:t> module show, inline </a:t>
            </a:r>
            <a:r>
              <a:rPr lang="en-US" sz="1100" dirty="0" err="1" smtClean="0"/>
              <a:t>api</a:t>
            </a:r>
            <a:r>
              <a:rPr lang="en-US" sz="1100" dirty="0" smtClean="0"/>
              <a:t> hooks in explorer.exe and jump to an unknown location</a:t>
            </a:r>
            <a:endParaRPr lang="en-US" sz="11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19" y="1512095"/>
            <a:ext cx="8702639" cy="319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332" y="201848"/>
            <a:ext cx="8374407" cy="840054"/>
          </a:xfrm>
        </p:spPr>
        <p:txBody>
          <a:bodyPr/>
          <a:lstStyle/>
          <a:p>
            <a:pPr algn="ctr"/>
            <a:r>
              <a:rPr lang="en-IN" sz="2800" b="1" dirty="0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Step 6 – exploring the hooks</a:t>
            </a:r>
            <a:endParaRPr lang="en-IN" sz="2800" b="1" dirty="0">
              <a:solidFill>
                <a:srgbClr val="00206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10"/>
          <p:cNvSpPr txBox="1">
            <a:spLocks/>
          </p:cNvSpPr>
          <p:nvPr/>
        </p:nvSpPr>
        <p:spPr>
          <a:xfrm>
            <a:off x="2964392" y="4771965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/>
          <a:p>
            <a:pPr algn="ctr" defTabSz="69865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800" dirty="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rPr>
              <a:t>www.SecurityXploded.com</a:t>
            </a:r>
            <a:endParaRPr lang="en-IN" sz="800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554" y="896058"/>
            <a:ext cx="8300296" cy="239823"/>
          </a:xfrm>
          <a:prstGeom prst="rect">
            <a:avLst/>
          </a:prstGeom>
          <a:noFill/>
        </p:spPr>
        <p:txBody>
          <a:bodyPr wrap="square" lIns="69866" tIns="34932" rIns="69866" bIns="34932" rtlCol="0">
            <a:spAutoFit/>
          </a:bodyPr>
          <a:lstStyle/>
          <a:p>
            <a:r>
              <a:rPr lang="en-US" sz="1100" dirty="0" smtClean="0"/>
              <a:t>Disassembled  hooked function (</a:t>
            </a:r>
            <a:r>
              <a:rPr lang="en-US" sz="1100" dirty="0" err="1" smtClean="0"/>
              <a:t>TranslateMessage</a:t>
            </a:r>
            <a:r>
              <a:rPr lang="en-US" sz="1100" dirty="0" smtClean="0"/>
              <a:t>), shows a short jump and then a long jump to malware location</a:t>
            </a:r>
            <a:endParaRPr lang="en-US" sz="11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787" y="1377155"/>
            <a:ext cx="8001000" cy="341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332" y="201848"/>
            <a:ext cx="8374407" cy="840054"/>
          </a:xfrm>
        </p:spPr>
        <p:txBody>
          <a:bodyPr/>
          <a:lstStyle/>
          <a:p>
            <a:pPr algn="ctr"/>
            <a:r>
              <a:rPr lang="en-IN" sz="2800" b="1" dirty="0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Step 7 – Embedded exe in explorer.exe</a:t>
            </a:r>
            <a:endParaRPr lang="en-IN" sz="2800" b="1" dirty="0">
              <a:solidFill>
                <a:srgbClr val="00206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10"/>
          <p:cNvSpPr txBox="1">
            <a:spLocks/>
          </p:cNvSpPr>
          <p:nvPr/>
        </p:nvSpPr>
        <p:spPr>
          <a:xfrm>
            <a:off x="2964392" y="4771965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/>
          <a:p>
            <a:pPr algn="ctr" defTabSz="69865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800" dirty="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rPr>
              <a:t>www.SecurityXploded.com</a:t>
            </a:r>
            <a:endParaRPr lang="en-IN" sz="800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554" y="952061"/>
            <a:ext cx="8300296" cy="409100"/>
          </a:xfrm>
          <a:prstGeom prst="rect">
            <a:avLst/>
          </a:prstGeom>
          <a:noFill/>
        </p:spPr>
        <p:txBody>
          <a:bodyPr wrap="square" lIns="69866" tIns="34932" rIns="69866" bIns="34932" rtlCol="0">
            <a:spAutoFit/>
          </a:bodyPr>
          <a:lstStyle/>
          <a:p>
            <a:r>
              <a:rPr lang="en-US" sz="1100" dirty="0" smtClean="0"/>
              <a:t>Printing the bytes show the presence of embedded executable in explorer.exe</a:t>
            </a:r>
          </a:p>
          <a:p>
            <a:endParaRPr lang="en-US" sz="11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221" y="1344084"/>
            <a:ext cx="8596737" cy="347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77886" y="262502"/>
            <a:ext cx="8198454" cy="593766"/>
          </a:xfrm>
          <a:prstGeom prst="rect">
            <a:avLst/>
          </a:prstGeom>
          <a:noFill/>
        </p:spPr>
        <p:txBody>
          <a:bodyPr lIns="69866" tIns="34932" rIns="69866" bIns="34932">
            <a:spAutoFit/>
          </a:bodyPr>
          <a:lstStyle/>
          <a:p>
            <a:pPr lvl="0" algn="ctr"/>
            <a:r>
              <a:rPr lang="en-US" sz="3400" b="1" dirty="0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Disclaimer</a:t>
            </a:r>
          </a:p>
        </p:txBody>
      </p:sp>
      <p:sp>
        <p:nvSpPr>
          <p:cNvPr id="6147" name="TextBox 16"/>
          <p:cNvSpPr txBox="1">
            <a:spLocks noChangeArrowheads="1"/>
          </p:cNvSpPr>
          <p:nvPr/>
        </p:nvSpPr>
        <p:spPr bwMode="auto">
          <a:xfrm>
            <a:off x="3" y="1008065"/>
            <a:ext cx="8893175" cy="1178542"/>
          </a:xfrm>
          <a:prstGeom prst="rect">
            <a:avLst/>
          </a:prstGeom>
          <a:extLst/>
        </p:spPr>
        <p:txBody>
          <a:bodyPr wrap="square" lIns="69866" tIns="34932" rIns="69866" bIns="349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18331" indent="-218331" eaLnBrk="1" hangingPunct="1">
              <a:buFont typeface="Wingdings" pitchFamily="2" charset="2"/>
              <a:buChar char="§"/>
            </a:pPr>
            <a:endParaRPr lang="en-IN" dirty="0">
              <a:latin typeface="Cambria" pitchFamily="18" charset="0"/>
            </a:endParaRPr>
          </a:p>
          <a:p>
            <a:pPr marL="218331" indent="-218331" eaLnBrk="1" hangingPunct="1"/>
            <a:endParaRPr lang="en-IN" dirty="0" smtClean="0">
              <a:latin typeface="Cambria" pitchFamily="18" charset="0"/>
            </a:endParaRPr>
          </a:p>
          <a:p>
            <a:pPr eaLnBrk="1" hangingPunct="1"/>
            <a:endParaRPr lang="en-IN" dirty="0">
              <a:latin typeface="Cambria" pitchFamily="18" charset="0"/>
            </a:endParaRPr>
          </a:p>
          <a:p>
            <a:pPr eaLnBrk="1" hangingPunct="1"/>
            <a:r>
              <a:rPr lang="en-IN" dirty="0" smtClean="0">
                <a:latin typeface="Cambria" pitchFamily="18" charset="0"/>
              </a:rPr>
              <a:t>    </a:t>
            </a:r>
            <a:endParaRPr lang="en-IN" dirty="0">
              <a:latin typeface="Cambria" pitchFamily="18" charset="0"/>
            </a:endParaRPr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5" y="1008070"/>
            <a:ext cx="8522625" cy="2686647"/>
          </a:xfrm>
          <a:prstGeom prst="rect">
            <a:avLst/>
          </a:prstGeom>
          <a:extLst/>
        </p:spPr>
        <p:txBody>
          <a:bodyPr wrap="square" lIns="69866" tIns="34932" rIns="69866" bIns="349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18331" indent="-218331" eaLnBrk="1" hangingPunct="1">
              <a:buFont typeface="Wingdings" pitchFamily="2" charset="2"/>
              <a:buChar char="§"/>
            </a:pPr>
            <a:endParaRPr lang="en-IN" sz="1700" dirty="0">
              <a:latin typeface="Times New Roman" pitchFamily="18" charset="0"/>
              <a:cs typeface="Times New Roman" pitchFamily="18" charset="0"/>
            </a:endParaRPr>
          </a:p>
          <a:p>
            <a:pPr marL="218331" indent="-218331" algn="just" eaLnBrk="1" hangingPunct="1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	The Content, Demonstration, Source Code and Programs presented here is "AS IS" without any warranty or conditions of any kind. Also the views/ideas/knowledge expressed here are solely of the trainer’s only and nothing to do with the company or the organization in which the trainer is currently working. </a:t>
            </a:r>
          </a:p>
          <a:p>
            <a:pPr marL="218331" indent="-218331" algn="just" eaLnBrk="1" hangingPunct="1"/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218331" indent="-218331" algn="just" eaLnBrk="1" hangingPunct="1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	However in no circumstances neither the trainer nor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SecurityXploded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is responsible for any damage or loss caused due to use or misuse of the information presented here.</a:t>
            </a:r>
          </a:p>
          <a:p>
            <a:pPr marL="218331" indent="-218331" eaLnBrk="1" hangingPunct="1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IN" sz="17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IN" sz="17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IN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038504" y="4771965"/>
            <a:ext cx="2816174" cy="268350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332" y="201848"/>
            <a:ext cx="8374407" cy="840054"/>
          </a:xfrm>
        </p:spPr>
        <p:txBody>
          <a:bodyPr/>
          <a:lstStyle/>
          <a:p>
            <a:pPr algn="ctr"/>
            <a:r>
              <a:rPr lang="en-IN" sz="2800" b="1" dirty="0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Step 8 – dumping the embedded exe</a:t>
            </a:r>
            <a:endParaRPr lang="en-IN" sz="2800" b="1" dirty="0">
              <a:solidFill>
                <a:srgbClr val="00206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10"/>
          <p:cNvSpPr txBox="1">
            <a:spLocks/>
          </p:cNvSpPr>
          <p:nvPr/>
        </p:nvSpPr>
        <p:spPr>
          <a:xfrm>
            <a:off x="2964392" y="4771965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/>
          <a:p>
            <a:pPr algn="ctr" defTabSz="69865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800" dirty="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rPr>
              <a:t>www.SecurityXploded.com</a:t>
            </a:r>
            <a:endParaRPr lang="en-IN" sz="800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554" y="896058"/>
            <a:ext cx="8300296" cy="239823"/>
          </a:xfrm>
          <a:prstGeom prst="rect">
            <a:avLst/>
          </a:prstGeom>
          <a:noFill/>
        </p:spPr>
        <p:txBody>
          <a:bodyPr wrap="square" lIns="69866" tIns="34932" rIns="69866" bIns="34932" rtlCol="0">
            <a:spAutoFit/>
          </a:bodyPr>
          <a:lstStyle/>
          <a:p>
            <a:r>
              <a:rPr lang="en-US" sz="1100" dirty="0" err="1" smtClean="0"/>
              <a:t>vaddump</a:t>
            </a:r>
            <a:r>
              <a:rPr lang="en-US" sz="1100" dirty="0" smtClean="0"/>
              <a:t> dumps the embedded exe from explorer.exe</a:t>
            </a:r>
            <a:endParaRPr lang="en-US" sz="11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987" y="1344086"/>
            <a:ext cx="7620000" cy="112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7588" y="2566633"/>
            <a:ext cx="5791199" cy="20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332" y="201848"/>
            <a:ext cx="8374407" cy="840054"/>
          </a:xfrm>
        </p:spPr>
        <p:txBody>
          <a:bodyPr/>
          <a:lstStyle/>
          <a:p>
            <a:pPr algn="ctr"/>
            <a:r>
              <a:rPr lang="en-IN" sz="2800" b="1" dirty="0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Step 9 – </a:t>
            </a:r>
            <a:r>
              <a:rPr lang="en-IN" sz="2800" b="1" dirty="0" err="1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virustotal</a:t>
            </a:r>
            <a:r>
              <a:rPr lang="en-IN" sz="2800" b="1" dirty="0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submission</a:t>
            </a:r>
            <a:endParaRPr lang="en-IN" sz="2800" b="1" dirty="0">
              <a:solidFill>
                <a:srgbClr val="00206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10"/>
          <p:cNvSpPr txBox="1">
            <a:spLocks/>
          </p:cNvSpPr>
          <p:nvPr/>
        </p:nvSpPr>
        <p:spPr>
          <a:xfrm>
            <a:off x="2964392" y="4771965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/>
          <a:p>
            <a:pPr algn="ctr" defTabSz="69865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800" dirty="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rPr>
              <a:t>www.SecurityXploded.com</a:t>
            </a:r>
            <a:endParaRPr lang="en-IN" sz="800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444" y="896057"/>
            <a:ext cx="8300296" cy="409100"/>
          </a:xfrm>
          <a:prstGeom prst="rect">
            <a:avLst/>
          </a:prstGeom>
          <a:noFill/>
        </p:spPr>
        <p:txBody>
          <a:bodyPr wrap="square" lIns="69866" tIns="34932" rIns="69866" bIns="34932" rtlCol="0">
            <a:spAutoFit/>
          </a:bodyPr>
          <a:lstStyle/>
          <a:p>
            <a:r>
              <a:rPr lang="en-US" sz="1100" dirty="0" smtClean="0"/>
              <a:t>Submission to </a:t>
            </a:r>
            <a:r>
              <a:rPr lang="en-US" sz="1100" dirty="0" err="1" smtClean="0"/>
              <a:t>virustotal</a:t>
            </a:r>
            <a:r>
              <a:rPr lang="en-US" sz="1100" dirty="0" smtClean="0"/>
              <a:t>, confirms the dumped executable as component of “</a:t>
            </a:r>
            <a:r>
              <a:rPr lang="en-US" sz="1100" dirty="0" err="1" smtClean="0"/>
              <a:t>spyeye</a:t>
            </a:r>
            <a:r>
              <a:rPr lang="en-US" sz="1100" dirty="0" smtClean="0"/>
              <a:t>”</a:t>
            </a:r>
          </a:p>
          <a:p>
            <a:endParaRPr lang="en-US" sz="11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222" y="1300957"/>
            <a:ext cx="8522625" cy="36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332" y="201851"/>
            <a:ext cx="8374407" cy="526199"/>
          </a:xfrm>
        </p:spPr>
        <p:txBody>
          <a:bodyPr/>
          <a:lstStyle/>
          <a:p>
            <a:pPr algn="ctr"/>
            <a:r>
              <a:rPr lang="en-IN" sz="2800" b="1" dirty="0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Step 10 – Can we get more info?</a:t>
            </a:r>
            <a:endParaRPr lang="en-IN" sz="2800" b="1" dirty="0">
              <a:solidFill>
                <a:srgbClr val="00206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10"/>
          <p:cNvSpPr txBox="1">
            <a:spLocks/>
          </p:cNvSpPr>
          <p:nvPr/>
        </p:nvSpPr>
        <p:spPr>
          <a:xfrm>
            <a:off x="2964392" y="4771965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/>
          <a:p>
            <a:pPr algn="ctr" defTabSz="69865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800" dirty="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rPr>
              <a:t>www.SecurityXploded.com</a:t>
            </a:r>
            <a:endParaRPr lang="en-IN" sz="800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554" y="728048"/>
            <a:ext cx="8300296" cy="409100"/>
          </a:xfrm>
          <a:prstGeom prst="rect">
            <a:avLst/>
          </a:prstGeom>
          <a:noFill/>
        </p:spPr>
        <p:txBody>
          <a:bodyPr wrap="square" lIns="69866" tIns="34932" rIns="69866" bIns="34932" rtlCol="0">
            <a:spAutoFit/>
          </a:bodyPr>
          <a:lstStyle/>
          <a:p>
            <a:r>
              <a:rPr lang="en-US" sz="1100" dirty="0" smtClean="0"/>
              <a:t>Strings extracted from the dumped executable, show reference to interesting artifacts (executable and the registry key)</a:t>
            </a:r>
          </a:p>
          <a:p>
            <a:endParaRPr lang="en-US" sz="11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332" y="1288083"/>
            <a:ext cx="8522625" cy="40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221" y="1960121"/>
            <a:ext cx="4446589" cy="268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4811" y="1953750"/>
            <a:ext cx="4150148" cy="258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332" y="201849"/>
            <a:ext cx="8374407" cy="638206"/>
          </a:xfrm>
        </p:spPr>
        <p:txBody>
          <a:bodyPr/>
          <a:lstStyle/>
          <a:p>
            <a:pPr algn="ctr"/>
            <a:r>
              <a:rPr lang="en-IN" sz="2800" b="1" dirty="0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Step 11 – Printing the registry key</a:t>
            </a:r>
            <a:endParaRPr lang="en-IN" sz="2800" b="1" dirty="0">
              <a:solidFill>
                <a:srgbClr val="00206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10"/>
          <p:cNvSpPr txBox="1">
            <a:spLocks/>
          </p:cNvSpPr>
          <p:nvPr/>
        </p:nvSpPr>
        <p:spPr>
          <a:xfrm>
            <a:off x="2964392" y="4771965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/>
          <a:p>
            <a:pPr algn="ctr" defTabSz="69865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800" dirty="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rPr>
              <a:t>www.SecurityXploded.com</a:t>
            </a:r>
            <a:endParaRPr lang="en-IN" sz="800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444" y="896057"/>
            <a:ext cx="8300296" cy="409100"/>
          </a:xfrm>
          <a:prstGeom prst="rect">
            <a:avLst/>
          </a:prstGeom>
          <a:noFill/>
        </p:spPr>
        <p:txBody>
          <a:bodyPr wrap="square" lIns="69866" tIns="34932" rIns="69866" bIns="34932" rtlCol="0">
            <a:spAutoFit/>
          </a:bodyPr>
          <a:lstStyle/>
          <a:p>
            <a:r>
              <a:rPr lang="en-US" sz="1100" dirty="0" smtClean="0"/>
              <a:t>Malware creates registry key to survive the reboot</a:t>
            </a:r>
          </a:p>
          <a:p>
            <a:endParaRPr lang="en-US" sz="11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787" y="1300956"/>
            <a:ext cx="8001000" cy="34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332" y="201849"/>
            <a:ext cx="8374407" cy="638206"/>
          </a:xfrm>
        </p:spPr>
        <p:txBody>
          <a:bodyPr/>
          <a:lstStyle/>
          <a:p>
            <a:pPr algn="ctr"/>
            <a:r>
              <a:rPr lang="en-IN" sz="2100" b="1" dirty="0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Step 12 – Finding the malicious exe on infected machine</a:t>
            </a:r>
            <a:endParaRPr lang="en-IN" sz="2100" b="1" dirty="0">
              <a:solidFill>
                <a:srgbClr val="00206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10"/>
          <p:cNvSpPr txBox="1">
            <a:spLocks/>
          </p:cNvSpPr>
          <p:nvPr/>
        </p:nvSpPr>
        <p:spPr>
          <a:xfrm>
            <a:off x="2964392" y="4771965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/>
          <a:p>
            <a:pPr algn="ctr" defTabSz="69865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800" dirty="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rPr>
              <a:t>www.SecurityXploded.com</a:t>
            </a:r>
            <a:endParaRPr lang="en-IN" sz="800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444" y="896058"/>
            <a:ext cx="8300296" cy="239823"/>
          </a:xfrm>
          <a:prstGeom prst="rect">
            <a:avLst/>
          </a:prstGeom>
          <a:noFill/>
        </p:spPr>
        <p:txBody>
          <a:bodyPr wrap="square" lIns="69866" tIns="34932" rIns="69866" bIns="34932" rtlCol="0">
            <a:spAutoFit/>
          </a:bodyPr>
          <a:lstStyle/>
          <a:p>
            <a:r>
              <a:rPr lang="en-US" sz="1100" dirty="0" smtClean="0"/>
              <a:t>Finding malicious sample from infected host and </a:t>
            </a:r>
            <a:r>
              <a:rPr lang="en-US" sz="1100" dirty="0" err="1" smtClean="0"/>
              <a:t>virustotal</a:t>
            </a:r>
            <a:r>
              <a:rPr lang="en-US" sz="1100" dirty="0" smtClean="0"/>
              <a:t> submission confirms </a:t>
            </a:r>
            <a:r>
              <a:rPr lang="en-US" sz="1100" dirty="0" err="1" smtClean="0"/>
              <a:t>spyeye</a:t>
            </a:r>
            <a:r>
              <a:rPr lang="en-US" sz="1100" dirty="0" smtClean="0"/>
              <a:t> infection</a:t>
            </a:r>
            <a:endParaRPr lang="en-US" sz="11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787" y="1224756"/>
            <a:ext cx="6705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222" y="2688170"/>
            <a:ext cx="4150148" cy="2090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72483" y="2787094"/>
            <a:ext cx="4372476" cy="191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b="1" dirty="0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Reference</a:t>
            </a:r>
            <a:endParaRPr lang="en-IN" sz="3400" b="1" dirty="0">
              <a:solidFill>
                <a:srgbClr val="00206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1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Complete 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Reference Guide for Reversing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&amp; Malware Analysis Training</a:t>
            </a:r>
            <a:endParaRPr lang="en-US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>
              <a:lnSpc>
                <a:spcPct val="150000"/>
              </a:lnSpc>
            </a:pPr>
            <a:endParaRPr lang="en-IN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10"/>
          <p:cNvSpPr txBox="1">
            <a:spLocks/>
          </p:cNvSpPr>
          <p:nvPr/>
        </p:nvSpPr>
        <p:spPr>
          <a:xfrm>
            <a:off x="2964392" y="4771965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/>
          <a:p>
            <a:pPr algn="ctr" defTabSz="69865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800" dirty="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rPr>
              <a:t>www.SecurityXploded.com</a:t>
            </a:r>
            <a:endParaRPr lang="en-IN" sz="800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" y="1008063"/>
            <a:ext cx="8893175" cy="3379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9866" tIns="34932" rIns="69866" bIns="34932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 !</a:t>
            </a:r>
          </a:p>
          <a:p>
            <a:pPr algn="ctr"/>
            <a:endParaRPr lang="en-US" sz="3700" b="1" dirty="0" smtClean="0">
              <a:solidFill>
                <a:srgbClr val="FF000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  <a:p>
            <a:pPr algn="ctr"/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  <a:p>
            <a:pPr algn="ctr"/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  <a:p>
            <a:pPr algn="ctr"/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hlinkClick r:id="rId4"/>
              </a:rPr>
              <a:t>www.SecurityXploded.com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  <a:p>
            <a:pPr algn="ctr"/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  <a:p>
            <a:pPr algn="ctr"/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</p:txBody>
      </p:sp>
      <p:pic>
        <p:nvPicPr>
          <p:cNvPr id="1026" name="Picture 2" descr="C:\Users\Administrator\Desktop\securityxplodedbigiconnorma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165" y="1821287"/>
            <a:ext cx="1630414" cy="103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77886" y="262502"/>
            <a:ext cx="8198454" cy="593766"/>
          </a:xfrm>
          <a:prstGeom prst="rect">
            <a:avLst/>
          </a:prstGeom>
          <a:noFill/>
        </p:spPr>
        <p:txBody>
          <a:bodyPr lIns="69866" tIns="34932" rIns="69866" bIns="34932">
            <a:spAutoFit/>
          </a:bodyPr>
          <a:lstStyle/>
          <a:p>
            <a:pPr lvl="0" algn="ctr"/>
            <a:r>
              <a:rPr lang="en-US" sz="3400" b="1" dirty="0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Acknowledgement</a:t>
            </a:r>
          </a:p>
        </p:txBody>
      </p:sp>
      <p:sp>
        <p:nvSpPr>
          <p:cNvPr id="6147" name="TextBox 16"/>
          <p:cNvSpPr txBox="1">
            <a:spLocks noChangeArrowheads="1"/>
          </p:cNvSpPr>
          <p:nvPr/>
        </p:nvSpPr>
        <p:spPr bwMode="auto">
          <a:xfrm>
            <a:off x="3" y="1008065"/>
            <a:ext cx="8893175" cy="1178542"/>
          </a:xfrm>
          <a:prstGeom prst="rect">
            <a:avLst/>
          </a:prstGeom>
          <a:extLst/>
        </p:spPr>
        <p:txBody>
          <a:bodyPr wrap="square" lIns="69866" tIns="34932" rIns="69866" bIns="349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18331" indent="-218331" eaLnBrk="1" hangingPunct="1">
              <a:buFont typeface="Wingdings" pitchFamily="2" charset="2"/>
              <a:buChar char="§"/>
            </a:pPr>
            <a:endParaRPr lang="en-IN" dirty="0">
              <a:latin typeface="Cambria" pitchFamily="18" charset="0"/>
            </a:endParaRPr>
          </a:p>
          <a:p>
            <a:pPr marL="218331" indent="-218331" eaLnBrk="1" hangingPunct="1"/>
            <a:endParaRPr lang="en-IN" dirty="0" smtClean="0">
              <a:latin typeface="Cambria" pitchFamily="18" charset="0"/>
            </a:endParaRPr>
          </a:p>
          <a:p>
            <a:pPr eaLnBrk="1" hangingPunct="1"/>
            <a:endParaRPr lang="en-IN" dirty="0">
              <a:latin typeface="Cambria" pitchFamily="18" charset="0"/>
            </a:endParaRPr>
          </a:p>
          <a:p>
            <a:pPr eaLnBrk="1" hangingPunct="1"/>
            <a:r>
              <a:rPr lang="en-IN" dirty="0" smtClean="0">
                <a:latin typeface="Cambria" pitchFamily="18" charset="0"/>
              </a:rPr>
              <a:t>    </a:t>
            </a:r>
            <a:endParaRPr lang="en-IN" dirty="0">
              <a:latin typeface="Cambria" pitchFamily="18" charset="0"/>
            </a:endParaRPr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5" y="1008063"/>
            <a:ext cx="8522625" cy="2294232"/>
          </a:xfrm>
          <a:prstGeom prst="rect">
            <a:avLst/>
          </a:prstGeom>
          <a:extLst/>
        </p:spPr>
        <p:txBody>
          <a:bodyPr wrap="square" lIns="69866" tIns="34932" rIns="69866" bIns="349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18331" indent="-21833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Special thanks to 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null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Garage4Hackers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community for their extended support and cooperation.</a:t>
            </a:r>
          </a:p>
          <a:p>
            <a:pPr marL="218331" indent="-21833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Thanks to all the trainers who have devoted their precious time and countless hours to make it happen.</a:t>
            </a:r>
          </a:p>
          <a:p>
            <a:pPr marL="218331" indent="-218331" eaLnBrk="1" hangingPunct="1">
              <a:lnSpc>
                <a:spcPct val="150000"/>
              </a:lnSpc>
              <a:buFont typeface="Wingdings" pitchFamily="2" charset="2"/>
              <a:buChar char="§"/>
            </a:pP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IN" sz="17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IN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890284" y="4771965"/>
            <a:ext cx="2816174" cy="268350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  <p:sp>
        <p:nvSpPr>
          <p:cNvPr id="7" name="Footer Placeholder 10"/>
          <p:cNvSpPr txBox="1">
            <a:spLocks/>
          </p:cNvSpPr>
          <p:nvPr/>
        </p:nvSpPr>
        <p:spPr>
          <a:xfrm>
            <a:off x="6077003" y="4771965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/>
          <a:p>
            <a:pPr algn="ctr" defTabSz="698658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800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77886" y="262509"/>
            <a:ext cx="8198454" cy="501433"/>
          </a:xfrm>
          <a:prstGeom prst="rect">
            <a:avLst/>
          </a:prstGeom>
          <a:noFill/>
        </p:spPr>
        <p:txBody>
          <a:bodyPr lIns="69866" tIns="34932" rIns="69866" bIns="34932">
            <a:spAutoFit/>
          </a:bodyPr>
          <a:lstStyle/>
          <a:p>
            <a:pPr lvl="0"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Reversing &amp; Malware Analysis Training</a:t>
            </a:r>
          </a:p>
        </p:txBody>
      </p:sp>
      <p:sp>
        <p:nvSpPr>
          <p:cNvPr id="6147" name="TextBox 16"/>
          <p:cNvSpPr txBox="1">
            <a:spLocks noChangeArrowheads="1"/>
          </p:cNvSpPr>
          <p:nvPr/>
        </p:nvSpPr>
        <p:spPr bwMode="auto">
          <a:xfrm>
            <a:off x="3" y="1008065"/>
            <a:ext cx="8893175" cy="1178542"/>
          </a:xfrm>
          <a:prstGeom prst="rect">
            <a:avLst/>
          </a:prstGeom>
          <a:extLst/>
        </p:spPr>
        <p:txBody>
          <a:bodyPr wrap="square" lIns="69866" tIns="34932" rIns="69866" bIns="349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18331" indent="-218331" eaLnBrk="1" hangingPunct="1">
              <a:buFont typeface="Wingdings" pitchFamily="2" charset="2"/>
              <a:buChar char="§"/>
            </a:pPr>
            <a:endParaRPr lang="en-IN" dirty="0">
              <a:latin typeface="Cambria" pitchFamily="18" charset="0"/>
            </a:endParaRPr>
          </a:p>
          <a:p>
            <a:pPr marL="218331" indent="-218331" eaLnBrk="1" hangingPunct="1"/>
            <a:endParaRPr lang="en-IN" dirty="0" smtClean="0">
              <a:latin typeface="Cambria" pitchFamily="18" charset="0"/>
            </a:endParaRPr>
          </a:p>
          <a:p>
            <a:pPr eaLnBrk="1" hangingPunct="1"/>
            <a:endParaRPr lang="en-IN" dirty="0">
              <a:latin typeface="Cambria" pitchFamily="18" charset="0"/>
            </a:endParaRPr>
          </a:p>
          <a:p>
            <a:pPr eaLnBrk="1" hangingPunct="1"/>
            <a:r>
              <a:rPr lang="en-IN" dirty="0" smtClean="0">
                <a:latin typeface="Cambria" pitchFamily="18" charset="0"/>
              </a:rPr>
              <a:t>    </a:t>
            </a:r>
            <a:endParaRPr lang="en-IN" dirty="0">
              <a:latin typeface="Cambria" pitchFamily="18" charset="0"/>
            </a:endParaRPr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5" y="1028523"/>
            <a:ext cx="8522625" cy="3471477"/>
          </a:xfrm>
          <a:prstGeom prst="rect">
            <a:avLst/>
          </a:prstGeom>
          <a:extLst/>
        </p:spPr>
        <p:txBody>
          <a:bodyPr wrap="square" lIns="69866" tIns="34932" rIns="69866" bIns="349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18331" eaLnBrk="1" hangingPunct="1">
              <a:lnSpc>
                <a:spcPct val="150000"/>
              </a:lnSpc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This presentation is part of our 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Reverse Engineering &amp; Malware Analysis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Training program. Currently it is delivered only during our local meet for FREE of cost.</a:t>
            </a:r>
          </a:p>
          <a:p>
            <a:pPr marL="218331" eaLnBrk="1" hangingPunct="1">
              <a:lnSpc>
                <a:spcPct val="150000"/>
              </a:lnSpc>
            </a:pP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218331" indent="-218331" eaLnBrk="1" hangingPunct="1">
              <a:lnSpc>
                <a:spcPct val="150000"/>
              </a:lnSpc>
              <a:buFont typeface="Wingdings" pitchFamily="2" charset="2"/>
              <a:buChar char="§"/>
            </a:pP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218331" indent="-218331" eaLnBrk="1" hangingPunct="1">
              <a:lnSpc>
                <a:spcPct val="150000"/>
              </a:lnSpc>
              <a:buFont typeface="Wingdings" pitchFamily="2" charset="2"/>
              <a:buChar char="§"/>
            </a:pP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218331" indent="-218331" eaLnBrk="1" hangingPunct="1">
              <a:lnSpc>
                <a:spcPct val="150000"/>
              </a:lnSpc>
              <a:buFont typeface="Wingdings" pitchFamily="2" charset="2"/>
              <a:buChar char="§"/>
            </a:pP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218331" indent="-218331" eaLnBrk="1" hangingPunct="1">
              <a:lnSpc>
                <a:spcPct val="150000"/>
              </a:lnSpc>
              <a:buFont typeface="Wingdings" pitchFamily="2" charset="2"/>
              <a:buChar char="§"/>
            </a:pP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218331" indent="-218331" eaLnBrk="1" hangingPunct="1">
              <a:lnSpc>
                <a:spcPct val="150000"/>
              </a:lnSpc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   For complete details of this course, visit our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  <a:hlinkClick r:id="rId3"/>
              </a:rPr>
              <a:t>Security Training page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IN" sz="17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IN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890284" y="4771965"/>
            <a:ext cx="2816174" cy="268350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  <p:sp>
        <p:nvSpPr>
          <p:cNvPr id="7" name="Footer Placeholder 10"/>
          <p:cNvSpPr txBox="1">
            <a:spLocks/>
          </p:cNvSpPr>
          <p:nvPr/>
        </p:nvSpPr>
        <p:spPr>
          <a:xfrm>
            <a:off x="6077003" y="4771965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/>
          <a:p>
            <a:pPr algn="ctr" defTabSz="698658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800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8" name="Picture 7" descr="security-train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6176" y="2296144"/>
            <a:ext cx="2779117" cy="1512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77886" y="262502"/>
            <a:ext cx="8198454" cy="593766"/>
          </a:xfrm>
          <a:prstGeom prst="rect">
            <a:avLst/>
          </a:prstGeom>
          <a:noFill/>
        </p:spPr>
        <p:txBody>
          <a:bodyPr lIns="69866" tIns="34932" rIns="69866" bIns="34932">
            <a:spAutoFit/>
          </a:bodyPr>
          <a:lstStyle/>
          <a:p>
            <a:pPr lvl="0" algn="ctr"/>
            <a:r>
              <a:rPr lang="en-US" sz="3400" b="1" dirty="0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Who am I</a:t>
            </a:r>
          </a:p>
        </p:txBody>
      </p:sp>
      <p:sp>
        <p:nvSpPr>
          <p:cNvPr id="6147" name="TextBox 16"/>
          <p:cNvSpPr txBox="1">
            <a:spLocks noChangeArrowheads="1"/>
          </p:cNvSpPr>
          <p:nvPr/>
        </p:nvSpPr>
        <p:spPr bwMode="auto">
          <a:xfrm>
            <a:off x="296441" y="1008065"/>
            <a:ext cx="8596737" cy="3886976"/>
          </a:xfrm>
          <a:prstGeom prst="rect">
            <a:avLst/>
          </a:prstGeom>
          <a:extLst/>
        </p:spPr>
        <p:txBody>
          <a:bodyPr wrap="square" lIns="69866" tIns="34932" rIns="69866" bIns="349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18331" indent="-218331" eaLnBrk="1" hangingPunct="1">
              <a:lnSpc>
                <a:spcPct val="150000"/>
              </a:lnSpc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Monnappa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85990"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m0nna</a:t>
            </a:r>
          </a:p>
          <a:p>
            <a:pPr marL="785990"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Member of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SecurityXploded</a:t>
            </a: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785990"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Info Security Investigator @ Cisco</a:t>
            </a:r>
          </a:p>
          <a:p>
            <a:pPr marL="785990"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Reverse Engineering, Malware Analysis, Memory Forensics</a:t>
            </a:r>
          </a:p>
          <a:p>
            <a:pPr marL="785990"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GREM, CEH</a:t>
            </a:r>
          </a:p>
          <a:p>
            <a:pPr marL="785990"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Email: monnappa22@gmail.com</a:t>
            </a:r>
          </a:p>
          <a:p>
            <a:pPr marL="218331" indent="-218331" eaLnBrk="1" hangingPunct="1">
              <a:buFont typeface="Wingdings" pitchFamily="2" charset="2"/>
              <a:buChar char="§"/>
            </a:pP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218331" indent="-218331" eaLnBrk="1" hangingPunct="1">
              <a:buFont typeface="Wingdings" pitchFamily="2" charset="2"/>
              <a:buChar char="§"/>
            </a:pP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IN" sz="17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IN" sz="17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IN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90284" y="4771965"/>
            <a:ext cx="2816174" cy="268350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b="1" dirty="0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Contents</a:t>
            </a:r>
            <a:endParaRPr lang="en-IN" sz="3400" b="1" dirty="0">
              <a:solidFill>
                <a:srgbClr val="00206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Why Memory Forensics?</a:t>
            </a:r>
          </a:p>
          <a:p>
            <a:pPr>
              <a:lnSpc>
                <a:spcPct val="150000"/>
              </a:lnSpc>
            </a:pP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Steps in Memory Forensics</a:t>
            </a:r>
          </a:p>
          <a:p>
            <a:pPr>
              <a:lnSpc>
                <a:spcPct val="150000"/>
              </a:lnSpc>
            </a:pP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Volatility Quick Overview</a:t>
            </a:r>
          </a:p>
          <a:p>
            <a:pPr>
              <a:lnSpc>
                <a:spcPct val="150000"/>
              </a:lnSpc>
            </a:pP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Volatility help and </a:t>
            </a:r>
            <a:r>
              <a:rPr lang="en-IN" sz="1800" dirty="0" err="1" smtClean="0">
                <a:latin typeface="Times New Roman" pitchFamily="18" charset="0"/>
                <a:cs typeface="Times New Roman" pitchFamily="18" charset="0"/>
              </a:rPr>
              <a:t>plugins</a:t>
            </a:r>
            <a:endParaRPr lang="en-IN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Demo</a:t>
            </a:r>
          </a:p>
          <a:p>
            <a:pPr>
              <a:lnSpc>
                <a:spcPct val="150000"/>
              </a:lnSpc>
            </a:pPr>
            <a:endParaRPr lang="en-I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I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IN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IN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10"/>
          <p:cNvSpPr txBox="1">
            <a:spLocks/>
          </p:cNvSpPr>
          <p:nvPr/>
        </p:nvSpPr>
        <p:spPr>
          <a:xfrm>
            <a:off x="2964392" y="4771965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/>
          <a:p>
            <a:pPr algn="ctr" defTabSz="69865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800" dirty="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rPr>
              <a:t>www.SecurityXploded.com</a:t>
            </a:r>
            <a:endParaRPr lang="en-IN" sz="800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332" y="201848"/>
            <a:ext cx="8374407" cy="840054"/>
          </a:xfrm>
        </p:spPr>
        <p:txBody>
          <a:bodyPr/>
          <a:lstStyle/>
          <a:p>
            <a:pPr algn="ctr"/>
            <a:r>
              <a:rPr lang="en-IN" sz="2800" b="1" dirty="0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Why Memory Forensics?</a:t>
            </a:r>
            <a:endParaRPr lang="en-IN" sz="2800" b="1" dirty="0">
              <a:solidFill>
                <a:srgbClr val="00206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659" y="1176076"/>
            <a:ext cx="8152079" cy="3326374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IN" sz="1700" b="1" dirty="0" smtClean="0">
                <a:latin typeface="Times New Roman" pitchFamily="18" charset="0"/>
                <a:cs typeface="Times New Roman" pitchFamily="18" charset="0"/>
              </a:rPr>
              <a:t>Finding and extracting forensic </a:t>
            </a:r>
            <a:r>
              <a:rPr lang="en-IN" sz="1700" b="1" dirty="0" smtClean="0">
                <a:latin typeface="Times New Roman" pitchFamily="18" charset="0"/>
                <a:cs typeface="Times New Roman" pitchFamily="18" charset="0"/>
              </a:rPr>
              <a:t>artefacts</a:t>
            </a:r>
            <a:endParaRPr lang="en-IN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None/>
            </a:pPr>
            <a:endParaRPr lang="en-IN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IN" sz="1700" b="1" dirty="0" smtClean="0">
                <a:latin typeface="Times New Roman" pitchFamily="18" charset="0"/>
                <a:cs typeface="Times New Roman" pitchFamily="18" charset="0"/>
              </a:rPr>
              <a:t>Helps in malware analysis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en-IN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IN" sz="1700" b="1" dirty="0" smtClean="0">
                <a:latin typeface="Times New Roman" pitchFamily="18" charset="0"/>
                <a:cs typeface="Times New Roman" pitchFamily="18" charset="0"/>
              </a:rPr>
              <a:t>Determining process, network, registry activities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en-IN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IN" sz="1700" b="1" dirty="0" smtClean="0">
                <a:latin typeface="Times New Roman" pitchFamily="18" charset="0"/>
                <a:cs typeface="Times New Roman" pitchFamily="18" charset="0"/>
              </a:rPr>
              <a:t>Reconstructing original state of the system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en-IN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IN" sz="1700" b="1" dirty="0" smtClean="0">
                <a:latin typeface="Times New Roman" pitchFamily="18" charset="0"/>
                <a:cs typeface="Times New Roman" pitchFamily="18" charset="0"/>
              </a:rPr>
              <a:t>Assists with unpacking, rootkit detection and reverse engineering</a:t>
            </a:r>
            <a:endParaRPr lang="en-IN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10"/>
          <p:cNvSpPr txBox="1">
            <a:spLocks/>
          </p:cNvSpPr>
          <p:nvPr/>
        </p:nvSpPr>
        <p:spPr>
          <a:xfrm>
            <a:off x="2964392" y="4771965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/>
          <a:p>
            <a:pPr algn="ctr" defTabSz="69865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800" dirty="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rPr>
              <a:t>www.SecurityXploded.com</a:t>
            </a:r>
            <a:endParaRPr lang="en-IN" sz="800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17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332" y="201848"/>
            <a:ext cx="8374407" cy="840054"/>
          </a:xfrm>
        </p:spPr>
        <p:txBody>
          <a:bodyPr/>
          <a:lstStyle/>
          <a:p>
            <a:pPr algn="ctr"/>
            <a:r>
              <a:rPr lang="en-IN" sz="2800" b="1" dirty="0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Steps in Memory Forensics</a:t>
            </a:r>
            <a:endParaRPr lang="en-IN" sz="2800" b="1" dirty="0">
              <a:solidFill>
                <a:srgbClr val="00206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659" y="1176076"/>
            <a:ext cx="8152079" cy="3326374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IN" sz="1800" b="1" dirty="0" smtClean="0">
                <a:latin typeface="Times New Roman" pitchFamily="18" charset="0"/>
                <a:cs typeface="Times New Roman" pitchFamily="18" charset="0"/>
              </a:rPr>
              <a:t>Memory </a:t>
            </a:r>
            <a:r>
              <a:rPr lang="en-IN" sz="1800" b="1" dirty="0" smtClean="0">
                <a:latin typeface="Times New Roman" pitchFamily="18" charset="0"/>
                <a:cs typeface="Times New Roman" pitchFamily="18" charset="0"/>
              </a:rPr>
              <a:t>acquisition </a:t>
            </a:r>
            <a:r>
              <a:rPr lang="en-IN" sz="1800" b="1" dirty="0" smtClean="0">
                <a:latin typeface="Times New Roman" pitchFamily="18" charset="0"/>
                <a:cs typeface="Times New Roman" pitchFamily="18" charset="0"/>
              </a:rPr>
              <a:t>- Dumping the memory of a target machine</a:t>
            </a:r>
          </a:p>
          <a:p>
            <a:pPr>
              <a:buClr>
                <a:schemeClr val="tx1"/>
              </a:buClr>
              <a:buNone/>
            </a:pPr>
            <a:endParaRPr lang="en-IN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None/>
            </a:pPr>
            <a:r>
              <a:rPr lang="en-IN" sz="1600" b="1" dirty="0" smtClean="0">
                <a:latin typeface="Times New Roman" pitchFamily="18" charset="0"/>
                <a:cs typeface="Times New Roman" pitchFamily="18" charset="0"/>
              </a:rPr>
              <a:t>		-  tools: Win32dd/Win64dd, Memoryze, DumpIt, FastDump</a:t>
            </a:r>
          </a:p>
          <a:p>
            <a:pPr>
              <a:buClr>
                <a:schemeClr val="tx1"/>
              </a:buClr>
              <a:buNone/>
            </a:pPr>
            <a:endParaRPr lang="en-IN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None/>
            </a:pPr>
            <a:r>
              <a:rPr lang="en-IN" sz="1600" b="1" dirty="0" smtClean="0">
                <a:latin typeface="Times New Roman" pitchFamily="18" charset="0"/>
                <a:cs typeface="Times New Roman" pitchFamily="18" charset="0"/>
              </a:rPr>
              <a:t>		-  In Virtual machine: Suspend the VM and use .vmem file</a:t>
            </a:r>
          </a:p>
          <a:p>
            <a:pPr>
              <a:buClr>
                <a:schemeClr val="tx1"/>
              </a:buClr>
              <a:buNone/>
            </a:pPr>
            <a:r>
              <a:rPr lang="en-IN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IN" sz="1800" b="1" dirty="0" smtClean="0">
                <a:latin typeface="Times New Roman" pitchFamily="18" charset="0"/>
                <a:cs typeface="Times New Roman" pitchFamily="18" charset="0"/>
              </a:rPr>
              <a:t>Memory analysis - Analyzing the memory dump for forensic </a:t>
            </a:r>
            <a:r>
              <a:rPr lang="en-IN" sz="1800" b="1" dirty="0" err="1" smtClean="0">
                <a:latin typeface="Times New Roman" pitchFamily="18" charset="0"/>
                <a:cs typeface="Times New Roman" pitchFamily="18" charset="0"/>
              </a:rPr>
              <a:t>artifacts</a:t>
            </a:r>
            <a:endParaRPr lang="en-IN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None/>
            </a:pPr>
            <a:r>
              <a:rPr lang="en-IN" sz="1700" b="1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Clr>
                <a:schemeClr val="tx1"/>
              </a:buClr>
              <a:buNone/>
            </a:pPr>
            <a:r>
              <a:rPr lang="en-IN" sz="17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IN" sz="1600" b="1" dirty="0" smtClean="0">
                <a:latin typeface="Times New Roman" pitchFamily="18" charset="0"/>
                <a:cs typeface="Times New Roman" pitchFamily="18" charset="0"/>
              </a:rPr>
              <a:t>- tools: Volatility, Memoryze</a:t>
            </a:r>
            <a:endParaRPr lang="en-IN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10"/>
          <p:cNvSpPr txBox="1">
            <a:spLocks/>
          </p:cNvSpPr>
          <p:nvPr/>
        </p:nvSpPr>
        <p:spPr>
          <a:xfrm>
            <a:off x="2964392" y="4771965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/>
          <a:p>
            <a:pPr algn="ctr" defTabSz="69865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800" dirty="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rPr>
              <a:t>www.SecurityXploded.com</a:t>
            </a:r>
            <a:endParaRPr lang="en-IN" sz="800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17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332" y="201848"/>
            <a:ext cx="8374407" cy="840054"/>
          </a:xfrm>
        </p:spPr>
        <p:txBody>
          <a:bodyPr/>
          <a:lstStyle/>
          <a:p>
            <a:pPr algn="ctr"/>
            <a:r>
              <a:rPr lang="en-IN" sz="2800" b="1" dirty="0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Volatility Quick Overview</a:t>
            </a:r>
            <a:endParaRPr lang="en-IN" sz="2800" b="1" dirty="0">
              <a:solidFill>
                <a:srgbClr val="00206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659" y="1064066"/>
            <a:ext cx="8152079" cy="386424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IN" sz="1600" b="1" dirty="0" smtClean="0">
                <a:latin typeface="Times New Roman" pitchFamily="18" charset="0"/>
                <a:cs typeface="Times New Roman" pitchFamily="18" charset="0"/>
              </a:rPr>
              <a:t>Advanced memory Forensics Framework written in python</a:t>
            </a:r>
          </a:p>
          <a:p>
            <a:pPr>
              <a:buClr>
                <a:schemeClr val="tx1"/>
              </a:buClr>
              <a:buNone/>
            </a:pPr>
            <a:endParaRPr lang="en-IN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IN" sz="1600" b="1" dirty="0" smtClean="0">
                <a:latin typeface="Times New Roman" pitchFamily="18" charset="0"/>
                <a:cs typeface="Times New Roman" pitchFamily="18" charset="0"/>
              </a:rPr>
              <a:t>Installation details:</a:t>
            </a:r>
          </a:p>
          <a:p>
            <a:pPr>
              <a:buClr>
                <a:schemeClr val="tx1"/>
              </a:buClr>
              <a:buNone/>
            </a:pPr>
            <a:r>
              <a:rPr lang="en-IN" sz="1600" b="1" dirty="0" smtClean="0">
                <a:latin typeface="Times New Roman" pitchFamily="18" charset="0"/>
                <a:cs typeface="Times New Roman" pitchFamily="18" charset="0"/>
              </a:rPr>
              <a:t>		- </a:t>
            </a:r>
            <a:r>
              <a:rPr lang="en-IN" sz="14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http://code.google.com/p/volatility/wiki/FullInstallation</a:t>
            </a:r>
            <a:endParaRPr lang="en-IN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None/>
            </a:pPr>
            <a:r>
              <a:rPr lang="en-IN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IN" sz="1600" b="1" dirty="0" smtClean="0">
                <a:latin typeface="Times New Roman" pitchFamily="18" charset="0"/>
                <a:cs typeface="Times New Roman" pitchFamily="18" charset="0"/>
              </a:rPr>
              <a:t>Use -h or --help option to get list of command-line switches</a:t>
            </a:r>
          </a:p>
          <a:p>
            <a:pPr>
              <a:buClr>
                <a:schemeClr val="tx1"/>
              </a:buClr>
              <a:buNone/>
            </a:pPr>
            <a:r>
              <a:rPr lang="en-IN" sz="1600" b="1" dirty="0" smtClean="0">
                <a:latin typeface="Times New Roman" pitchFamily="18" charset="0"/>
                <a:cs typeface="Times New Roman" pitchFamily="18" charset="0"/>
              </a:rPr>
              <a:t>		 - </a:t>
            </a:r>
            <a:r>
              <a:rPr lang="en-IN" sz="1400" b="1" dirty="0" smtClean="0">
                <a:latin typeface="Times New Roman" pitchFamily="18" charset="0"/>
                <a:cs typeface="Times New Roman" pitchFamily="18" charset="0"/>
              </a:rPr>
              <a:t>example: python vol.py –h</a:t>
            </a:r>
          </a:p>
          <a:p>
            <a:pPr>
              <a:buClr>
                <a:schemeClr val="tx1"/>
              </a:buClr>
              <a:buNone/>
            </a:pPr>
            <a:endParaRPr lang="en-IN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IN" sz="1600" b="1" dirty="0" smtClean="0">
                <a:latin typeface="Times New Roman" pitchFamily="18" charset="0"/>
                <a:cs typeface="Times New Roman" pitchFamily="18" charset="0"/>
              </a:rPr>
              <a:t>Use -f &lt;filename&gt;  and --profile to indicate the memory dump you are analyzing</a:t>
            </a:r>
          </a:p>
          <a:p>
            <a:pPr>
              <a:buClr>
                <a:schemeClr val="tx1"/>
              </a:buClr>
              <a:buNone/>
            </a:pPr>
            <a:r>
              <a:rPr lang="en-IN" sz="16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IN" sz="1100" b="1" dirty="0" smtClean="0">
                <a:latin typeface="Times New Roman" pitchFamily="18" charset="0"/>
                <a:cs typeface="Times New Roman" pitchFamily="18" charset="0"/>
              </a:rPr>
              <a:t>example: python vol.py -f mem.dmp --profile=WinXPSP3x86</a:t>
            </a:r>
          </a:p>
          <a:p>
            <a:pPr>
              <a:buClr>
                <a:schemeClr val="tx1"/>
              </a:buClr>
              <a:buNone/>
            </a:pPr>
            <a:endParaRPr lang="en-IN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To know the --profile  info use below command:</a:t>
            </a:r>
          </a:p>
          <a:p>
            <a:pPr>
              <a:buClr>
                <a:schemeClr val="tx1"/>
              </a:buClr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		example: 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python vol.py -f mem.dmp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imageinfo</a:t>
            </a:r>
            <a:endParaRPr lang="en-IN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10"/>
          <p:cNvSpPr txBox="1">
            <a:spLocks/>
          </p:cNvSpPr>
          <p:nvPr/>
        </p:nvSpPr>
        <p:spPr>
          <a:xfrm>
            <a:off x="2964392" y="4771965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/>
          <a:p>
            <a:pPr algn="ctr" defTabSz="69865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800" dirty="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rPr>
              <a:t>www.SecurityXploded.com</a:t>
            </a:r>
            <a:endParaRPr lang="en-IN" sz="800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17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2010-10-28T18:34:05Z</outs:dateTime>
      <outs:isPinned>true</outs:isPinned>
    </outs:relatedDate>
    <outs:relatedDate>
      <outs:type>2</outs:type>
      <outs:displayName>Created</outs:displayName>
      <outs:dateTime>2010-07-04T05:35:18Z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Nagareshwar Talekar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nag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963F2505-FD45-4DDE-B41A-9969EF4D17D6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10214</TotalTime>
  <Words>626</Words>
  <Application>Microsoft Office PowerPoint</Application>
  <PresentationFormat>Custom</PresentationFormat>
  <Paragraphs>165</Paragraphs>
  <Slides>26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Technic</vt:lpstr>
      <vt:lpstr>Practical Reversing III – Malware Memory Forensics</vt:lpstr>
      <vt:lpstr>PowerPoint Presentation</vt:lpstr>
      <vt:lpstr>PowerPoint Presentation</vt:lpstr>
      <vt:lpstr>PowerPoint Presentation</vt:lpstr>
      <vt:lpstr>PowerPoint Presentation</vt:lpstr>
      <vt:lpstr>Contents</vt:lpstr>
      <vt:lpstr>Why Memory Forensics?</vt:lpstr>
      <vt:lpstr>Steps in Memory Forensics</vt:lpstr>
      <vt:lpstr>Volatility Quick Overview</vt:lpstr>
      <vt:lpstr>Volatility help and plugins</vt:lpstr>
      <vt:lpstr>Demo</vt:lpstr>
      <vt:lpstr>Demo-Scenario</vt:lpstr>
      <vt:lpstr>Step 1 – Start With what you know</vt:lpstr>
      <vt:lpstr>Step 2 – Info about 208.91.197.54</vt:lpstr>
      <vt:lpstr>Step 3 – Who is Pid 1748?</vt:lpstr>
      <vt:lpstr>Step 4 – Process handles of explorer.exe</vt:lpstr>
      <vt:lpstr>Step 5 – apihooks in explorer.exe</vt:lpstr>
      <vt:lpstr>Step 6 – exploring the hooks</vt:lpstr>
      <vt:lpstr>Step 7 – Embedded exe in explorer.exe</vt:lpstr>
      <vt:lpstr>Step 8 – dumping the embedded exe</vt:lpstr>
      <vt:lpstr>Step 9 – virustotal submission</vt:lpstr>
      <vt:lpstr>Step 10 – Can we get more info?</vt:lpstr>
      <vt:lpstr>Step 11 – Printing the registry key</vt:lpstr>
      <vt:lpstr>Step 12 – Finding the malicious exe on infected machine</vt:lpstr>
      <vt:lpstr>Reference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Virtualization</dc:title>
  <dc:creator>Nagareshwar Talekar</dc:creator>
  <cp:lastModifiedBy>nag</cp:lastModifiedBy>
  <cp:revision>717</cp:revision>
  <dcterms:created xsi:type="dcterms:W3CDTF">2010-07-04T05:35:18Z</dcterms:created>
  <dcterms:modified xsi:type="dcterms:W3CDTF">2012-06-16T15:47:23Z</dcterms:modified>
</cp:coreProperties>
</file>