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2"/>
  </p:sldMasterIdLst>
  <p:notesMasterIdLst>
    <p:notesMasterId r:id="rId47"/>
  </p:notesMasterIdLst>
  <p:handoutMasterIdLst>
    <p:handoutMasterId r:id="rId48"/>
  </p:handoutMasterIdLst>
  <p:sldIdLst>
    <p:sldId id="335" r:id="rId3"/>
    <p:sldId id="261" r:id="rId4"/>
    <p:sldId id="336" r:id="rId5"/>
    <p:sldId id="337" r:id="rId6"/>
    <p:sldId id="323" r:id="rId7"/>
    <p:sldId id="324" r:id="rId8"/>
    <p:sldId id="338" r:id="rId9"/>
    <p:sldId id="369" r:id="rId10"/>
    <p:sldId id="370" r:id="rId11"/>
    <p:sldId id="371" r:id="rId12"/>
    <p:sldId id="372" r:id="rId13"/>
    <p:sldId id="373" r:id="rId14"/>
    <p:sldId id="374" r:id="rId15"/>
    <p:sldId id="325" r:id="rId16"/>
    <p:sldId id="355" r:id="rId17"/>
    <p:sldId id="356" r:id="rId18"/>
    <p:sldId id="357" r:id="rId19"/>
    <p:sldId id="375" r:id="rId20"/>
    <p:sldId id="377" r:id="rId21"/>
    <p:sldId id="378" r:id="rId22"/>
    <p:sldId id="376" r:id="rId23"/>
    <p:sldId id="358" r:id="rId24"/>
    <p:sldId id="383" r:id="rId25"/>
    <p:sldId id="359" r:id="rId26"/>
    <p:sldId id="379" r:id="rId27"/>
    <p:sldId id="381" r:id="rId28"/>
    <p:sldId id="380" r:id="rId29"/>
    <p:sldId id="382" r:id="rId30"/>
    <p:sldId id="360" r:id="rId31"/>
    <p:sldId id="361" r:id="rId32"/>
    <p:sldId id="384" r:id="rId33"/>
    <p:sldId id="362" r:id="rId34"/>
    <p:sldId id="363" r:id="rId35"/>
    <p:sldId id="364" r:id="rId36"/>
    <p:sldId id="365" r:id="rId37"/>
    <p:sldId id="388" r:id="rId38"/>
    <p:sldId id="389" r:id="rId39"/>
    <p:sldId id="390" r:id="rId40"/>
    <p:sldId id="391" r:id="rId41"/>
    <p:sldId id="392" r:id="rId42"/>
    <p:sldId id="393" r:id="rId43"/>
    <p:sldId id="396" r:id="rId44"/>
    <p:sldId id="367" r:id="rId45"/>
    <p:sldId id="322" r:id="rId46"/>
  </p:sldIdLst>
  <p:sldSz cx="8893175" cy="504031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93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986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47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973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46646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95975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45304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94633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FB31"/>
    <a:srgbClr val="15FB09"/>
    <a:srgbClr val="C7DAF1"/>
    <a:srgbClr val="FFB3B3"/>
    <a:srgbClr val="FF3300"/>
    <a:srgbClr val="FF9900"/>
    <a:srgbClr val="FF8265"/>
    <a:srgbClr val="C66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241" autoAdjust="0"/>
    <p:restoredTop sz="95072" autoAdjust="0"/>
  </p:normalViewPr>
  <p:slideViewPr>
    <p:cSldViewPr>
      <p:cViewPr>
        <p:scale>
          <a:sx n="161" d="100"/>
          <a:sy n="161" d="100"/>
        </p:scale>
        <p:origin x="-312" y="-18"/>
      </p:cViewPr>
      <p:guideLst>
        <p:guide orient="horz" pos="1589"/>
        <p:guide pos="28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1D9CA-13F9-4C31-AE5A-2ABB9CCF1D62}" type="datetimeFigureOut">
              <a:rPr lang="en-US" smtClean="0"/>
              <a:pPr/>
              <a:t>7/15/2012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2A4E4-3D55-4E40-8356-9BD6056673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3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252BEC-BFCC-4C57-9C68-E0B08D3A6B5F}" type="datetimeFigureOut">
              <a:rPr lang="en-US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8A04A8-207B-4F46-83B8-72F14DAAC07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60335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9329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9865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4798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9731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46646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95975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45304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94633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D2AD44-9997-4061-AD45-B101B9682349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I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I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I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I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I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8A04A8-207B-4F46-83B8-72F14DAAC076}" type="slidenum">
              <a:rPr lang="en-IN" smtClean="0"/>
              <a:pPr>
                <a:defRPr/>
              </a:pPr>
              <a:t>23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I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17297" y="2452954"/>
            <a:ext cx="6302296" cy="1691304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21174" y="1135367"/>
            <a:ext cx="6302296" cy="1288080"/>
          </a:xfrm>
        </p:spPr>
        <p:txBody>
          <a:bodyPr tIns="0" rIns="34932" b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349329" indent="0" algn="ctr">
              <a:buNone/>
            </a:lvl2pPr>
            <a:lvl3pPr marL="698658" indent="0" algn="ctr">
              <a:buNone/>
            </a:lvl3pPr>
            <a:lvl4pPr marL="1047987" indent="0" algn="ctr">
              <a:buNone/>
            </a:lvl4pPr>
            <a:lvl5pPr marL="1397317" indent="0" algn="ctr">
              <a:buNone/>
            </a:lvl5pPr>
            <a:lvl6pPr marL="1746646" indent="0" algn="ctr">
              <a:buNone/>
            </a:lvl6pPr>
            <a:lvl7pPr marL="2095975" indent="0" algn="ctr">
              <a:buNone/>
            </a:lvl7pPr>
            <a:lvl8pPr marL="2445304" indent="0" algn="ctr">
              <a:buNone/>
            </a:lvl8pPr>
            <a:lvl9pPr marL="2794633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04B28-61BA-45F0-A010-998CA1857B24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E4FB-B005-4AB9-97A3-DA8860E780D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0469-F552-4BD7-A8E0-4CA01673EB54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F7556-1938-4E96-9E82-5C32A0B9BE8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7555" y="201848"/>
            <a:ext cx="2000963" cy="43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661" y="201848"/>
            <a:ext cx="5854673" cy="43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B987D-980B-4DB6-ACC9-B0A14D91A375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7D809-4E83-46CC-8C44-782D37AB2E8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B7915-37E3-4720-BA3D-4CF52B9AC699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0FA3F-EDB7-4937-B70E-AE92E46D05C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91" y="2633957"/>
            <a:ext cx="6447551" cy="1342292"/>
          </a:xfrm>
        </p:spPr>
        <p:txBody>
          <a:bodyPr tIns="0" bIns="0" anchor="t"/>
          <a:lstStyle>
            <a:lvl1pPr algn="l">
              <a:buNone/>
              <a:defRPr sz="3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991" y="1826954"/>
            <a:ext cx="6447551" cy="783967"/>
          </a:xfrm>
        </p:spPr>
        <p:txBody>
          <a:bodyPr lIns="34932" tIns="0" rIns="34932" bIns="0" anchor="b"/>
          <a:lstStyle>
            <a:lvl1pPr marL="0" indent="0" algn="l">
              <a:buNone/>
              <a:defRPr sz="1600">
                <a:solidFill>
                  <a:schemeClr val="tx1"/>
                </a:solidFill>
                <a:effectLst/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814FAC-F91A-43FA-89AE-1E06CE6ABA95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8D1D-E6E8-4159-8FD7-0F021F32EDB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201848"/>
            <a:ext cx="7262761" cy="840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660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0152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B096F-0560-449F-81D0-8485458473AA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2EE76-B72B-449A-B191-D6745CF0C47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0680"/>
            <a:ext cx="8003858" cy="84005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662" y="4032251"/>
            <a:ext cx="3929365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17614" y="4032251"/>
            <a:ext cx="3930906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44662" y="1114866"/>
            <a:ext cx="3929365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614" y="1114866"/>
            <a:ext cx="3930906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94E85-5DD1-482A-BAF8-7E22D66C0205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D13AE-F100-4719-A1D4-D4ED0CC8ACD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1613"/>
            <a:ext cx="7265724" cy="840054"/>
          </a:xfrm>
        </p:spPr>
        <p:txBody>
          <a:bodyPr/>
          <a:lstStyle>
            <a:lvl1pPr algn="l">
              <a:defRPr sz="3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8689F-0B25-4762-8BA9-985E47DD0B9F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86003-8CB8-4CC3-BC46-AE68B2FDD0A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04A07-E0BF-4C2C-8578-AD95DF3839C5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7F1E-3FE7-46D1-8585-D1F13B32AED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871308"/>
            <a:ext cx="3112610" cy="536700"/>
          </a:xfrm>
        </p:spPr>
        <p:txBody>
          <a:bodyPr tIns="0" bIns="0" anchor="t"/>
          <a:lstStyle>
            <a:lvl1pPr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4661" y="157596"/>
            <a:ext cx="2667953" cy="672041"/>
          </a:xfrm>
        </p:spPr>
        <p:txBody>
          <a:bodyPr lIns="34932" tIns="0" rIns="34932" bIns="0" anchor="b"/>
          <a:lstStyle>
            <a:lvl1pPr marL="0" indent="0" algn="l">
              <a:buNone/>
              <a:defRPr sz="1100"/>
            </a:lvl1pPr>
            <a:lvl2pPr>
              <a:buNone/>
              <a:defRPr sz="9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4660" y="1456091"/>
            <a:ext cx="6892212" cy="280017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DB3C94-5B79-409A-AF13-E4A41C7F815F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32837" y="4719460"/>
            <a:ext cx="741096" cy="268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A232E-1608-49C2-B460-1CD79D9F40A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309" y="1253623"/>
            <a:ext cx="2970099" cy="921491"/>
          </a:xfrm>
        </p:spPr>
        <p:txBody>
          <a:bodyPr anchor="b"/>
          <a:lstStyle>
            <a:lvl1pPr algn="l">
              <a:buNone/>
              <a:defRPr sz="17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402" y="749584"/>
            <a:ext cx="4001930" cy="3024188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4313" y="2203961"/>
            <a:ext cx="2970096" cy="1957537"/>
          </a:xfrm>
        </p:spPr>
        <p:txBody>
          <a:bodyPr lIns="34932" rIns="34932"/>
          <a:lstStyle>
            <a:lvl1pPr marL="0" indent="0">
              <a:buFontTx/>
              <a:buNone/>
              <a:defRPr sz="900"/>
            </a:lvl1pPr>
            <a:lvl2pPr>
              <a:buFontTx/>
              <a:buNone/>
              <a:defRPr sz="900"/>
            </a:lvl2pPr>
            <a:lvl3pPr>
              <a:buFontTx/>
              <a:buNone/>
              <a:defRPr sz="800"/>
            </a:lvl3pPr>
            <a:lvl4pPr>
              <a:buFontTx/>
              <a:buNone/>
              <a:defRPr sz="700"/>
            </a:lvl4pPr>
            <a:lvl5pPr>
              <a:buFontTx/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8CE76-C7BA-46AF-9105-BBFD4148FA1A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BFC5C-1C83-4254-8AAF-4E6EF893043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114542" y="6"/>
            <a:ext cx="1778636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44658" y="201848"/>
            <a:ext cx="7262761" cy="840054"/>
          </a:xfrm>
          <a:prstGeom prst="rect">
            <a:avLst/>
          </a:prstGeom>
          <a:extLst/>
        </p:spPr>
        <p:txBody>
          <a:bodyPr vert="horz" wrap="square" lIns="34932" tIns="34932" rIns="34932" bIns="349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44658" y="1176076"/>
            <a:ext cx="7262761" cy="3326374"/>
          </a:xfrm>
          <a:prstGeom prst="rect">
            <a:avLst/>
          </a:prstGeom>
          <a:extLst/>
        </p:spPr>
        <p:txBody>
          <a:bodyPr vert="horz" wrap="square" lIns="69866" tIns="34932" rIns="69866" bIns="349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4662" y="4719460"/>
            <a:ext cx="2075074" cy="268350"/>
          </a:xfrm>
          <a:prstGeom prst="rect">
            <a:avLst/>
          </a:prstGeom>
        </p:spPr>
        <p:txBody>
          <a:bodyPr vert="horz" lIns="69866" tIns="34932" rIns="69866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5CE149-DDC4-4784-808D-4718D40DEAB1}" type="datetime1">
              <a:rPr lang="en-US" smtClean="0"/>
              <a:pPr>
                <a:defRPr/>
              </a:pPr>
              <a:t>7/15/2012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9749" y="4719460"/>
            <a:ext cx="741096" cy="2683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EC26DD-FF3B-4A7C-ACD8-4E655ACB1E8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3" r:id="rId2"/>
    <p:sldLayoutId id="2147484082" r:id="rId3"/>
    <p:sldLayoutId id="2147484074" r:id="rId4"/>
    <p:sldLayoutId id="2147484075" r:id="rId5"/>
    <p:sldLayoutId id="2147484076" r:id="rId6"/>
    <p:sldLayoutId id="2147484077" r:id="rId7"/>
    <p:sldLayoutId id="2147484083" r:id="rId8"/>
    <p:sldLayoutId id="2147484078" r:id="rId9"/>
    <p:sldLayoutId id="2147484079" r:id="rId10"/>
    <p:sldLayoutId id="214748408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5pPr>
      <a:lvl6pPr marL="349329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6pPr>
      <a:lvl7pPr marL="698658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7pPr>
      <a:lvl8pPr marL="104798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8pPr>
      <a:lvl9pPr marL="139731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9pPr>
    </p:titleStyle>
    <p:bodyStyle>
      <a:lvl1pPr marL="320218" indent="-29232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1892" indent="-20862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67796" indent="-1952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77636" indent="-18073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0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7745" indent="-139489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100000"/>
        <a:buFont typeface="Arial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9505" indent="-139732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67181" indent="-139732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34861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781578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9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986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479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973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46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95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453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94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urityxploded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592uIELKUX8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3bxzvrGf5w8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xploded.com/security-training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google.com/p/volatility/wiki/BasicUsage" TargetMode="External"/><Relationship Id="rId2" Type="http://schemas.openxmlformats.org/officeDocument/2006/relationships/hyperlink" Target="http://securityxploded.com/malware-analysis-training-reference.php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hyperlink" Target="http://www.securityxploded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onnappa22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406" y="784046"/>
            <a:ext cx="8684771" cy="840058"/>
          </a:xfrm>
          <a:noFill/>
          <a:ln>
            <a:noFill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Practical Reversing </a:t>
            </a:r>
            <a:r>
              <a:rPr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IV </a:t>
            </a:r>
            <a:r>
              <a:rPr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– </a:t>
            </a:r>
            <a:r>
              <a:rPr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Advanced Malware </a:t>
            </a:r>
            <a:r>
              <a:rPr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Analysis</a:t>
            </a:r>
            <a:endParaRPr lang="en-IN" sz="2800" b="0" cap="none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2747" y="1680104"/>
            <a:ext cx="5419317" cy="3937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69866" tIns="34932" rIns="69866" bIns="34932">
            <a:spAutoFit/>
            <a:scene3d>
              <a:camera prst="perspectiveBelow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Monnappa</a:t>
            </a:r>
            <a:r>
              <a:rPr lang="en-US" sz="2100" b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(m0nna)</a:t>
            </a:r>
            <a:endParaRPr lang="en-US" sz="2100" b="1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965" y="3584224"/>
            <a:ext cx="5419294" cy="7630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www.SecurityXploded.com</a:t>
            </a:r>
            <a:endParaRPr lang="en-US" sz="21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" y="5"/>
            <a:ext cx="8893175" cy="3360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noFill/>
            <a:prstDash val="solid"/>
            <a:headEnd/>
            <a:tailEnd/>
          </a:ln>
          <a:extLst/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34932" tIns="34932" rIns="34932" bIns="34932" numCol="1" anchor="t" anchorCtr="0" compatLnSpc="1">
            <a:prstTxWarp prst="textNoShape">
              <a:avLst/>
            </a:prstTxWarp>
            <a:noAutofit/>
          </a:bodyPr>
          <a:lstStyle/>
          <a:p>
            <a:pPr algn="ctr" defTabSz="698658" fontAlgn="auto">
              <a:spcAft>
                <a:spcPts val="0"/>
              </a:spcAft>
              <a:defRPr/>
            </a:pPr>
            <a:r>
              <a:rPr lang="en-IN" b="1" dirty="0" smtClean="0">
                <a:ln w="10541" cmpd="sng">
                  <a:solidFill>
                    <a:srgbClr val="076202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Reverse Engineering &amp; Malware Analysis Training</a:t>
            </a:r>
          </a:p>
        </p:txBody>
      </p:sp>
      <p:pic>
        <p:nvPicPr>
          <p:cNvPr id="7" name="Picture 6" descr="securityxplodedbigiconnorm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600" y="2594835"/>
            <a:ext cx="1482197" cy="9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310356"/>
            <a:ext cx="7262761" cy="609600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Dynamic Analysis</a:t>
            </a:r>
            <a:r>
              <a:rPr lang="en-IN" sz="3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en-IN" sz="3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8" y="767556"/>
            <a:ext cx="7262761" cy="3810000"/>
          </a:xfrm>
        </p:spPr>
        <p:txBody>
          <a:bodyPr/>
          <a:lstStyle/>
          <a:p>
            <a:pPr>
              <a:buClr>
                <a:schemeClr val="tx1"/>
              </a:buCl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Involves executing the malware in a controlled environment to determine its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behavior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Steps: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0218" lvl="1" indent="-292320"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Determine the File system activity</a:t>
            </a:r>
          </a:p>
          <a:p>
            <a:pPr marL="320218" lvl="2" indent="-292320">
              <a:buClr>
                <a:schemeClr val="tx1"/>
              </a:buClr>
              <a:buSzPct val="80000"/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tools: process monitor,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capturebat</a:t>
            </a:r>
            <a:endParaRPr lang="en-US" sz="11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20218" lvl="1" indent="-292320">
              <a:buClr>
                <a:schemeClr val="tx1"/>
              </a:buClr>
              <a:buSzPct val="80000"/>
              <a:buFont typeface="Wingdings" pitchFamily="2" charset="2"/>
              <a:buChar char="Ø"/>
            </a:pP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0218" lvl="1" indent="-292320"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Determine the Process activity</a:t>
            </a:r>
          </a:p>
          <a:p>
            <a:pPr marL="320218" lvl="1" indent="-292320">
              <a:buClr>
                <a:schemeClr val="tx1"/>
              </a:buClr>
              <a:buSzPct val="80000"/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tools: process explorer,  process monitor,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capturebat</a:t>
            </a:r>
            <a:endParaRPr lang="en-US" sz="11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20218" lvl="1" indent="-292320">
              <a:buClr>
                <a:schemeClr val="tx1"/>
              </a:buClr>
              <a:buSzPct val="80000"/>
              <a:buFont typeface="Wingdings" pitchFamily="2" charset="2"/>
              <a:buChar char="Ø"/>
            </a:pP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0218" lvl="1" indent="-292320"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Determine the Network activity</a:t>
            </a:r>
          </a:p>
          <a:p>
            <a:pPr marL="320218" lvl="1" indent="-292320">
              <a:buClr>
                <a:schemeClr val="tx1"/>
              </a:buClr>
              <a:buSzPct val="80000"/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tools: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wireshark</a:t>
            </a:r>
            <a:endParaRPr lang="en-US" sz="11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20218" lvl="1" indent="-292320">
              <a:buClr>
                <a:schemeClr val="tx1"/>
              </a:buClr>
              <a:buSzPct val="80000"/>
              <a:buFont typeface="Wingdings" pitchFamily="2" charset="2"/>
              <a:buChar char="Ø"/>
            </a:pP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0218" lvl="1" indent="-292320"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Detemine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the Registry activity</a:t>
            </a:r>
          </a:p>
          <a:p>
            <a:pPr marL="536122" lvl="2" indent="-292320">
              <a:buClr>
                <a:schemeClr val="tx1"/>
              </a:buClr>
              <a:buSzPct val="80000"/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tools: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regmon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process monitor,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capturebat</a:t>
            </a:r>
            <a:endParaRPr lang="en-US" sz="11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201848"/>
            <a:ext cx="7262761" cy="413308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Memory Analysis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2400" b="1" dirty="0" smtClean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87" y="538956"/>
            <a:ext cx="7262761" cy="4191000"/>
          </a:xfrm>
        </p:spPr>
        <p:txBody>
          <a:bodyPr/>
          <a:lstStyle/>
          <a:p>
            <a:pP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Finding and extracting artifacts from computer’s RAM</a:t>
            </a:r>
          </a:p>
          <a:p>
            <a:pPr>
              <a:buNone/>
            </a:pP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Determine the process activity</a:t>
            </a:r>
          </a:p>
          <a:p>
            <a:pPr lvl="1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Determine the network connections</a:t>
            </a:r>
          </a:p>
          <a:p>
            <a:pPr lvl="1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Determine hidden artifacts</a:t>
            </a:r>
          </a:p>
          <a:p>
            <a:pPr lvl="1">
              <a:buFont typeface="Wingdings" pitchFamily="2" charset="2"/>
              <a:buChar char="Ø"/>
            </a:pP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Detemine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the Registry activity</a:t>
            </a:r>
          </a:p>
          <a:p>
            <a:pPr lvl="1">
              <a:buNone/>
            </a:pP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Tools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lvl="1"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Volatility (Advanced Memory Forensic Framework)</a:t>
            </a:r>
          </a:p>
          <a:p>
            <a:pPr lvl="1">
              <a:buNone/>
            </a:pPr>
            <a:r>
              <a:rPr lang="en-US" sz="1200" b="1" i="1" u="sng" dirty="0" smtClean="0">
                <a:latin typeface="Times New Roman" pitchFamily="18" charset="0"/>
                <a:cs typeface="Times New Roman" pitchFamily="18" charset="0"/>
              </a:rPr>
              <a:t>Advantage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</a:rPr>
              <a:t>s:</a:t>
            </a:r>
          </a:p>
          <a:p>
            <a:pPr lvl="1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helps in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rootkit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detection</a:t>
            </a:r>
          </a:p>
          <a:p>
            <a:pPr lvl="1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helps in unpacking</a:t>
            </a:r>
          </a:p>
          <a:p>
            <a:pPr lvl="1">
              <a:buNone/>
            </a:pPr>
            <a:endParaRPr lang="en-US" sz="1000" i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/>
            <a:endParaRPr lang="en-US" sz="1000" b="1" i="1" u="sng" dirty="0" smtClean="0">
              <a:solidFill>
                <a:schemeClr val="accent5">
                  <a:lumMod val="40000"/>
                  <a:lumOff val="6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864833"/>
          </a:xfrm>
        </p:spPr>
        <p:txBody>
          <a:bodyPr/>
          <a:lstStyle/>
          <a:p>
            <a:pPr algn="ctr"/>
            <a: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Demo </a:t>
            </a:r>
            <a: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b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2389187" y="2829664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+mn-lt"/>
                <a:hlinkClick r:id="rId2"/>
              </a:rPr>
              <a:t>http://youtu.be/592uIELKUX8</a:t>
            </a:r>
            <a:endParaRPr lang="en-IN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Static ANALYSIS</a:t>
            </a:r>
            <a:endParaRPr lang="en-IN" sz="41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 – Taking the cryptographic hash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1064068"/>
            <a:ext cx="8300296" cy="347545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dirty="0" smtClean="0"/>
              <a:t>The below screenshot shows the md5sum of the sample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7" y="1605756"/>
            <a:ext cx="838199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7" y="234156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2 – Determine the packer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919954"/>
            <a:ext cx="8300296" cy="316768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600" dirty="0" err="1" smtClean="0"/>
              <a:t>PEiD</a:t>
            </a:r>
            <a:r>
              <a:rPr lang="en-US" sz="1600" dirty="0" smtClean="0"/>
              <a:t> was unable determine the packer</a:t>
            </a:r>
            <a:endParaRPr lang="en-US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7" y="1392835"/>
            <a:ext cx="5638800" cy="305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6419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3 – Determine the Imports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96057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Dependency Walker shows the DLLs and API used by malicious executable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7" y="1377156"/>
            <a:ext cx="6934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6419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4 – 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Submission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err="1" smtClean="0"/>
              <a:t>VirusTotal</a:t>
            </a:r>
            <a:r>
              <a:rPr lang="en-US" sz="1400" dirty="0" smtClean="0"/>
              <a:t> results show that this sample is a  </a:t>
            </a:r>
            <a:r>
              <a:rPr lang="en-US" sz="1400" dirty="0" err="1" smtClean="0"/>
              <a:t>zeus</a:t>
            </a:r>
            <a:r>
              <a:rPr lang="en-US" sz="1400" dirty="0" smtClean="0"/>
              <a:t> </a:t>
            </a:r>
            <a:r>
              <a:rPr lang="en-US" sz="1400" dirty="0" err="1" smtClean="0"/>
              <a:t>bot</a:t>
            </a:r>
            <a:r>
              <a:rPr lang="en-US" sz="1400" dirty="0" smtClean="0"/>
              <a:t> (</a:t>
            </a:r>
            <a:r>
              <a:rPr lang="en-US" sz="1400" dirty="0" err="1" smtClean="0"/>
              <a:t>zbot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224756"/>
            <a:ext cx="6629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dynamic ANALYSIS</a:t>
            </a:r>
            <a:endParaRPr lang="en-IN" sz="41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 – Running the monitoring tools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1064073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Before executing the malware, </a:t>
            </a:r>
            <a:r>
              <a:rPr lang="en-US" sz="1400" dirty="0" err="1" smtClean="0"/>
              <a:t>montioring</a:t>
            </a:r>
            <a:r>
              <a:rPr lang="en-US" sz="1400" dirty="0" smtClean="0"/>
              <a:t> tools  are run to capture the activities of the malware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453356"/>
            <a:ext cx="6248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Disclaimer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08070"/>
            <a:ext cx="8522625" cy="2686647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The Content, Demonstration, Source Code and Programs presented here is "AS IS" without any warranty or conditions of any kind. Also the views/ideas/knowledge expressed here are solely of the trainer’s only and nothing to do with the company or the organization in which the trainer is currently working. </a:t>
            </a:r>
          </a:p>
          <a:p>
            <a:pPr marL="218331" indent="-218331" algn="just" eaLnBrk="1" hangingPunct="1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However in no circumstances neither the trainer nor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SecurityXploded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is responsible for any damage or loss caused due to use or misuse of the information presented here.</a:t>
            </a:r>
          </a:p>
          <a:p>
            <a:pPr marL="218331" indent="-218331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038504" y="4771965"/>
            <a:ext cx="2816174" cy="268350"/>
          </a:xfrm>
        </p:spPr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2 – Simulate Internet Services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43757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Internet services are simulated to give fake response to malware and also to prevent malware from talking out on the internet</a:t>
            </a:r>
            <a:endParaRPr lang="en-US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0987" y="1300956"/>
            <a:ext cx="426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3 – Executing the malware (edd94.exe)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6" y="1224756"/>
            <a:ext cx="708140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794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4 – process, registry and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filesystem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activity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1064073"/>
            <a:ext cx="8300296" cy="439878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200" dirty="0" smtClean="0"/>
              <a:t>The below results show the process, registry and  </a:t>
            </a:r>
            <a:r>
              <a:rPr lang="en-US" sz="1200" dirty="0" err="1" smtClean="0"/>
              <a:t>fileystem</a:t>
            </a:r>
            <a:r>
              <a:rPr lang="en-US" sz="1200" dirty="0" smtClean="0"/>
              <a:t> activity after executing the malware (edd94.exe), also explorer.exe performs lot of activity indicating code injection into explorer.exe</a:t>
            </a:r>
            <a:endParaRPr lang="en-US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87" y="1514599"/>
            <a:ext cx="7543800" cy="333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794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5 – Malware drops a file (raruo.exe)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1064073"/>
            <a:ext cx="8300296" cy="316768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600" dirty="0" smtClean="0"/>
              <a:t>The below results show the malware dropping a file raruo.exe and creating a process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681956"/>
            <a:ext cx="800099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6 – Explorer.exe setting value in registry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96058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The below output shows explorer.exe setting a value under run registry </a:t>
            </a:r>
            <a:r>
              <a:rPr lang="en-US" sz="1400" dirty="0" err="1" smtClean="0"/>
              <a:t>subkey</a:t>
            </a:r>
            <a:r>
              <a:rPr lang="en-US" sz="1400" dirty="0" smtClean="0"/>
              <a:t> as a persistence mechanism to survive the reboot.</a:t>
            </a:r>
            <a:endParaRPr lang="en-US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7" y="1605756"/>
            <a:ext cx="8382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7 – DNS query to malicious domain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96058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Packet capture shows </a:t>
            </a:r>
            <a:r>
              <a:rPr lang="en-US" sz="1400" dirty="0" err="1" smtClean="0"/>
              <a:t>dns</a:t>
            </a:r>
            <a:r>
              <a:rPr lang="en-US" sz="1400" dirty="0" smtClean="0"/>
              <a:t> query to users9.nofeehost.com and also response shows that the “A” record for the domain is pointed to the machine 192.168.1.2, which is simulating internet services.</a:t>
            </a:r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539" y="1520054"/>
            <a:ext cx="8533248" cy="317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8 – http connection to malicious domain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96058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The below output shows </a:t>
            </a:r>
            <a:r>
              <a:rPr lang="en-US" sz="1400" dirty="0" err="1" smtClean="0"/>
              <a:t>zeus</a:t>
            </a:r>
            <a:r>
              <a:rPr lang="en-US" sz="1400" dirty="0" smtClean="0"/>
              <a:t> </a:t>
            </a:r>
            <a:r>
              <a:rPr lang="en-US" sz="1400" dirty="0" err="1" smtClean="0"/>
              <a:t>bot</a:t>
            </a:r>
            <a:r>
              <a:rPr lang="en-US" sz="1400" dirty="0" smtClean="0"/>
              <a:t> trying to download configuration file from C&amp;C and also the fake response given by the </a:t>
            </a:r>
            <a:r>
              <a:rPr lang="en-US" sz="1400" dirty="0" err="1" smtClean="0"/>
              <a:t>inetsim</a:t>
            </a:r>
            <a:r>
              <a:rPr lang="en-US" sz="1400" dirty="0" smtClean="0"/>
              <a:t> server.</a:t>
            </a:r>
            <a:endParaRPr lang="en-US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7" y="1432109"/>
            <a:ext cx="6248400" cy="343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9–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ZeuS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Tracker result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96058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err="1" smtClean="0"/>
              <a:t>ZueS</a:t>
            </a:r>
            <a:r>
              <a:rPr lang="en-US" sz="1400" dirty="0" smtClean="0"/>
              <a:t> Tracker shows that the domain was a </a:t>
            </a:r>
            <a:r>
              <a:rPr lang="en-US" sz="1400" dirty="0" err="1" smtClean="0"/>
              <a:t>ZeuS</a:t>
            </a:r>
            <a:r>
              <a:rPr lang="en-US" sz="1400" dirty="0" smtClean="0"/>
              <a:t> C&amp;C server </a:t>
            </a:r>
            <a:endParaRPr lang="en-US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463561"/>
            <a:ext cx="7315200" cy="334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MEMORY ANALYSIS</a:t>
            </a:r>
            <a:endParaRPr lang="en-IN" sz="41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 – Taking the memory image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952061"/>
            <a:ext cx="8300296" cy="670711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Suspending the VM creates a memory image of the infected machine, the below screenshot show the memory image (</a:t>
            </a:r>
            <a:r>
              <a:rPr lang="en-US" sz="1400" dirty="0" err="1" smtClean="0"/>
              <a:t>infected.vmem</a:t>
            </a:r>
            <a:r>
              <a:rPr lang="en-US" sz="1400" dirty="0" smtClean="0"/>
              <a:t>) of the infected machine</a:t>
            </a:r>
          </a:p>
          <a:p>
            <a:endParaRPr lang="en-US" sz="11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" y="1681956"/>
            <a:ext cx="834106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Acknowledgement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08063"/>
            <a:ext cx="8522625" cy="229423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Special thanks to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null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Garage4Hackers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community for their extended support and cooperation.</a:t>
            </a: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Thanks to all the trainers who have devoted their precious time and countless hours to make it happen.</a:t>
            </a: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90284" y="4771965"/>
            <a:ext cx="2816174" cy="268350"/>
          </a:xfrm>
        </p:spPr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2 – Process listing from memory image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96058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Volatility’s </a:t>
            </a:r>
            <a:r>
              <a:rPr lang="en-US" sz="1400" dirty="0" err="1" smtClean="0"/>
              <a:t>pslist</a:t>
            </a:r>
            <a:r>
              <a:rPr lang="en-US" sz="1400" dirty="0" smtClean="0"/>
              <a:t> module shows the two process edd94.exe and raruo.exe</a:t>
            </a:r>
            <a:endParaRPr lang="en-US" sz="1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7" y="1195802"/>
            <a:ext cx="5867400" cy="361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3371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3 – Network connections from memory image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691357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Volatility’s </a:t>
            </a:r>
            <a:r>
              <a:rPr lang="en-US" sz="1400" dirty="0" err="1" smtClean="0"/>
              <a:t>connscan</a:t>
            </a:r>
            <a:r>
              <a:rPr lang="en-US" sz="1400" dirty="0" smtClean="0"/>
              <a:t> module shows </a:t>
            </a:r>
            <a:r>
              <a:rPr lang="en-US" sz="1400" dirty="0" err="1" smtClean="0"/>
              <a:t>pid</a:t>
            </a:r>
            <a:r>
              <a:rPr lang="en-US" sz="1400" dirty="0" smtClean="0"/>
              <a:t> 1748 making http connection, this </a:t>
            </a:r>
            <a:r>
              <a:rPr lang="en-US" sz="1400" dirty="0" err="1" smtClean="0"/>
              <a:t>pid</a:t>
            </a:r>
            <a:r>
              <a:rPr lang="en-US" sz="1400" dirty="0" smtClean="0"/>
              <a:t> 1748 is associated with explorer.exe</a:t>
            </a:r>
            <a:endParaRPr lang="en-US" sz="14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7" y="1148555"/>
            <a:ext cx="5562600" cy="376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4 – Embedded exe and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api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hooks in explorer.exe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896057"/>
            <a:ext cx="8300296" cy="670711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The below output shows the inline </a:t>
            </a:r>
            <a:r>
              <a:rPr lang="en-US" sz="1400" dirty="0" err="1" smtClean="0"/>
              <a:t>api</a:t>
            </a:r>
            <a:r>
              <a:rPr lang="en-US" sz="1400" dirty="0" smtClean="0"/>
              <a:t> hooks and embedded executable in explorer.exe, and also the embedded executable is dumped into a directory (dump) by </a:t>
            </a:r>
            <a:r>
              <a:rPr lang="en-US" sz="1400" dirty="0" err="1" smtClean="0"/>
              <a:t>malfind</a:t>
            </a:r>
            <a:r>
              <a:rPr lang="en-US" sz="1400" dirty="0" smtClean="0"/>
              <a:t> </a:t>
            </a:r>
            <a:r>
              <a:rPr lang="en-US" sz="1400" dirty="0" err="1" smtClean="0"/>
              <a:t>plugin</a:t>
            </a:r>
            <a:endParaRPr lang="en-US" sz="1400" dirty="0" smtClean="0"/>
          </a:p>
          <a:p>
            <a:endParaRPr lang="en-US" sz="11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587" y="1453356"/>
            <a:ext cx="5638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51"/>
            <a:ext cx="8374407" cy="526199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5 –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submission of dumped exe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728048"/>
            <a:ext cx="8300296" cy="455267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err="1" smtClean="0"/>
              <a:t>virustotal</a:t>
            </a:r>
            <a:r>
              <a:rPr lang="en-US" sz="1400" dirty="0" smtClean="0"/>
              <a:t> submission confirms the dumped exe to be component of </a:t>
            </a:r>
            <a:r>
              <a:rPr lang="en-US" sz="1400" dirty="0" err="1" smtClean="0"/>
              <a:t>ZeuS</a:t>
            </a:r>
            <a:r>
              <a:rPr lang="en-US" sz="1400" dirty="0" smtClean="0"/>
              <a:t> </a:t>
            </a:r>
            <a:r>
              <a:rPr lang="en-US" sz="1400" dirty="0" err="1" smtClean="0"/>
              <a:t>bot</a:t>
            </a:r>
            <a:endParaRPr lang="en-US" sz="1400" dirty="0" smtClean="0"/>
          </a:p>
          <a:p>
            <a:endParaRPr lang="en-US" sz="11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7" y="1148556"/>
            <a:ext cx="6172200" cy="367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9"/>
            <a:ext cx="8374407" cy="638206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6 – Printing the registry key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896057"/>
            <a:ext cx="8300296" cy="40910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Malware creates registry key to survive the reboot</a:t>
            </a:r>
          </a:p>
          <a:p>
            <a:endParaRPr lang="en-US" sz="11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300956"/>
            <a:ext cx="7239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9"/>
            <a:ext cx="8374407" cy="638206"/>
          </a:xfrm>
        </p:spPr>
        <p:txBody>
          <a:bodyPr/>
          <a:lstStyle/>
          <a:p>
            <a:pPr algn="ctr"/>
            <a:r>
              <a:rPr lang="en-IN" sz="21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12 – Finding the malicious exe on infected machine</a:t>
            </a:r>
            <a:endParaRPr lang="en-IN" sz="21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896058"/>
            <a:ext cx="8300296" cy="23982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Finding malicious sample (raruo.exe) from infected host and </a:t>
            </a:r>
            <a:r>
              <a:rPr lang="en-US" sz="1100" dirty="0" err="1" smtClean="0"/>
              <a:t>virustotal</a:t>
            </a:r>
            <a:r>
              <a:rPr lang="en-US" sz="1100" dirty="0" smtClean="0"/>
              <a:t> submission confirms </a:t>
            </a:r>
            <a:r>
              <a:rPr lang="en-US" sz="1100" dirty="0" err="1" smtClean="0"/>
              <a:t>ZeuS</a:t>
            </a:r>
            <a:r>
              <a:rPr lang="en-US" sz="1100" dirty="0" smtClean="0"/>
              <a:t>(</a:t>
            </a:r>
            <a:r>
              <a:rPr lang="en-US" sz="1100" dirty="0" err="1" smtClean="0"/>
              <a:t>zbot</a:t>
            </a:r>
            <a:r>
              <a:rPr lang="en-US" sz="1100" dirty="0" smtClean="0"/>
              <a:t>) infection</a:t>
            </a:r>
            <a:endParaRPr lang="en-US" sz="1100" dirty="0"/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" y="1300956"/>
            <a:ext cx="480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4788" y="1224756"/>
            <a:ext cx="32003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lang="en-IN"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Advanced Malware analysis</a:t>
            </a:r>
            <a:endParaRPr lang="en-IN" sz="41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787" y="1453356"/>
            <a:ext cx="6302296" cy="1691304"/>
          </a:xfrm>
        </p:spPr>
        <p:txBody>
          <a:bodyPr/>
          <a:lstStyle/>
          <a:p>
            <a:pPr algn="ctr"/>
            <a:r>
              <a:rPr sz="41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2</a:t>
            </a:r>
            <a:endParaRPr lang="en-IN" sz="41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4387" y="2367756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+mn-lt"/>
                <a:hlinkClick r:id="rId2"/>
              </a:rPr>
              <a:t>http://youtu.be/3bxzvrGf5w8</a:t>
            </a:r>
            <a:endParaRPr lang="en-IN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13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Disassembly Example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615157"/>
            <a:ext cx="8300296" cy="23982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The below screenshot shows the disassembly of http </a:t>
            </a:r>
            <a:r>
              <a:rPr lang="en-US" sz="1100" dirty="0" err="1" smtClean="0"/>
              <a:t>bot</a:t>
            </a:r>
            <a:r>
              <a:rPr lang="en-US" sz="1100" dirty="0" smtClean="0"/>
              <a:t>, making connection to the C&amp;C</a:t>
            </a:r>
            <a:endParaRPr lang="en-US" sz="11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7" y="919956"/>
            <a:ext cx="8563384" cy="390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13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Disassembly Example (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contd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" y="919956"/>
            <a:ext cx="839517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07987" y="615157"/>
            <a:ext cx="8300296" cy="23982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The </a:t>
            </a:r>
            <a:r>
              <a:rPr lang="en-US" sz="1100" dirty="0" err="1" smtClean="0"/>
              <a:t>bot</a:t>
            </a:r>
            <a:r>
              <a:rPr lang="en-US" sz="1100" dirty="0" smtClean="0"/>
              <a:t> send the http request to the C&amp;C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9"/>
            <a:ext cx="8198454" cy="501433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Reversing &amp; Malware Analysis Training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28523"/>
            <a:ext cx="8522625" cy="3471477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This presentation is part of our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Reverse Engineering &amp; Malware Analysis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Training program. Currently it is delivered only during our local meet for FREE of cost.</a:t>
            </a:r>
          </a:p>
          <a:p>
            <a:pPr marL="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  For complete details of this course, visit our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hlinkClick r:id="rId3"/>
              </a:rPr>
              <a:t>Security Training page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90284" y="4771965"/>
            <a:ext cx="2816174" cy="268350"/>
          </a:xfrm>
        </p:spPr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7" descr="security-train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176" y="2296144"/>
            <a:ext cx="2779117" cy="15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157956"/>
            <a:ext cx="8374407" cy="381000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Disassembly Example (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contd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772" y="843756"/>
            <a:ext cx="840201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07987" y="538956"/>
            <a:ext cx="8300296" cy="23982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The </a:t>
            </a:r>
            <a:r>
              <a:rPr lang="en-US" sz="1100" dirty="0" err="1" smtClean="0"/>
              <a:t>bot</a:t>
            </a:r>
            <a:r>
              <a:rPr lang="en-US" sz="1100" dirty="0" smtClean="0"/>
              <a:t> </a:t>
            </a:r>
            <a:r>
              <a:rPr lang="en-US" sz="1100" dirty="0" err="1" smtClean="0"/>
              <a:t>retireves</a:t>
            </a:r>
            <a:r>
              <a:rPr lang="en-US" sz="1100" dirty="0" smtClean="0"/>
              <a:t> data from C&amp;C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895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Disassembly Example (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contd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6" y="1072356"/>
            <a:ext cx="851080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31787" y="691356"/>
            <a:ext cx="8300296" cy="23982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The below </a:t>
            </a:r>
            <a:r>
              <a:rPr lang="en-US" sz="1100" dirty="0" err="1" smtClean="0"/>
              <a:t>sceenshot</a:t>
            </a:r>
            <a:r>
              <a:rPr lang="en-US" sz="1100" dirty="0" smtClean="0"/>
              <a:t> shows some of the supported commands of this http </a:t>
            </a:r>
            <a:r>
              <a:rPr lang="en-US" sz="1100" dirty="0" err="1" smtClean="0"/>
              <a:t>bot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9"/>
            <a:ext cx="8374407" cy="638206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Disassembly Example (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contd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87" y="843756"/>
            <a:ext cx="8300296" cy="40910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err="1" smtClean="0"/>
              <a:t>Bot</a:t>
            </a:r>
            <a:r>
              <a:rPr lang="en-US" sz="1100" dirty="0" smtClean="0"/>
              <a:t> runs the below code if the received command is “Execute”, it creates a process and sends the process id to the C&amp;C server</a:t>
            </a:r>
          </a:p>
          <a:p>
            <a:endParaRPr lang="en-US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733" y="1300956"/>
            <a:ext cx="864531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201848"/>
            <a:ext cx="7262761" cy="718108"/>
          </a:xfrm>
        </p:spPr>
        <p:txBody>
          <a:bodyPr/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Reference</a:t>
            </a:r>
            <a:endParaRPr lang="en-IN" sz="3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8" y="919956"/>
            <a:ext cx="7262761" cy="35824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en-IN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Complete Reference Guide for Reversing &amp; Malware Analysis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Training</a:t>
            </a:r>
            <a:endParaRPr lang="en-IN" sz="1600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lnSpc>
                <a:spcPct val="150000"/>
              </a:lnSpc>
            </a:pPr>
            <a:endParaRPr lang="en-I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1008063"/>
            <a:ext cx="8893175" cy="337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 !</a:t>
            </a:r>
          </a:p>
          <a:p>
            <a:pPr algn="ctr"/>
            <a:endParaRPr lang="en-US" sz="3700" b="1" dirty="0" smtClean="0">
              <a:solidFill>
                <a:srgbClr val="FF000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hlinkClick r:id="rId4"/>
              </a:rPr>
              <a:t>www.SecurityXploded.com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  <p:pic>
        <p:nvPicPr>
          <p:cNvPr id="1026" name="Picture 2" descr="C:\Users\Administrator\Desktop\securityxplodedbigiconnorm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65" y="1821287"/>
            <a:ext cx="1630414" cy="10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Who am I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296441" y="1008065"/>
            <a:ext cx="8596737" cy="4025475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Monnappa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18331" indent="-218331" eaLnBrk="1" hangingPunct="1">
              <a:lnSpc>
                <a:spcPct val="150000"/>
              </a:lnSpc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m0nna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Member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SecurityXploded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(SX)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Info Security Investigator @ Cisco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Reverse Engineering, Malware Analysis, Memory Forensics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monnappa22@gmail.com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 twitter@monnappa22</a:t>
            </a:r>
          </a:p>
          <a:p>
            <a:pPr marL="218331" indent="-218331" eaLnBrk="1" hangingPunct="1"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0284" y="4771965"/>
            <a:ext cx="2816174" cy="268350"/>
          </a:xfrm>
        </p:spPr>
        <p:txBody>
          <a:bodyPr/>
          <a:lstStyle/>
          <a:p>
            <a:pPr>
              <a:defRPr/>
            </a:pPr>
            <a:r>
              <a:rPr lang="en-IN" dirty="0" smtClean="0"/>
              <a:t>www.SecurityXploded.com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Contents</a:t>
            </a:r>
            <a:endParaRPr lang="en-IN" sz="3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Why Malware Analysis?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Types of Malware Analysis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Static Analysis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Dynamic Analysis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Memory Analysis</a:t>
            </a:r>
          </a:p>
          <a:p>
            <a:pPr>
              <a:lnSpc>
                <a:spcPct val="150000"/>
              </a:lnSpc>
            </a:pPr>
            <a:r>
              <a:rPr lang="en-IN" sz="1800" smtClean="0">
                <a:latin typeface="Times New Roman" pitchFamily="18" charset="0"/>
                <a:cs typeface="Times New Roman" pitchFamily="18" charset="0"/>
              </a:rPr>
              <a:t>Demo</a:t>
            </a:r>
            <a:endParaRPr lang="en-IN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Why Malware Analysis?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1176076"/>
            <a:ext cx="8152079" cy="332637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 determine:</a:t>
            </a:r>
          </a:p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the nature and purpose of the malware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Interaction with the file system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Interaction with the registry</a:t>
            </a:r>
          </a:p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Interaction with the network</a:t>
            </a:r>
          </a:p>
          <a:p>
            <a:pPr>
              <a:buClr>
                <a:schemeClr val="tx1"/>
              </a:buCl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Identifiable patterns</a:t>
            </a:r>
            <a:endParaRPr lang="en-IN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Types of Malware Analysis?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1300956"/>
            <a:ext cx="8152079" cy="320149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Static Analysis</a:t>
            </a:r>
          </a:p>
          <a:p>
            <a:pPr>
              <a:buNone/>
            </a:pPr>
            <a:r>
              <a:rPr lang="en-US" sz="14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Analyzing without executing the malware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Dynamic Analysis</a:t>
            </a:r>
          </a:p>
          <a:p>
            <a:pPr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	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Analyzing by executing the malware</a:t>
            </a:r>
          </a:p>
          <a:p>
            <a:pPr>
              <a:buNone/>
            </a:pPr>
            <a:endParaRPr lang="en-US" sz="14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Memory Analysis</a:t>
            </a:r>
          </a:p>
          <a:p>
            <a:pPr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	- Analyzing the RAM for artifacts</a:t>
            </a:r>
          </a:p>
          <a:p>
            <a:pPr>
              <a:buClr>
                <a:schemeClr val="tx1"/>
              </a:buClr>
              <a:buNone/>
            </a:pPr>
            <a:endParaRPr lang="en-IN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Title 9"/>
          <p:cNvSpPr txBox="1">
            <a:spLocks/>
          </p:cNvSpPr>
          <p:nvPr/>
        </p:nvSpPr>
        <p:spPr>
          <a:xfrm>
            <a:off x="1246187" y="157957"/>
            <a:ext cx="6781801" cy="457199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Static Analysis 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187" y="615156"/>
            <a:ext cx="8305800" cy="552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218" marR="0" lvl="0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Steps:</a:t>
            </a: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Determine the file type</a:t>
            </a: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tools: file utility on unix and windows (need to install)</a:t>
            </a: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Determine the cryptographic hash </a:t>
            </a:r>
          </a:p>
          <a:p>
            <a:pPr marL="669547" lvl="2" indent="-292320" eaLnBrk="0" hangingPunct="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tools: md5sum utility on unix and windows (part of unix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utils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for windows)</a:t>
            </a: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Strings search </a:t>
            </a:r>
          </a:p>
          <a:p>
            <a:pPr marL="669547" lvl="2" indent="-292320" eaLnBrk="0" hangingPunct="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tools: strings utility on unix and windows ,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Bintext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/>
              <a:defRPr/>
            </a:pP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File obfuscation (packers, cryptors and binders) detection</a:t>
            </a: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tools: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PEiD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RDG packer detector</a:t>
            </a: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Submission to online antivirus scanners (</a:t>
            </a:r>
            <a:r>
              <a:rPr lang="en-US" sz="1100" b="1" dirty="0" err="1" smtClean="0">
                <a:latin typeface="Times New Roman" pitchFamily="18" charset="0"/>
                <a:cs typeface="Times New Roman" pitchFamily="18" charset="0"/>
              </a:rPr>
              <a:t>virustotal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b="1" dirty="0" err="1" smtClean="0">
                <a:latin typeface="Times New Roman" pitchFamily="18" charset="0"/>
                <a:cs typeface="Times New Roman" pitchFamily="18" charset="0"/>
              </a:rPr>
              <a:t>jotti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b="1" dirty="0" err="1" smtClean="0">
                <a:latin typeface="Times New Roman" pitchFamily="18" charset="0"/>
                <a:cs typeface="Times New Roman" pitchFamily="18" charset="0"/>
              </a:rPr>
              <a:t>cymru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tools: browser and public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api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of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Virustotal</a:t>
            </a:r>
            <a:endParaRPr lang="en-US" sz="11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0218" marR="0" lvl="1" indent="-292320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Determine the Imports</a:t>
            </a:r>
          </a:p>
          <a:p>
            <a:pPr marL="669547" lvl="2" indent="-292320" eaLnBrk="0" hangingPunct="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tools: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PEview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Dependency Walker</a:t>
            </a:r>
          </a:p>
          <a:p>
            <a:pPr marL="669547" lvl="2" indent="-292320" eaLnBrk="0" hangingPunct="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11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20218" lvl="1" indent="-29232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 Disassembly</a:t>
            </a:r>
          </a:p>
          <a:p>
            <a:pPr marL="320218" lvl="1" indent="-292320" eaLnBrk="0" hangingPunct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tools: IDA Pro,  </a:t>
            </a:r>
            <a:r>
              <a:rPr lang="en-US" sz="11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Ollydbg</a:t>
            </a:r>
            <a:endParaRPr lang="en-US" sz="11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2010-10-28T18:34:05Z</outs:dateTime>
      <outs:isPinned>true</outs:isPinned>
    </outs:relatedDate>
    <outs:relatedDate>
      <outs:type>2</outs:type>
      <outs:displayName>Created</outs:displayName>
      <outs:dateTime>2010-07-04T05:35:18Z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Nagareshwar Talekar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nag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963F2505-FD45-4DDE-B41A-9969EF4D17D6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10715</TotalTime>
  <Words>899</Words>
  <Application>Microsoft Office PowerPoint</Application>
  <PresentationFormat>Custom</PresentationFormat>
  <Paragraphs>257</Paragraphs>
  <Slides>44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Technic</vt:lpstr>
      <vt:lpstr>Practical Reversing IV – Advanced Malware Analysis</vt:lpstr>
      <vt:lpstr>PowerPoint Presentation</vt:lpstr>
      <vt:lpstr>PowerPoint Presentation</vt:lpstr>
      <vt:lpstr>PowerPoint Presentation</vt:lpstr>
      <vt:lpstr>PowerPoint Presentation</vt:lpstr>
      <vt:lpstr>Contents</vt:lpstr>
      <vt:lpstr>Why Malware Analysis?</vt:lpstr>
      <vt:lpstr>Types of Malware Analysis?</vt:lpstr>
      <vt:lpstr>PowerPoint Presentation</vt:lpstr>
      <vt:lpstr>Dynamic Analysis </vt:lpstr>
      <vt:lpstr>Memory Analysis </vt:lpstr>
      <vt:lpstr> Demo 1 </vt:lpstr>
      <vt:lpstr>Static ANALYSIS</vt:lpstr>
      <vt:lpstr>Step 1 – Taking the cryptographic hash</vt:lpstr>
      <vt:lpstr>Step 2 – Determine the packer</vt:lpstr>
      <vt:lpstr>Step 3 – Determine the Imports</vt:lpstr>
      <vt:lpstr>Step 4 – VirusTotal Submission</vt:lpstr>
      <vt:lpstr>dynamic ANALYSIS</vt:lpstr>
      <vt:lpstr>Step 1 – Running the monitoring tools</vt:lpstr>
      <vt:lpstr>Step 2 – Simulate Internet Services</vt:lpstr>
      <vt:lpstr>Step 3 – Executing the malware (edd94.exe)</vt:lpstr>
      <vt:lpstr>Step 4 – process, registry and filesystem activity</vt:lpstr>
      <vt:lpstr>Step 5 – Malware drops a file (raruo.exe)</vt:lpstr>
      <vt:lpstr>Step 6 – Explorer.exe setting value in registry</vt:lpstr>
      <vt:lpstr>Step 7 – DNS query to malicious domain</vt:lpstr>
      <vt:lpstr>Step 8 – http connection to malicious domain</vt:lpstr>
      <vt:lpstr>Step 9– ZeuS Tracker result</vt:lpstr>
      <vt:lpstr>MEMORY ANALYSIS</vt:lpstr>
      <vt:lpstr>Step 1 – Taking the memory image</vt:lpstr>
      <vt:lpstr>Step 2 – Process listing from memory image</vt:lpstr>
      <vt:lpstr>Step 3 – Network connections from memory image</vt:lpstr>
      <vt:lpstr>Step 4 – Embedded exe and api hooks in explorer.exe</vt:lpstr>
      <vt:lpstr>Step 5 – Virustotal submission of dumped exe</vt:lpstr>
      <vt:lpstr>Step 6 – Printing the registry key</vt:lpstr>
      <vt:lpstr>Step 12 – Finding the malicious exe on infected machine</vt:lpstr>
      <vt:lpstr>Advanced Malware analysis</vt:lpstr>
      <vt:lpstr>Demo 2</vt:lpstr>
      <vt:lpstr>Disassembly Example</vt:lpstr>
      <vt:lpstr>Disassembly Example (contd)</vt:lpstr>
      <vt:lpstr>Disassembly Example (contd)</vt:lpstr>
      <vt:lpstr>Disassembly Example (contd)</vt:lpstr>
      <vt:lpstr>Disassembly Example (contd)</vt:lpstr>
      <vt:lpstr>Reference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Virtualization</dc:title>
  <dc:creator>Nagareshwar Talekar</dc:creator>
  <cp:lastModifiedBy>nag</cp:lastModifiedBy>
  <cp:revision>811</cp:revision>
  <dcterms:created xsi:type="dcterms:W3CDTF">2010-07-04T05:35:18Z</dcterms:created>
  <dcterms:modified xsi:type="dcterms:W3CDTF">2012-07-15T08:29:25Z</dcterms:modified>
</cp:coreProperties>
</file>